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0"/>
  </p:notesMasterIdLst>
  <p:handoutMasterIdLst>
    <p:handoutMasterId r:id="rId141"/>
  </p:handoutMasterIdLst>
  <p:sldIdLst>
    <p:sldId id="409" r:id="rId2"/>
    <p:sldId id="352" r:id="rId3"/>
    <p:sldId id="350" r:id="rId4"/>
    <p:sldId id="379" r:id="rId5"/>
    <p:sldId id="500" r:id="rId6"/>
    <p:sldId id="501" r:id="rId7"/>
    <p:sldId id="380" r:id="rId8"/>
    <p:sldId id="381" r:id="rId9"/>
    <p:sldId id="383" r:id="rId10"/>
    <p:sldId id="384" r:id="rId11"/>
    <p:sldId id="431" r:id="rId12"/>
    <p:sldId id="385" r:id="rId13"/>
    <p:sldId id="386" r:id="rId14"/>
    <p:sldId id="387" r:id="rId15"/>
    <p:sldId id="389" r:id="rId16"/>
    <p:sldId id="388" r:id="rId17"/>
    <p:sldId id="390" r:id="rId18"/>
    <p:sldId id="391" r:id="rId19"/>
    <p:sldId id="392" r:id="rId20"/>
    <p:sldId id="394" r:id="rId21"/>
    <p:sldId id="395" r:id="rId22"/>
    <p:sldId id="396" r:id="rId23"/>
    <p:sldId id="432" r:id="rId24"/>
    <p:sldId id="399" r:id="rId25"/>
    <p:sldId id="400" r:id="rId26"/>
    <p:sldId id="433" r:id="rId27"/>
    <p:sldId id="435" r:id="rId28"/>
    <p:sldId id="404" r:id="rId29"/>
    <p:sldId id="406" r:id="rId30"/>
    <p:sldId id="405" r:id="rId31"/>
    <p:sldId id="408" r:id="rId32"/>
    <p:sldId id="436" r:id="rId33"/>
    <p:sldId id="437" r:id="rId34"/>
    <p:sldId id="412" r:id="rId35"/>
    <p:sldId id="438" r:id="rId36"/>
    <p:sldId id="413" r:id="rId37"/>
    <p:sldId id="414" r:id="rId38"/>
    <p:sldId id="419" r:id="rId39"/>
    <p:sldId id="421" r:id="rId40"/>
    <p:sldId id="415" r:id="rId41"/>
    <p:sldId id="439" r:id="rId42"/>
    <p:sldId id="298" r:id="rId43"/>
    <p:sldId id="299" r:id="rId44"/>
    <p:sldId id="417" r:id="rId45"/>
    <p:sldId id="418" r:id="rId46"/>
    <p:sldId id="422" r:id="rId47"/>
    <p:sldId id="423" r:id="rId48"/>
    <p:sldId id="424" r:id="rId49"/>
    <p:sldId id="425" r:id="rId50"/>
    <p:sldId id="429" r:id="rId51"/>
    <p:sldId id="426" r:id="rId52"/>
    <p:sldId id="427" r:id="rId53"/>
    <p:sldId id="440" r:id="rId54"/>
    <p:sldId id="442" r:id="rId55"/>
    <p:sldId id="401" r:id="rId56"/>
    <p:sldId id="402" r:id="rId57"/>
    <p:sldId id="403" r:id="rId58"/>
    <p:sldId id="443" r:id="rId59"/>
    <p:sldId id="444" r:id="rId60"/>
    <p:sldId id="407" r:id="rId61"/>
    <p:sldId id="445" r:id="rId62"/>
    <p:sldId id="446" r:id="rId63"/>
    <p:sldId id="447" r:id="rId64"/>
    <p:sldId id="448" r:id="rId65"/>
    <p:sldId id="450" r:id="rId66"/>
    <p:sldId id="451" r:id="rId67"/>
    <p:sldId id="452" r:id="rId68"/>
    <p:sldId id="453" r:id="rId69"/>
    <p:sldId id="454" r:id="rId70"/>
    <p:sldId id="411" r:id="rId71"/>
    <p:sldId id="455" r:id="rId72"/>
    <p:sldId id="456" r:id="rId73"/>
    <p:sldId id="441" r:id="rId74"/>
    <p:sldId id="434" r:id="rId75"/>
    <p:sldId id="457" r:id="rId76"/>
    <p:sldId id="458" r:id="rId77"/>
    <p:sldId id="460" r:id="rId78"/>
    <p:sldId id="461" r:id="rId79"/>
    <p:sldId id="462" r:id="rId80"/>
    <p:sldId id="463" r:id="rId81"/>
    <p:sldId id="464" r:id="rId82"/>
    <p:sldId id="428" r:id="rId83"/>
    <p:sldId id="465" r:id="rId84"/>
    <p:sldId id="466" r:id="rId85"/>
    <p:sldId id="467" r:id="rId86"/>
    <p:sldId id="497" r:id="rId87"/>
    <p:sldId id="468" r:id="rId88"/>
    <p:sldId id="469" r:id="rId89"/>
    <p:sldId id="471" r:id="rId90"/>
    <p:sldId id="472" r:id="rId91"/>
    <p:sldId id="496" r:id="rId92"/>
    <p:sldId id="296" r:id="rId93"/>
    <p:sldId id="473" r:id="rId94"/>
    <p:sldId id="324" r:id="rId95"/>
    <p:sldId id="302" r:id="rId96"/>
    <p:sldId id="344" r:id="rId97"/>
    <p:sldId id="303" r:id="rId98"/>
    <p:sldId id="333" r:id="rId99"/>
    <p:sldId id="345" r:id="rId100"/>
    <p:sldId id="334" r:id="rId101"/>
    <p:sldId id="348" r:id="rId102"/>
    <p:sldId id="335" r:id="rId103"/>
    <p:sldId id="336" r:id="rId104"/>
    <p:sldId id="346" r:id="rId105"/>
    <p:sldId id="347" r:id="rId106"/>
    <p:sldId id="338" r:id="rId107"/>
    <p:sldId id="339" r:id="rId108"/>
    <p:sldId id="474" r:id="rId109"/>
    <p:sldId id="475" r:id="rId110"/>
    <p:sldId id="476" r:id="rId111"/>
    <p:sldId id="477" r:id="rId112"/>
    <p:sldId id="478" r:id="rId113"/>
    <p:sldId id="337" r:id="rId114"/>
    <p:sldId id="479" r:id="rId115"/>
    <p:sldId id="480" r:id="rId116"/>
    <p:sldId id="304" r:id="rId117"/>
    <p:sldId id="332" r:id="rId118"/>
    <p:sldId id="481" r:id="rId119"/>
    <p:sldId id="482" r:id="rId120"/>
    <p:sldId id="483" r:id="rId121"/>
    <p:sldId id="484" r:id="rId122"/>
    <p:sldId id="485" r:id="rId123"/>
    <p:sldId id="486" r:id="rId124"/>
    <p:sldId id="487" r:id="rId125"/>
    <p:sldId id="340" r:id="rId126"/>
    <p:sldId id="498" r:id="rId127"/>
    <p:sldId id="488" r:id="rId128"/>
    <p:sldId id="341" r:id="rId129"/>
    <p:sldId id="342" r:id="rId130"/>
    <p:sldId id="343" r:id="rId131"/>
    <p:sldId id="489" r:id="rId132"/>
    <p:sldId id="490" r:id="rId133"/>
    <p:sldId id="491" r:id="rId134"/>
    <p:sldId id="492" r:id="rId135"/>
    <p:sldId id="493" r:id="rId136"/>
    <p:sldId id="349" r:id="rId137"/>
    <p:sldId id="494" r:id="rId138"/>
    <p:sldId id="301" r:id="rId139"/>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9" autoAdjust="0"/>
    <p:restoredTop sz="94887" autoAdjust="0"/>
  </p:normalViewPr>
  <p:slideViewPr>
    <p:cSldViewPr snapToGrid="0">
      <p:cViewPr varScale="1">
        <p:scale>
          <a:sx n="118" d="100"/>
          <a:sy n="118" d="100"/>
        </p:scale>
        <p:origin x="1934" y="101"/>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773680" cy="435849"/>
          </a:xfrm>
          <a:prstGeom prst="rect">
            <a:avLst/>
          </a:prstGeom>
        </p:spPr>
        <p:txBody>
          <a:bodyPr vert="horz" lIns="86203" tIns="43101" rIns="86203" bIns="43101"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1"/>
            <a:ext cx="2773680" cy="435849"/>
          </a:xfrm>
          <a:prstGeom prst="rect">
            <a:avLst/>
          </a:prstGeom>
        </p:spPr>
        <p:txBody>
          <a:bodyPr vert="horz" lIns="86203" tIns="43101" rIns="86203" bIns="43101"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2023/7/5</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03" tIns="43101" rIns="86203" bIns="43101"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03" tIns="43101" rIns="86203" bIns="43101"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773680" cy="435849"/>
          </a:xfrm>
          <a:prstGeom prst="rect">
            <a:avLst/>
          </a:prstGeom>
        </p:spPr>
        <p:txBody>
          <a:bodyPr vert="horz" lIns="86203" tIns="43101" rIns="86203" bIns="43101"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1"/>
            <a:ext cx="2773680" cy="435849"/>
          </a:xfrm>
          <a:prstGeom prst="rect">
            <a:avLst/>
          </a:prstGeom>
        </p:spPr>
        <p:txBody>
          <a:bodyPr vert="horz" lIns="86203" tIns="43101" rIns="86203" bIns="43101" rtlCol="0"/>
          <a:lstStyle>
            <a:lvl1pPr algn="r">
              <a:defRPr sz="1100">
                <a:latin typeface="阿里巴巴普惠体 R" panose="00020600040101010101" pitchFamily="18" charset="-122"/>
              </a:defRPr>
            </a:lvl1pPr>
          </a:lstStyle>
          <a:p>
            <a:fld id="{E86D8963-CFCD-4740-AF60-049850373CDF}" type="datetimeFigureOut">
              <a:rPr lang="zh-CN" altLang="en-US" smtClean="0"/>
              <a:t>2023/7/5</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03" tIns="43101" rIns="86203" bIns="43101"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03" tIns="43101" rIns="86203" bIns="43101"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03" tIns="43101" rIns="86203" bIns="43101"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03" tIns="43101" rIns="86203" bIns="43101"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35</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323">
              <a:defRPr/>
            </a:pPr>
            <a:r>
              <a:rPr lang="en-US" altLang="zh-CN" dirty="0"/>
              <a:t>http://playground.tensorflow.org/#activation=tanh&amp;batchSize=10&amp;dataset=spiral&amp;regDataset=reg-plane&amp;learningRate=0.03&amp;regularizationRate=0.001&amp;noise=0&amp;networkShape=6,4,3,2&amp;seed=0.71100&amp;showTestData=false&amp;discretize=false&amp;percTrainData=50&amp;x=true&amp;y=true&amp;xTimesY=true&amp;xSquared=true&amp;ySquared=true&amp;cosX=false&amp;sinX=true&amp;cosY=false&amp;sinY=true&amp;collectStats=false&amp;problem=classification&amp;initZero=false&amp;hideText=fals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40</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41</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49</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53</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64</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76</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Pretraining consists of learning a stack of restricted Boltzmann machines (RBMs), each having only one layer of feature detectors. The learned feature activations of one RBM are used as the ‘‘data’’ for training the next RBM in the stack. After the pretraining, the RBMs are ‘‘unrolled’’ to create a deep autoencoder, which is then fine-tuned using backpropagation of error derivatives.</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82</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83</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87</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88</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95</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96</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97</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98</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99</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100</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dirty="0"/>
          </a:p>
        </p:txBody>
      </p:sp>
    </p:spTree>
    <p:extLst>
      <p:ext uri="{BB962C8B-B14F-4D97-AF65-F5344CB8AC3E}">
        <p14:creationId xmlns:p14="http://schemas.microsoft.com/office/powerpoint/2010/main" val="2830637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103</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104</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105</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106</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108</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109</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110</a:t>
            </a:fld>
            <a:endParaRPr lang="zh-CN" altLang="en-US" dirty="0"/>
          </a:p>
        </p:txBody>
      </p:sp>
    </p:spTree>
    <p:extLst>
      <p:ext uri="{BB962C8B-B14F-4D97-AF65-F5344CB8AC3E}">
        <p14:creationId xmlns:p14="http://schemas.microsoft.com/office/powerpoint/2010/main" val="1531939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111</a:t>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116</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117</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dirty="0"/>
          </a:p>
        </p:txBody>
      </p:sp>
    </p:spTree>
    <p:extLst>
      <p:ext uri="{BB962C8B-B14F-4D97-AF65-F5344CB8AC3E}">
        <p14:creationId xmlns:p14="http://schemas.microsoft.com/office/powerpoint/2010/main" val="1219570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120</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127</a:t>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133</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138</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dirty="0"/>
          </a:p>
        </p:txBody>
      </p:sp>
    </p:spTree>
    <p:extLst>
      <p:ext uri="{BB962C8B-B14F-4D97-AF65-F5344CB8AC3E}">
        <p14:creationId xmlns:p14="http://schemas.microsoft.com/office/powerpoint/2010/main" val="100004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dirty="0"/>
          </a:p>
        </p:txBody>
      </p:sp>
    </p:spTree>
    <p:extLst>
      <p:ext uri="{BB962C8B-B14F-4D97-AF65-F5344CB8AC3E}">
        <p14:creationId xmlns:p14="http://schemas.microsoft.com/office/powerpoint/2010/main" val="33215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2023/7/5</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2023/7/5</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2023/7/5</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endParaRPr lang="zh-CN" altLang="en-US" dirty="0"/>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内容占位符 7"/>
          <p:cNvSpPr>
            <a:spLocks noGrp="1"/>
          </p:cNvSpPr>
          <p:nvPr>
            <p:ph sz="quarter" idx="13"/>
          </p:nvPr>
        </p:nvSpPr>
        <p:spPr>
          <a:xfrm>
            <a:off x="502444" y="1130300"/>
            <a:ext cx="8137922" cy="5006975"/>
          </a:xfrm>
        </p:spPr>
        <p:txBody>
          <a:bodyPr>
            <a:normAutofit/>
          </a:bodyPr>
          <a:lstStyle>
            <a:lvl1pPr>
              <a:defRPr sz="20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520164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2023/7/5</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03.emf"/></Relationships>
</file>

<file path=ppt/slides/_rels/slide10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34.xml"/></Relationships>
</file>

<file path=ppt/slides/_rels/slide109.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111.w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8.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21.bin"/><Relationship Id="rId14" Type="http://schemas.openxmlformats.org/officeDocument/2006/relationships/image" Target="../media/image112.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29.bin"/><Relationship Id="rId18" Type="http://schemas.openxmlformats.org/officeDocument/2006/relationships/image" Target="../media/image108.wmf"/><Relationship Id="rId26" Type="http://schemas.openxmlformats.org/officeDocument/2006/relationships/image" Target="../media/image112.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117.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notesSlide" Target="../notesSlides/notesSlide36.xml"/><Relationship Id="rId16" Type="http://schemas.openxmlformats.org/officeDocument/2006/relationships/image" Target="../media/image107.wmf"/><Relationship Id="rId20" Type="http://schemas.openxmlformats.org/officeDocument/2006/relationships/image" Target="../media/image109.wmf"/><Relationship Id="rId29" Type="http://schemas.openxmlformats.org/officeDocument/2006/relationships/oleObject" Target="../embeddings/oleObject38.bin"/><Relationship Id="rId1" Type="http://schemas.openxmlformats.org/officeDocument/2006/relationships/slideLayout" Target="../slideLayouts/slideLayout7.xml"/><Relationship Id="rId6" Type="http://schemas.openxmlformats.org/officeDocument/2006/relationships/image" Target="../media/image114.wmf"/><Relationship Id="rId11" Type="http://schemas.openxmlformats.org/officeDocument/2006/relationships/oleObject" Target="../embeddings/oleObject28.bin"/><Relationship Id="rId24" Type="http://schemas.openxmlformats.org/officeDocument/2006/relationships/image" Target="../media/image111.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oleObject" Target="../embeddings/oleObject37.bin"/><Relationship Id="rId10" Type="http://schemas.openxmlformats.org/officeDocument/2006/relationships/image" Target="../media/image116.wmf"/><Relationship Id="rId19" Type="http://schemas.openxmlformats.org/officeDocument/2006/relationships/oleObject" Target="../embeddings/oleObject32.bin"/><Relationship Id="rId31" Type="http://schemas.openxmlformats.org/officeDocument/2006/relationships/oleObject" Target="../embeddings/oleObject40.bin"/><Relationship Id="rId4" Type="http://schemas.openxmlformats.org/officeDocument/2006/relationships/image" Target="../media/image113.wmf"/><Relationship Id="rId9" Type="http://schemas.openxmlformats.org/officeDocument/2006/relationships/oleObject" Target="../embeddings/oleObject27.bin"/><Relationship Id="rId14" Type="http://schemas.openxmlformats.org/officeDocument/2006/relationships/image" Target="../media/image118.wmf"/><Relationship Id="rId22" Type="http://schemas.openxmlformats.org/officeDocument/2006/relationships/image" Target="../media/image110.wmf"/><Relationship Id="rId27" Type="http://schemas.openxmlformats.org/officeDocument/2006/relationships/oleObject" Target="../embeddings/oleObject36.bin"/><Relationship Id="rId30" Type="http://schemas.openxmlformats.org/officeDocument/2006/relationships/oleObject" Target="../embeddings/oleObject39.bin"/></Relationships>
</file>

<file path=ppt/slides/_rels/slide1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9.GIF"/><Relationship Id="rId7"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12.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20.wmf"/><Relationship Id="rId17" Type="http://schemas.openxmlformats.org/officeDocument/2006/relationships/image" Target="../media/image124.png"/><Relationship Id="rId2" Type="http://schemas.openxmlformats.org/officeDocument/2006/relationships/slideLayout" Target="../slideLayouts/slideLayout7.xml"/><Relationship Id="rId16" Type="http://schemas.openxmlformats.org/officeDocument/2006/relationships/image" Target="../media/image122.wmf"/><Relationship Id="rId1" Type="http://schemas.openxmlformats.org/officeDocument/2006/relationships/tags" Target="../tags/tag28.xml"/><Relationship Id="rId6" Type="http://schemas.openxmlformats.org/officeDocument/2006/relationships/image" Target="../media/image108.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115.wmf"/><Relationship Id="rId4" Type="http://schemas.openxmlformats.org/officeDocument/2006/relationships/image" Target="../media/image113.wmf"/><Relationship Id="rId9" Type="http://schemas.openxmlformats.org/officeDocument/2006/relationships/oleObject" Target="../embeddings/oleObject44.bin"/><Relationship Id="rId14" Type="http://schemas.openxmlformats.org/officeDocument/2006/relationships/image" Target="../media/image121.wmf"/></Relationships>
</file>

<file path=ppt/slides/_rels/slide113.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53.bin"/><Relationship Id="rId18" Type="http://schemas.openxmlformats.org/officeDocument/2006/relationships/image" Target="../media/image121.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14.wmf"/><Relationship Id="rId17" Type="http://schemas.openxmlformats.org/officeDocument/2006/relationships/oleObject" Target="../embeddings/oleObject55.bin"/><Relationship Id="rId2" Type="http://schemas.openxmlformats.org/officeDocument/2006/relationships/slideLayout" Target="../slideLayouts/slideLayout7.xml"/><Relationship Id="rId16" Type="http://schemas.openxmlformats.org/officeDocument/2006/relationships/image" Target="../media/image125.wmf"/><Relationship Id="rId1" Type="http://schemas.openxmlformats.org/officeDocument/2006/relationships/tags" Target="../tags/tag29.xml"/><Relationship Id="rId6" Type="http://schemas.openxmlformats.org/officeDocument/2006/relationships/image" Target="../media/image108.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oleObject" Target="../embeddings/oleObject51.bin"/><Relationship Id="rId14" Type="http://schemas.openxmlformats.org/officeDocument/2006/relationships/image" Target="../media/image115.wmf"/></Relationships>
</file>

<file path=ppt/slides/_rels/slide114.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61.bin"/><Relationship Id="rId18" Type="http://schemas.openxmlformats.org/officeDocument/2006/relationships/image" Target="../media/image114.wmf"/><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08.wmf"/><Relationship Id="rId17" Type="http://schemas.openxmlformats.org/officeDocument/2006/relationships/oleObject" Target="../embeddings/oleObject63.bin"/><Relationship Id="rId2" Type="http://schemas.openxmlformats.org/officeDocument/2006/relationships/slideLayout" Target="../slideLayouts/slideLayout7.xml"/><Relationship Id="rId16" Type="http://schemas.openxmlformats.org/officeDocument/2006/relationships/image" Target="../media/image113.wmf"/><Relationship Id="rId20" Type="http://schemas.openxmlformats.org/officeDocument/2006/relationships/image" Target="../media/image115.wmf"/><Relationship Id="rId1" Type="http://schemas.openxmlformats.org/officeDocument/2006/relationships/tags" Target="../tags/tag30.xml"/><Relationship Id="rId6" Type="http://schemas.openxmlformats.org/officeDocument/2006/relationships/image" Target="../media/image117.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107.wmf"/><Relationship Id="rId19" Type="http://schemas.openxmlformats.org/officeDocument/2006/relationships/oleObject" Target="../embeddings/oleObject64.bin"/><Relationship Id="rId4" Type="http://schemas.openxmlformats.org/officeDocument/2006/relationships/image" Target="../media/image116.wmf"/><Relationship Id="rId9" Type="http://schemas.openxmlformats.org/officeDocument/2006/relationships/oleObject" Target="../embeddings/oleObject59.bin"/><Relationship Id="rId14" Type="http://schemas.openxmlformats.org/officeDocument/2006/relationships/image" Target="../media/image109.wmf"/></Relationships>
</file>

<file path=ppt/slides/_rels/slide115.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72.bin"/><Relationship Id="rId18" Type="http://schemas.openxmlformats.org/officeDocument/2006/relationships/oleObject" Target="../embeddings/oleObject75.bin"/><Relationship Id="rId26" Type="http://schemas.openxmlformats.org/officeDocument/2006/relationships/oleObject" Target="../embeddings/oleObject80.bin"/><Relationship Id="rId39" Type="http://schemas.openxmlformats.org/officeDocument/2006/relationships/image" Target="../media/image115.wmf"/><Relationship Id="rId3" Type="http://schemas.openxmlformats.org/officeDocument/2006/relationships/image" Target="../media/image112.wmf"/><Relationship Id="rId21" Type="http://schemas.openxmlformats.org/officeDocument/2006/relationships/oleObject" Target="../embeddings/oleObject77.bin"/><Relationship Id="rId34" Type="http://schemas.openxmlformats.org/officeDocument/2006/relationships/oleObject" Target="../embeddings/oleObject84.bin"/><Relationship Id="rId7" Type="http://schemas.openxmlformats.org/officeDocument/2006/relationships/oleObject" Target="../embeddings/oleObject68.bin"/><Relationship Id="rId12" Type="http://schemas.openxmlformats.org/officeDocument/2006/relationships/image" Target="../media/image126.wmf"/><Relationship Id="rId17" Type="http://schemas.openxmlformats.org/officeDocument/2006/relationships/oleObject" Target="../embeddings/oleObject74.bin"/><Relationship Id="rId25" Type="http://schemas.openxmlformats.org/officeDocument/2006/relationships/image" Target="../media/image117.wmf"/><Relationship Id="rId33" Type="http://schemas.openxmlformats.org/officeDocument/2006/relationships/image" Target="../media/image109.wmf"/><Relationship Id="rId38" Type="http://schemas.openxmlformats.org/officeDocument/2006/relationships/oleObject" Target="../embeddings/oleObject86.bin"/><Relationship Id="rId2" Type="http://schemas.openxmlformats.org/officeDocument/2006/relationships/oleObject" Target="../embeddings/oleObject65.bin"/><Relationship Id="rId16" Type="http://schemas.openxmlformats.org/officeDocument/2006/relationships/image" Target="../media/image128.wmf"/><Relationship Id="rId20" Type="http://schemas.openxmlformats.org/officeDocument/2006/relationships/oleObject" Target="../embeddings/oleObject76.bin"/><Relationship Id="rId29" Type="http://schemas.openxmlformats.org/officeDocument/2006/relationships/image" Target="../media/image107.wmf"/><Relationship Id="rId1" Type="http://schemas.openxmlformats.org/officeDocument/2006/relationships/slideLayout" Target="../slideLayouts/slideLayout7.xml"/><Relationship Id="rId6" Type="http://schemas.openxmlformats.org/officeDocument/2006/relationships/oleObject" Target="../embeddings/oleObject67.bin"/><Relationship Id="rId11" Type="http://schemas.openxmlformats.org/officeDocument/2006/relationships/oleObject" Target="../embeddings/oleObject71.bin"/><Relationship Id="rId24" Type="http://schemas.openxmlformats.org/officeDocument/2006/relationships/oleObject" Target="../embeddings/oleObject79.bin"/><Relationship Id="rId32" Type="http://schemas.openxmlformats.org/officeDocument/2006/relationships/oleObject" Target="../embeddings/oleObject83.bin"/><Relationship Id="rId37" Type="http://schemas.openxmlformats.org/officeDocument/2006/relationships/image" Target="../media/image114.wmf"/><Relationship Id="rId5" Type="http://schemas.openxmlformats.org/officeDocument/2006/relationships/image" Target="../media/image110.wmf"/><Relationship Id="rId15" Type="http://schemas.openxmlformats.org/officeDocument/2006/relationships/oleObject" Target="../embeddings/oleObject73.bin"/><Relationship Id="rId23" Type="http://schemas.openxmlformats.org/officeDocument/2006/relationships/image" Target="../media/image116.wmf"/><Relationship Id="rId28" Type="http://schemas.openxmlformats.org/officeDocument/2006/relationships/oleObject" Target="../embeddings/oleObject81.bin"/><Relationship Id="rId36" Type="http://schemas.openxmlformats.org/officeDocument/2006/relationships/oleObject" Target="../embeddings/oleObject85.bin"/><Relationship Id="rId10" Type="http://schemas.openxmlformats.org/officeDocument/2006/relationships/oleObject" Target="../embeddings/oleObject70.bin"/><Relationship Id="rId19" Type="http://schemas.openxmlformats.org/officeDocument/2006/relationships/image" Target="../media/image129.wmf"/><Relationship Id="rId31" Type="http://schemas.openxmlformats.org/officeDocument/2006/relationships/image" Target="../media/image108.wmf"/><Relationship Id="rId4" Type="http://schemas.openxmlformats.org/officeDocument/2006/relationships/oleObject" Target="../embeddings/oleObject66.bin"/><Relationship Id="rId9" Type="http://schemas.openxmlformats.org/officeDocument/2006/relationships/oleObject" Target="../embeddings/oleObject69.bin"/><Relationship Id="rId14" Type="http://schemas.openxmlformats.org/officeDocument/2006/relationships/image" Target="../media/image127.wmf"/><Relationship Id="rId22" Type="http://schemas.openxmlformats.org/officeDocument/2006/relationships/oleObject" Target="../embeddings/oleObject78.bin"/><Relationship Id="rId27" Type="http://schemas.openxmlformats.org/officeDocument/2006/relationships/image" Target="../media/image118.wmf"/><Relationship Id="rId30" Type="http://schemas.openxmlformats.org/officeDocument/2006/relationships/oleObject" Target="../embeddings/oleObject82.bin"/><Relationship Id="rId35" Type="http://schemas.openxmlformats.org/officeDocument/2006/relationships/image" Target="../media/image113.wmf"/></Relationships>
</file>

<file path=ppt/slides/_rels/slide11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NUL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emf"/><Relationship Id="rId5" Type="http://schemas.openxmlformats.org/officeDocument/2006/relationships/oleObject" Target="../embeddings/oleObject87.bin"/><Relationship Id="rId4" Type="http://schemas.openxmlformats.org/officeDocument/2006/relationships/notesSlide" Target="../notesSlides/notesSlide40.xml"/></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oleObject" Target="../embeddings/oleObject92.bin"/><Relationship Id="rId18" Type="http://schemas.openxmlformats.org/officeDocument/2006/relationships/image" Target="../media/image150.emf"/><Relationship Id="rId26" Type="http://schemas.openxmlformats.org/officeDocument/2006/relationships/oleObject" Target="../embeddings/oleObject98.bin"/><Relationship Id="rId3" Type="http://schemas.openxmlformats.org/officeDocument/2006/relationships/image" Target="../media/image142.png"/><Relationship Id="rId21" Type="http://schemas.openxmlformats.org/officeDocument/2006/relationships/oleObject" Target="../embeddings/oleObject96.bin"/><Relationship Id="rId7" Type="http://schemas.openxmlformats.org/officeDocument/2006/relationships/oleObject" Target="../embeddings/oleObject89.bin"/><Relationship Id="rId12" Type="http://schemas.openxmlformats.org/officeDocument/2006/relationships/image" Target="../media/image147.emf"/><Relationship Id="rId17" Type="http://schemas.openxmlformats.org/officeDocument/2006/relationships/oleObject" Target="../embeddings/oleObject94.bin"/><Relationship Id="rId25" Type="http://schemas.openxmlformats.org/officeDocument/2006/relationships/image" Target="../media/image154.png"/><Relationship Id="rId33" Type="http://schemas.openxmlformats.org/officeDocument/2006/relationships/image" Target="../media/image156.emf"/><Relationship Id="rId2" Type="http://schemas.openxmlformats.org/officeDocument/2006/relationships/image" Target="../media/image139.png"/><Relationship Id="rId16" Type="http://schemas.openxmlformats.org/officeDocument/2006/relationships/image" Target="../media/image149.emf"/><Relationship Id="rId20" Type="http://schemas.openxmlformats.org/officeDocument/2006/relationships/image" Target="../media/image151.emf"/><Relationship Id="rId29" Type="http://schemas.openxmlformats.org/officeDocument/2006/relationships/oleObject" Target="../embeddings/oleObject101.bin"/><Relationship Id="rId1" Type="http://schemas.openxmlformats.org/officeDocument/2006/relationships/slideLayout" Target="../slideLayouts/slideLayout7.xml"/><Relationship Id="rId6" Type="http://schemas.openxmlformats.org/officeDocument/2006/relationships/image" Target="../media/image144.emf"/><Relationship Id="rId11" Type="http://schemas.openxmlformats.org/officeDocument/2006/relationships/oleObject" Target="../embeddings/oleObject91.bin"/><Relationship Id="rId24" Type="http://schemas.openxmlformats.org/officeDocument/2006/relationships/image" Target="../media/image153.emf"/><Relationship Id="rId32" Type="http://schemas.openxmlformats.org/officeDocument/2006/relationships/oleObject" Target="../embeddings/oleObject103.bin"/><Relationship Id="rId5" Type="http://schemas.openxmlformats.org/officeDocument/2006/relationships/oleObject" Target="../embeddings/oleObject88.bin"/><Relationship Id="rId15" Type="http://schemas.openxmlformats.org/officeDocument/2006/relationships/oleObject" Target="../embeddings/oleObject93.bin"/><Relationship Id="rId23" Type="http://schemas.openxmlformats.org/officeDocument/2006/relationships/oleObject" Target="../embeddings/oleObject97.bin"/><Relationship Id="rId28" Type="http://schemas.openxmlformats.org/officeDocument/2006/relationships/oleObject" Target="../embeddings/oleObject100.bin"/><Relationship Id="rId10" Type="http://schemas.openxmlformats.org/officeDocument/2006/relationships/image" Target="../media/image146.emf"/><Relationship Id="rId19" Type="http://schemas.openxmlformats.org/officeDocument/2006/relationships/oleObject" Target="../embeddings/oleObject95.bin"/><Relationship Id="rId31" Type="http://schemas.openxmlformats.org/officeDocument/2006/relationships/image" Target="../media/image155.emf"/><Relationship Id="rId4" Type="http://schemas.openxmlformats.org/officeDocument/2006/relationships/image" Target="../media/image143.png"/><Relationship Id="rId9" Type="http://schemas.openxmlformats.org/officeDocument/2006/relationships/oleObject" Target="../embeddings/oleObject90.bin"/><Relationship Id="rId14" Type="http://schemas.openxmlformats.org/officeDocument/2006/relationships/image" Target="../media/image148.emf"/><Relationship Id="rId22" Type="http://schemas.openxmlformats.org/officeDocument/2006/relationships/image" Target="../media/image152.emf"/><Relationship Id="rId27" Type="http://schemas.openxmlformats.org/officeDocument/2006/relationships/oleObject" Target="../embeddings/oleObject99.bin"/><Relationship Id="rId30" Type="http://schemas.openxmlformats.org/officeDocument/2006/relationships/oleObject" Target="../embeddings/oleObject102.bin"/></Relationships>
</file>

<file path=ppt/slides/_rels/slide12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8.png"/><Relationship Id="rId7" Type="http://schemas.openxmlformats.org/officeDocument/2006/relationships/image" Target="NULL"/><Relationship Id="rId2" Type="http://schemas.openxmlformats.org/officeDocument/2006/relationships/image" Target="../media/image157.GIF"/><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8.png"/><Relationship Id="rId7" Type="http://schemas.openxmlformats.org/officeDocument/2006/relationships/image" Target="NULL"/><Relationship Id="rId2" Type="http://schemas.openxmlformats.org/officeDocument/2006/relationships/image" Target="../media/image159.GIF"/><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8.png"/><Relationship Id="rId7" Type="http://schemas.openxmlformats.org/officeDocument/2006/relationships/image" Target="NULL"/><Relationship Id="rId2" Type="http://schemas.openxmlformats.org/officeDocument/2006/relationships/image" Target="../media/image160.GIF"/><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8.png"/><Relationship Id="rId7" Type="http://schemas.openxmlformats.org/officeDocument/2006/relationships/image" Target="NULL"/><Relationship Id="rId2" Type="http://schemas.openxmlformats.org/officeDocument/2006/relationships/image" Target="../media/image161.gif"/><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5" Type="http://schemas.openxmlformats.org/officeDocument/2006/relationships/oleObject" Target="../embeddings/oleObject104.bin"/><Relationship Id="rId4" Type="http://schemas.openxmlformats.org/officeDocument/2006/relationships/notesSlide" Target="../notesSlides/notesSlide41.xml"/></Relationships>
</file>

<file path=ppt/slides/_rels/slide12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711.png"/><Relationship Id="rId4" Type="http://schemas.openxmlformats.org/officeDocument/2006/relationships/image" Target="../media/image610.png"/></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68.wmf"/><Relationship Id="rId18" Type="http://schemas.openxmlformats.org/officeDocument/2006/relationships/oleObject" Target="../embeddings/oleObject111.bin"/><Relationship Id="rId3" Type="http://schemas.openxmlformats.org/officeDocument/2006/relationships/notesSlide" Target="../notesSlides/notesSlide42.xml"/><Relationship Id="rId21" Type="http://schemas.openxmlformats.org/officeDocument/2006/relationships/image" Target="../media/image172.wmf"/><Relationship Id="rId7" Type="http://schemas.openxmlformats.org/officeDocument/2006/relationships/image" Target="../media/image165.wmf"/><Relationship Id="rId12" Type="http://schemas.openxmlformats.org/officeDocument/2006/relationships/oleObject" Target="../embeddings/oleObject108.bin"/><Relationship Id="rId17" Type="http://schemas.openxmlformats.org/officeDocument/2006/relationships/image" Target="../media/image170.wmf"/><Relationship Id="rId2" Type="http://schemas.openxmlformats.org/officeDocument/2006/relationships/slideLayout" Target="../slideLayouts/slideLayout7.xml"/><Relationship Id="rId16" Type="http://schemas.openxmlformats.org/officeDocument/2006/relationships/oleObject" Target="../embeddings/oleObject110.bin"/><Relationship Id="rId20" Type="http://schemas.openxmlformats.org/officeDocument/2006/relationships/oleObject" Target="../embeddings/oleObject112.bin"/><Relationship Id="rId1" Type="http://schemas.openxmlformats.org/officeDocument/2006/relationships/tags" Target="../tags/tag35.xml"/><Relationship Id="rId6" Type="http://schemas.openxmlformats.org/officeDocument/2006/relationships/oleObject" Target="../embeddings/oleObject105.bin"/><Relationship Id="rId11" Type="http://schemas.openxmlformats.org/officeDocument/2006/relationships/image" Target="../media/image167.wmf"/><Relationship Id="rId5" Type="http://schemas.openxmlformats.org/officeDocument/2006/relationships/image" Target="../media/image164.emf"/><Relationship Id="rId15" Type="http://schemas.openxmlformats.org/officeDocument/2006/relationships/image" Target="../media/image169.wmf"/><Relationship Id="rId23" Type="http://schemas.openxmlformats.org/officeDocument/2006/relationships/image" Target="../media/image173.wmf"/><Relationship Id="rId10" Type="http://schemas.openxmlformats.org/officeDocument/2006/relationships/oleObject" Target="../embeddings/oleObject107.bin"/><Relationship Id="rId19" Type="http://schemas.openxmlformats.org/officeDocument/2006/relationships/image" Target="../media/image171.wmf"/><Relationship Id="rId4" Type="http://schemas.openxmlformats.org/officeDocument/2006/relationships/image" Target="../media/image164.png"/><Relationship Id="rId9" Type="http://schemas.openxmlformats.org/officeDocument/2006/relationships/image" Target="../media/image166.wmf"/><Relationship Id="rId14" Type="http://schemas.openxmlformats.org/officeDocument/2006/relationships/oleObject" Target="../embeddings/oleObject109.bin"/><Relationship Id="rId22" Type="http://schemas.openxmlformats.org/officeDocument/2006/relationships/oleObject" Target="../embeddings/oleObject113.bin"/></Relationships>
</file>

<file path=ppt/slides/_rels/slide131.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77.emf"/><Relationship Id="rId4" Type="http://schemas.openxmlformats.org/officeDocument/2006/relationships/image" Target="../media/image1760.png"/></Relationships>
</file>

<file path=ppt/slides/_rels/slide13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78.emf"/><Relationship Id="rId7" Type="http://schemas.openxmlformats.org/officeDocument/2006/relationships/image" Target="../media/image29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300.png"/><Relationship Id="rId10" Type="http://schemas.openxmlformats.org/officeDocument/2006/relationships/image" Target="../media/image290.png"/><Relationship Id="rId9" Type="http://schemas.openxmlformats.org/officeDocument/2006/relationships/image" Target="../media/image180.png"/></Relationships>
</file>

<file path=ppt/slides/_rels/slide134.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hyperlink" Target="https://www.coursera.org/learn/neural-networks-deep-learning" TargetMode="Externa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emf"/><Relationship Id="rId5" Type="http://schemas.openxmlformats.org/officeDocument/2006/relationships/oleObject" Target="../embeddings/oleObject114.bin"/><Relationship Id="rId4" Type="http://schemas.openxmlformats.org/officeDocument/2006/relationships/notesSlide" Target="../notesSlides/notesSlide44.xml"/></Relationships>
</file>

<file path=ppt/slides/_rels/slide14.xml.rels><?xml version="1.0" encoding="UTF-8" standalone="yes"?>
<Relationships xmlns="http://schemas.openxmlformats.org/package/2006/relationships"><Relationship Id="rId7" Type="http://schemas.openxmlformats.org/officeDocument/2006/relationships/image" Target="../media/image123.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35.png"/></Relationships>
</file>

<file path=ppt/slides/_rels/slide15.xml.rels><?xml version="1.0" encoding="UTF-8" standalone="yes"?>
<Relationships xmlns="http://schemas.openxmlformats.org/package/2006/relationships"><Relationship Id="rId7" Type="http://schemas.openxmlformats.org/officeDocument/2006/relationships/image" Target="../media/image123.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1.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4.bin"/><Relationship Id="rId1" Type="http://schemas.openxmlformats.org/officeDocument/2006/relationships/slideLayout" Target="../slideLayouts/slideLayout5.xml"/><Relationship Id="rId5" Type="http://schemas.openxmlformats.org/officeDocument/2006/relationships/image" Target="../media/image15.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70.pn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6.bin"/><Relationship Id="rId1" Type="http://schemas.openxmlformats.org/officeDocument/2006/relationships/slideLayout" Target="../slideLayouts/slideLayout5.xml"/><Relationship Id="rId6" Type="http://schemas.openxmlformats.org/officeDocument/2006/relationships/hyperlink" Target="https://www.maths.stir.ac.uk/~kjt/techreps/pdf/TR148.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7" Type="http://schemas.openxmlformats.org/officeDocument/2006/relationships/image" Target="../media/image31.png"/><Relationship Id="rId12" Type="http://schemas.openxmlformats.org/officeDocument/2006/relationships/image" Target="../media/image36.png"/><Relationship Id="rId16"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7"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image" Target="../media/image42.jpeg"/><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29.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media/image48.png"/><Relationship Id="rId12" Type="http://schemas.openxmlformats.org/officeDocument/2006/relationships/image" Target="NULL"/><Relationship Id="rId2" Type="http://schemas.openxmlformats.org/officeDocument/2006/relationships/image" Target="../media/image47.png"/><Relationship Id="rId16"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NULL"/><Relationship Id="rId5" Type="http://schemas.openxmlformats.org/officeDocument/2006/relationships/image" Target="../media/image49.emf"/><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oleObject" Target="../embeddings/oleObject9.bin"/><Relationship Id="rId1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hyperlink" Target="https://www.deepmind.com/research/highlighted-research/alphago"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51.emf"/><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playground.tensorflow.org/#activation=tanh&amp;batchSize=10&amp;dataset=spiral&amp;regDataset=reg-plane&amp;learningRate=0.03&amp;regularizationRate=0.001&amp;noise=0&amp;networkShape=6,4,3,2&amp;seed=0.71100&amp;showTestData=false&amp;discretize=false&amp;percTrainData=50&amp;x=true&amp;y=true&amp;xTimesY=true&amp;xSquared=true&amp;ySquared=true&amp;cosX=false&amp;sinX=true&amp;cosY=false&amp;sinY=true&amp;collectStats=false&amp;problem=classification&amp;initZero=false&amp;hideText=false"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60.emf"/><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2.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media/image42.jpeg"/><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67.jpeg"/><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NULL"/><Relationship Id="rId4" Type="http://schemas.openxmlformats.org/officeDocument/2006/relationships/image" Target="NUL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5.png"/><Relationship Id="rId2" Type="http://schemas.microsoft.com/office/2007/relationships/media" Target="../media/media1.m4a"/><Relationship Id="rId1" Type="http://schemas.openxmlformats.org/officeDocument/2006/relationships/tags" Target="../tags/tag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hyperlink" Target="https://zhuanlan.zhihu.com/p/33173246" TargetMode="External"/><Relationship Id="rId2" Type="http://schemas.openxmlformats.org/officeDocument/2006/relationships/hyperlink" Target="https://www.zhihu.com/question/283715823" TargetMode="Externa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NULL"/><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media/image87.png"/><Relationship Id="rId5" Type="http://schemas.openxmlformats.org/officeDocument/2006/relationships/image" Target="NULL"/><Relationship Id="rId10" Type="http://schemas.openxmlformats.org/officeDocument/2006/relationships/image" Target="../media/image86.png"/><Relationship Id="rId4" Type="http://schemas.openxmlformats.org/officeDocument/2006/relationships/image" Target="../media/image800.png"/><Relationship Id="rId9"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21.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93.GIF"/></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人工神经网络</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4</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1569660"/>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zh-CN" sz="1600" dirty="0">
                <a:solidFill>
                  <a:srgbClr val="000000"/>
                </a:solidFill>
                <a:latin typeface="Arial" panose="020B0604020202020204" pitchFamily="34" charset="0"/>
                <a:ea typeface="微软雅黑" panose="020B0503020204020204" pitchFamily="34" charset="-122"/>
              </a:rPr>
              <a:t>人工神经网络简介</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人工神经网络发展史</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普适逼近定理</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反向传播算法介绍</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反向传播算法示例</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激活函数与损失函数</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深度学习思想简介</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梯度消失问题的解决方法</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陷入局部最小的解决方法</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深度学习中的正则化</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卷积神经网络</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循环神经网络</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长短期记忆网络</a:t>
            </a:r>
            <a:r>
              <a:rPr lang="zh-CN" altLang="en-US" sz="1600" dirty="0">
                <a:solidFill>
                  <a:srgbClr val="000000"/>
                </a:solidFill>
                <a:latin typeface="Arial" panose="020B0604020202020204" pitchFamily="34" charset="0"/>
                <a:ea typeface="微软雅黑" panose="020B0503020204020204" pitchFamily="34" charset="-122"/>
              </a:rPr>
              <a:t>、</a:t>
            </a:r>
            <a:r>
              <a:rPr lang="zh-CN" altLang="zh-CN" sz="1600" dirty="0">
                <a:solidFill>
                  <a:srgbClr val="000000"/>
                </a:solidFill>
                <a:latin typeface="Arial" panose="020B0604020202020204" pitchFamily="34" charset="0"/>
                <a:ea typeface="微软雅黑" panose="020B0503020204020204" pitchFamily="34" charset="-122"/>
              </a:rPr>
              <a:t>长短期记忆网络使用案例</a:t>
            </a:r>
            <a:endParaRPr lang="zh-CN" altLang="zh-CN" sz="4000" dirty="0">
              <a:latin typeface="Arial" panose="020B0604020202020204" pitchFamily="34" charset="0"/>
            </a:endParaRPr>
          </a:p>
        </p:txBody>
      </p:sp>
    </p:spTree>
    <p:extLst>
      <p:ext uri="{BB962C8B-B14F-4D97-AF65-F5344CB8AC3E}">
        <p14:creationId xmlns:p14="http://schemas.microsoft.com/office/powerpoint/2010/main" val="170874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10</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真正的神经元学习</a:t>
            </a:r>
          </a:p>
        </p:txBody>
      </p:sp>
      <p:sp>
        <p:nvSpPr>
          <p:cNvPr id="5" name="内容占位符 2"/>
          <p:cNvSpPr txBox="1"/>
          <p:nvPr/>
        </p:nvSpPr>
        <p:spPr>
          <a:xfrm>
            <a:off x="502443" y="1458577"/>
            <a:ext cx="7785880" cy="42543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突触通过经验改变尺寸和连接强度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Hebbian</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：如果两个连接在一起的神经元同时被激发，那么他们之间的连接会变强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“Neurons that fire together, wire together.”</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这些都推动了人工神经网络的研究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页脚占位符 1"/>
          <p:cNvSpPr>
            <a:spLocks noGrp="1"/>
          </p:cNvSpPr>
          <p:nvPr>
            <p:ph type="ftr" sz="quarter" idx="11"/>
          </p:nvPr>
        </p:nvSpPr>
        <p:spPr>
          <a:xfrm>
            <a:off x="502443" y="6240464"/>
            <a:ext cx="3105151" cy="206381"/>
          </a:xfrm>
        </p:spPr>
        <p:txBody>
          <a:bodyPr/>
          <a:lstStyle/>
          <a:p>
            <a:r>
              <a:rPr lang="en-US" altLang="zh-CN" dirty="0"/>
              <a:t>Slides credit: Ray Mooney</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下采样池化层</a:t>
            </a: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100</a:t>
            </a:fld>
            <a:endParaRPr lang="zh-CN" altLang="en-US" dirty="0"/>
          </a:p>
        </p:txBody>
      </p:sp>
      <p:sp>
        <p:nvSpPr>
          <p:cNvPr id="8" name="内容占位符 2"/>
          <p:cNvSpPr txBox="1"/>
          <p:nvPr/>
        </p:nvSpPr>
        <p:spPr>
          <a:xfrm>
            <a:off x="502442" y="1219347"/>
            <a:ext cx="8137922"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将输入图像划分为一组非重叠矩形，并且对于每个这样的子区域，输出最大值或平均值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spcBef>
                <a:spcPts val="20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减少计算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是一种获取给定兴趣区域</a:t>
            </a:r>
            <a:b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响应最强烈的节点的方法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可能会导致准确的空间信</a:t>
            </a:r>
            <a:b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息丢失</a:t>
            </a: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占位符 3"/>
          <p:cNvSpPr txBox="1"/>
          <p:nvPr/>
        </p:nvSpPr>
        <p:spPr>
          <a:xfrm>
            <a:off x="502445" y="1119039"/>
            <a:ext cx="1012320" cy="428118"/>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池化</a:t>
            </a:r>
          </a:p>
        </p:txBody>
      </p:sp>
      <p:sp>
        <p:nvSpPr>
          <p:cNvPr id="7" name="文本占位符 3"/>
          <p:cNvSpPr txBox="1"/>
          <p:nvPr/>
        </p:nvSpPr>
        <p:spPr>
          <a:xfrm>
            <a:off x="502441" y="2483796"/>
            <a:ext cx="1409486" cy="428118"/>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最大池化</a:t>
            </a:r>
          </a:p>
        </p:txBody>
      </p:sp>
      <p:sp>
        <p:nvSpPr>
          <p:cNvPr id="9" name="テキスト ボックス 408"/>
          <p:cNvSpPr txBox="1"/>
          <p:nvPr/>
        </p:nvSpPr>
        <p:spPr>
          <a:xfrm>
            <a:off x="3866577" y="2052568"/>
            <a:ext cx="1664715" cy="400110"/>
          </a:xfrm>
          <a:prstGeom prst="rect">
            <a:avLst/>
          </a:prstGeom>
          <a:noFill/>
        </p:spPr>
        <p:txBody>
          <a:bodyPr wrap="square" rtlCol="0">
            <a:spAutoFit/>
          </a:bodyPr>
          <a:lstStyle/>
          <a:p>
            <a:pPr algn="ctr"/>
            <a:r>
              <a:rPr lang="zh-CN" altLang="en-US" sz="2000" dirty="0">
                <a:solidFill>
                  <a:prstClr val="black"/>
                </a:solidFill>
                <a:latin typeface="+mn-ea"/>
              </a:rPr>
              <a:t>最大池化</a:t>
            </a:r>
            <a:endParaRPr lang="ja-JP" altLang="en-US" sz="2000" dirty="0">
              <a:solidFill>
                <a:prstClr val="black"/>
              </a:solidFill>
              <a:latin typeface="+mn-ea"/>
            </a:endParaRPr>
          </a:p>
        </p:txBody>
      </p:sp>
      <p:sp>
        <p:nvSpPr>
          <p:cNvPr id="10" name="正方形/長方形 410"/>
          <p:cNvSpPr>
            <a:spLocks noChangeAspect="1"/>
          </p:cNvSpPr>
          <p:nvPr/>
        </p:nvSpPr>
        <p:spPr>
          <a:xfrm>
            <a:off x="4307127" y="24359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1" name="正方形/長方形 411"/>
          <p:cNvSpPr>
            <a:spLocks noChangeAspect="1"/>
          </p:cNvSpPr>
          <p:nvPr/>
        </p:nvSpPr>
        <p:spPr>
          <a:xfrm>
            <a:off x="4631877" y="24359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2" name="正方形/長方形 412"/>
          <p:cNvSpPr>
            <a:spLocks noChangeAspect="1"/>
          </p:cNvSpPr>
          <p:nvPr/>
        </p:nvSpPr>
        <p:spPr>
          <a:xfrm>
            <a:off x="4956627" y="2435964"/>
            <a:ext cx="324750" cy="324750"/>
          </a:xfrm>
          <a:prstGeom prst="rect">
            <a:avLst/>
          </a:prstGeom>
          <a:solidFill>
            <a:srgbClr val="4BACC6"/>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3" name="正方形/長方形 415"/>
          <p:cNvSpPr>
            <a:spLocks noChangeAspect="1"/>
          </p:cNvSpPr>
          <p:nvPr/>
        </p:nvSpPr>
        <p:spPr>
          <a:xfrm>
            <a:off x="3982377" y="27607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4" name="正方形/長方形 416"/>
          <p:cNvSpPr>
            <a:spLocks noChangeAspect="1"/>
          </p:cNvSpPr>
          <p:nvPr/>
        </p:nvSpPr>
        <p:spPr>
          <a:xfrm>
            <a:off x="4307127" y="2760714"/>
            <a:ext cx="324750" cy="324750"/>
          </a:xfrm>
          <a:prstGeom prst="rect">
            <a:avLst/>
          </a:prstGeom>
          <a:solidFill>
            <a:srgbClr val="9BBB59"/>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5" name="正方形/長方形 417"/>
          <p:cNvSpPr>
            <a:spLocks noChangeAspect="1"/>
          </p:cNvSpPr>
          <p:nvPr/>
        </p:nvSpPr>
        <p:spPr>
          <a:xfrm>
            <a:off x="4631877" y="27607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6" name="正方形/長方形 418"/>
          <p:cNvSpPr>
            <a:spLocks noChangeAspect="1"/>
          </p:cNvSpPr>
          <p:nvPr/>
        </p:nvSpPr>
        <p:spPr>
          <a:xfrm>
            <a:off x="4956627" y="27607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7" name="正方形/長方形 421"/>
          <p:cNvSpPr>
            <a:spLocks noChangeAspect="1"/>
          </p:cNvSpPr>
          <p:nvPr/>
        </p:nvSpPr>
        <p:spPr>
          <a:xfrm>
            <a:off x="3982377" y="3085464"/>
            <a:ext cx="324750" cy="324750"/>
          </a:xfrm>
          <a:prstGeom prst="rect">
            <a:avLst/>
          </a:prstGeom>
          <a:solidFill>
            <a:srgbClr val="FFFF0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8" name="正方形/長方形 422"/>
          <p:cNvSpPr>
            <a:spLocks noChangeAspect="1"/>
          </p:cNvSpPr>
          <p:nvPr/>
        </p:nvSpPr>
        <p:spPr>
          <a:xfrm>
            <a:off x="4307127" y="30854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19" name="正方形/長方形 423"/>
          <p:cNvSpPr>
            <a:spLocks noChangeAspect="1"/>
          </p:cNvSpPr>
          <p:nvPr/>
        </p:nvSpPr>
        <p:spPr>
          <a:xfrm>
            <a:off x="4631877" y="30854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0" name="正方形/長方形 424"/>
          <p:cNvSpPr>
            <a:spLocks noChangeAspect="1"/>
          </p:cNvSpPr>
          <p:nvPr/>
        </p:nvSpPr>
        <p:spPr>
          <a:xfrm>
            <a:off x="4956627" y="30854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1" name="正方形/長方形 427"/>
          <p:cNvSpPr>
            <a:spLocks noChangeAspect="1"/>
          </p:cNvSpPr>
          <p:nvPr/>
        </p:nvSpPr>
        <p:spPr>
          <a:xfrm>
            <a:off x="3982377" y="34102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2" name="正方形/長方形 428"/>
          <p:cNvSpPr>
            <a:spLocks noChangeAspect="1"/>
          </p:cNvSpPr>
          <p:nvPr/>
        </p:nvSpPr>
        <p:spPr>
          <a:xfrm>
            <a:off x="4307127" y="34102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3" name="正方形/長方形 429"/>
          <p:cNvSpPr>
            <a:spLocks noChangeAspect="1"/>
          </p:cNvSpPr>
          <p:nvPr/>
        </p:nvSpPr>
        <p:spPr>
          <a:xfrm>
            <a:off x="4631877" y="3410214"/>
            <a:ext cx="324750" cy="324750"/>
          </a:xfrm>
          <a:prstGeom prst="rect">
            <a:avLst/>
          </a:prstGeom>
          <a:solidFill>
            <a:srgbClr val="C0504D"/>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4" name="正方形/長方形 430"/>
          <p:cNvSpPr>
            <a:spLocks noChangeAspect="1"/>
          </p:cNvSpPr>
          <p:nvPr/>
        </p:nvSpPr>
        <p:spPr>
          <a:xfrm>
            <a:off x="4956627" y="341021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5" name="正方形/長方形 433"/>
          <p:cNvSpPr>
            <a:spLocks noChangeAspect="1"/>
          </p:cNvSpPr>
          <p:nvPr/>
        </p:nvSpPr>
        <p:spPr>
          <a:xfrm>
            <a:off x="3982377" y="2435964"/>
            <a:ext cx="324750" cy="324750"/>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6" name="正方形/長方形 434"/>
          <p:cNvSpPr/>
          <p:nvPr/>
        </p:nvSpPr>
        <p:spPr>
          <a:xfrm>
            <a:off x="3982377" y="2435964"/>
            <a:ext cx="649500" cy="649500"/>
          </a:xfrm>
          <a:prstGeom prst="rect">
            <a:avLst/>
          </a:prstGeom>
          <a:noFill/>
          <a:ln w="28575" cap="flat" cmpd="sng" algn="ctr">
            <a:solidFill>
              <a:srgbClr val="008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7" name="正方形/長方形 435"/>
          <p:cNvSpPr/>
          <p:nvPr/>
        </p:nvSpPr>
        <p:spPr>
          <a:xfrm>
            <a:off x="4631877" y="2435964"/>
            <a:ext cx="649500" cy="649500"/>
          </a:xfrm>
          <a:prstGeom prst="rect">
            <a:avLst/>
          </a:prstGeom>
          <a:noFill/>
          <a:ln w="28575"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8" name="正方形/長方形 437"/>
          <p:cNvSpPr/>
          <p:nvPr/>
        </p:nvSpPr>
        <p:spPr>
          <a:xfrm>
            <a:off x="3982377" y="3092010"/>
            <a:ext cx="649500" cy="649500"/>
          </a:xfrm>
          <a:prstGeom prst="rect">
            <a:avLst/>
          </a:prstGeom>
          <a:noFill/>
          <a:ln w="285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29" name="正方形/長方形 438"/>
          <p:cNvSpPr/>
          <p:nvPr/>
        </p:nvSpPr>
        <p:spPr>
          <a:xfrm>
            <a:off x="4633713" y="3082255"/>
            <a:ext cx="642317" cy="649500"/>
          </a:xfrm>
          <a:prstGeom prst="rect">
            <a:avLst/>
          </a:prstGeom>
          <a:noFill/>
          <a:ln w="28575"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0" name="正方形/長方形 441"/>
          <p:cNvSpPr>
            <a:spLocks noChangeAspect="1"/>
          </p:cNvSpPr>
          <p:nvPr/>
        </p:nvSpPr>
        <p:spPr>
          <a:xfrm>
            <a:off x="4794252" y="4588160"/>
            <a:ext cx="324750" cy="324750"/>
          </a:xfrm>
          <a:prstGeom prst="rect">
            <a:avLst/>
          </a:prstGeom>
          <a:solidFill>
            <a:srgbClr val="4BACC6"/>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1" name="正方形/長方形 443"/>
          <p:cNvSpPr>
            <a:spLocks noChangeAspect="1"/>
          </p:cNvSpPr>
          <p:nvPr/>
        </p:nvSpPr>
        <p:spPr>
          <a:xfrm>
            <a:off x="4469502" y="4912910"/>
            <a:ext cx="324750" cy="324750"/>
          </a:xfrm>
          <a:prstGeom prst="rect">
            <a:avLst/>
          </a:prstGeom>
          <a:solidFill>
            <a:srgbClr val="FFFF0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2" name="正方形/長方形 444"/>
          <p:cNvSpPr>
            <a:spLocks noChangeAspect="1"/>
          </p:cNvSpPr>
          <p:nvPr/>
        </p:nvSpPr>
        <p:spPr>
          <a:xfrm>
            <a:off x="4794252" y="4912910"/>
            <a:ext cx="324750" cy="324750"/>
          </a:xfrm>
          <a:prstGeom prst="rect">
            <a:avLst/>
          </a:prstGeom>
          <a:solidFill>
            <a:srgbClr val="C0504D"/>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3" name="正方形/長方形 446"/>
          <p:cNvSpPr>
            <a:spLocks noChangeAspect="1"/>
          </p:cNvSpPr>
          <p:nvPr/>
        </p:nvSpPr>
        <p:spPr>
          <a:xfrm>
            <a:off x="4469502" y="4588160"/>
            <a:ext cx="324750" cy="324750"/>
          </a:xfrm>
          <a:prstGeom prst="rect">
            <a:avLst/>
          </a:prstGeom>
          <a:solidFill>
            <a:srgbClr val="9BBB59"/>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4" name="テキスト ボックス 447"/>
          <p:cNvSpPr txBox="1"/>
          <p:nvPr/>
        </p:nvSpPr>
        <p:spPr>
          <a:xfrm>
            <a:off x="5182649" y="3841228"/>
            <a:ext cx="1360377" cy="646331"/>
          </a:xfrm>
          <a:prstGeom prst="rect">
            <a:avLst/>
          </a:prstGeom>
          <a:noFill/>
        </p:spPr>
        <p:txBody>
          <a:bodyPr wrap="square" rtlCol="0">
            <a:spAutoFit/>
          </a:bodyPr>
          <a:lstStyle/>
          <a:p>
            <a:r>
              <a:rPr lang="en-US" altLang="zh-CN" dirty="0">
                <a:solidFill>
                  <a:prstClr val="black"/>
                </a:solidFill>
                <a:latin typeface="Calibri" panose="020F0502020204030204"/>
                <a:ea typeface="MS PGothic" panose="020B0600070205080204" charset="-128"/>
              </a:rPr>
              <a:t>2x2</a:t>
            </a:r>
            <a:r>
              <a:rPr lang="zh-CN" altLang="en-US" dirty="0">
                <a:solidFill>
                  <a:prstClr val="black"/>
                </a:solidFill>
                <a:latin typeface="+mn-ea"/>
              </a:rPr>
              <a:t>过滤器中最大值</a:t>
            </a:r>
            <a:endParaRPr lang="ja-JP" altLang="en-US" dirty="0">
              <a:solidFill>
                <a:prstClr val="black"/>
              </a:solidFill>
              <a:latin typeface="+mn-ea"/>
            </a:endParaRPr>
          </a:p>
        </p:txBody>
      </p:sp>
      <p:sp>
        <p:nvSpPr>
          <p:cNvPr id="35" name="下矢印 448"/>
          <p:cNvSpPr/>
          <p:nvPr/>
        </p:nvSpPr>
        <p:spPr>
          <a:xfrm>
            <a:off x="4798106" y="3860235"/>
            <a:ext cx="375515" cy="589611"/>
          </a:xfrm>
          <a:prstGeom prst="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MS PGothic" panose="020B0600070205080204" charset="-128"/>
              <a:cs typeface="+mn-cs"/>
            </a:endParaRPr>
          </a:p>
        </p:txBody>
      </p:sp>
      <p:sp>
        <p:nvSpPr>
          <p:cNvPr id="36" name="テキスト ボックス 449"/>
          <p:cNvSpPr txBox="1"/>
          <p:nvPr/>
        </p:nvSpPr>
        <p:spPr>
          <a:xfrm>
            <a:off x="6684573" y="2052568"/>
            <a:ext cx="1214197" cy="400110"/>
          </a:xfrm>
          <a:prstGeom prst="rect">
            <a:avLst/>
          </a:prstGeom>
          <a:noFill/>
        </p:spPr>
        <p:txBody>
          <a:bodyPr wrap="square" rtlCol="0">
            <a:spAutoFit/>
          </a:bodyPr>
          <a:lstStyle/>
          <a:p>
            <a:pPr algn="ctr"/>
            <a:r>
              <a:rPr lang="zh-CN" altLang="en-US" sz="2000" dirty="0">
                <a:solidFill>
                  <a:prstClr val="black"/>
                </a:solidFill>
                <a:latin typeface="+mn-ea"/>
              </a:rPr>
              <a:t>平均池化</a:t>
            </a:r>
            <a:endParaRPr lang="ja-JP" altLang="en-US" sz="2000" dirty="0">
              <a:solidFill>
                <a:prstClr val="black"/>
              </a:solidFill>
              <a:latin typeface="+mn-ea"/>
            </a:endParaRPr>
          </a:p>
        </p:txBody>
      </p:sp>
      <p:sp>
        <p:nvSpPr>
          <p:cNvPr id="37" name="正方形/長方形 451"/>
          <p:cNvSpPr>
            <a:spLocks noChangeAspect="1"/>
          </p:cNvSpPr>
          <p:nvPr/>
        </p:nvSpPr>
        <p:spPr>
          <a:xfrm>
            <a:off x="7485366" y="4594706"/>
            <a:ext cx="324750" cy="324750"/>
          </a:xfrm>
          <a:prstGeom prst="rect">
            <a:avLst/>
          </a:prstGeom>
          <a:solidFill>
            <a:srgbClr val="4BACC6"/>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8" name="正方形/長方形 453"/>
          <p:cNvSpPr>
            <a:spLocks noChangeAspect="1"/>
          </p:cNvSpPr>
          <p:nvPr/>
        </p:nvSpPr>
        <p:spPr>
          <a:xfrm>
            <a:off x="7160616" y="4919456"/>
            <a:ext cx="324750" cy="324750"/>
          </a:xfrm>
          <a:prstGeom prst="rect">
            <a:avLst/>
          </a:prstGeom>
          <a:solidFill>
            <a:srgbClr val="FFFF0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39" name="正方形/長方形 454"/>
          <p:cNvSpPr>
            <a:spLocks noChangeAspect="1"/>
          </p:cNvSpPr>
          <p:nvPr/>
        </p:nvSpPr>
        <p:spPr>
          <a:xfrm>
            <a:off x="7485366" y="4919456"/>
            <a:ext cx="324750" cy="324750"/>
          </a:xfrm>
          <a:prstGeom prst="rect">
            <a:avLst/>
          </a:prstGeom>
          <a:solidFill>
            <a:srgbClr val="C0504D"/>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0" name="正方形/長方形 456"/>
          <p:cNvSpPr>
            <a:spLocks noChangeAspect="1"/>
          </p:cNvSpPr>
          <p:nvPr/>
        </p:nvSpPr>
        <p:spPr>
          <a:xfrm>
            <a:off x="7160616" y="4594706"/>
            <a:ext cx="324750" cy="324750"/>
          </a:xfrm>
          <a:prstGeom prst="rect">
            <a:avLst/>
          </a:prstGeom>
          <a:solidFill>
            <a:srgbClr val="9BBB59"/>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1" name="テキスト ボックス 457"/>
          <p:cNvSpPr txBox="1"/>
          <p:nvPr/>
        </p:nvSpPr>
        <p:spPr>
          <a:xfrm>
            <a:off x="7885215" y="3813960"/>
            <a:ext cx="1428673" cy="646331"/>
          </a:xfrm>
          <a:prstGeom prst="rect">
            <a:avLst/>
          </a:prstGeom>
          <a:noFill/>
        </p:spPr>
        <p:txBody>
          <a:bodyPr wrap="square" rtlCol="0">
            <a:spAutoFit/>
          </a:bodyPr>
          <a:lstStyle/>
          <a:p>
            <a:r>
              <a:rPr lang="en-US" altLang="zh-CN" dirty="0">
                <a:solidFill>
                  <a:prstClr val="black"/>
                </a:solidFill>
                <a:latin typeface="Calibri" panose="020F0502020204030204"/>
                <a:ea typeface="MS PGothic" panose="020B0600070205080204" charset="-128"/>
              </a:rPr>
              <a:t>2x2</a:t>
            </a:r>
            <a:r>
              <a:rPr lang="zh-CN" altLang="en-US" dirty="0">
                <a:solidFill>
                  <a:prstClr val="black"/>
                </a:solidFill>
                <a:latin typeface="+mn-ea"/>
              </a:rPr>
              <a:t>过滤器</a:t>
            </a:r>
            <a:br>
              <a:rPr lang="en-US" altLang="zh-CN" dirty="0">
                <a:solidFill>
                  <a:prstClr val="black"/>
                </a:solidFill>
                <a:latin typeface="+mn-ea"/>
              </a:rPr>
            </a:br>
            <a:r>
              <a:rPr lang="zh-CN" altLang="en-US" dirty="0">
                <a:solidFill>
                  <a:prstClr val="black"/>
                </a:solidFill>
                <a:latin typeface="+mn-ea"/>
              </a:rPr>
              <a:t>中平均值</a:t>
            </a:r>
            <a:endParaRPr lang="ja-JP" altLang="en-US" dirty="0">
              <a:solidFill>
                <a:prstClr val="black"/>
              </a:solidFill>
              <a:latin typeface="+mn-ea"/>
            </a:endParaRPr>
          </a:p>
        </p:txBody>
      </p:sp>
      <p:sp>
        <p:nvSpPr>
          <p:cNvPr id="42" name="下矢印 458"/>
          <p:cNvSpPr/>
          <p:nvPr/>
        </p:nvSpPr>
        <p:spPr>
          <a:xfrm>
            <a:off x="7489220" y="3866781"/>
            <a:ext cx="375515" cy="589611"/>
          </a:xfrm>
          <a:prstGeom prst="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MS PGothic" panose="020B0600070205080204" charset="-128"/>
              <a:cs typeface="+mn-cs"/>
            </a:endParaRPr>
          </a:p>
        </p:txBody>
      </p:sp>
      <p:sp>
        <p:nvSpPr>
          <p:cNvPr id="43" name="正方形/長方形 460"/>
          <p:cNvSpPr>
            <a:spLocks noChangeAspect="1"/>
          </p:cNvSpPr>
          <p:nvPr/>
        </p:nvSpPr>
        <p:spPr>
          <a:xfrm>
            <a:off x="7304686" y="2442510"/>
            <a:ext cx="324750" cy="324750"/>
          </a:xfrm>
          <a:prstGeom prst="rect">
            <a:avLst/>
          </a:prstGeom>
          <a:solidFill>
            <a:srgbClr val="DBEEF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4" name="正方形/長方形 461"/>
          <p:cNvSpPr>
            <a:spLocks noChangeAspect="1"/>
          </p:cNvSpPr>
          <p:nvPr/>
        </p:nvSpPr>
        <p:spPr>
          <a:xfrm>
            <a:off x="7629436" y="2442510"/>
            <a:ext cx="324750" cy="324750"/>
          </a:xfrm>
          <a:prstGeom prst="rect">
            <a:avLst/>
          </a:prstGeom>
          <a:solidFill>
            <a:srgbClr val="DBEEF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5" name="正方形/長方形 464"/>
          <p:cNvSpPr>
            <a:spLocks noChangeAspect="1"/>
          </p:cNvSpPr>
          <p:nvPr/>
        </p:nvSpPr>
        <p:spPr>
          <a:xfrm>
            <a:off x="7304686" y="2767260"/>
            <a:ext cx="324750" cy="324750"/>
          </a:xfrm>
          <a:prstGeom prst="rect">
            <a:avLst/>
          </a:prstGeom>
          <a:solidFill>
            <a:srgbClr val="DBEEF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6" name="正方形/長方形 465"/>
          <p:cNvSpPr>
            <a:spLocks noChangeAspect="1"/>
          </p:cNvSpPr>
          <p:nvPr/>
        </p:nvSpPr>
        <p:spPr>
          <a:xfrm>
            <a:off x="7629436" y="2767260"/>
            <a:ext cx="324750" cy="324750"/>
          </a:xfrm>
          <a:prstGeom prst="rect">
            <a:avLst/>
          </a:prstGeom>
          <a:solidFill>
            <a:srgbClr val="DBEEF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7" name="正方形/長方形 468"/>
          <p:cNvSpPr>
            <a:spLocks noChangeAspect="1"/>
          </p:cNvSpPr>
          <p:nvPr/>
        </p:nvSpPr>
        <p:spPr>
          <a:xfrm>
            <a:off x="6655186" y="3092010"/>
            <a:ext cx="324750" cy="324750"/>
          </a:xfrm>
          <a:prstGeom prst="rect">
            <a:avLst/>
          </a:prstGeom>
          <a:solidFill>
            <a:srgbClr val="FFFDB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8" name="正方形/長方形 469"/>
          <p:cNvSpPr>
            <a:spLocks noChangeAspect="1"/>
          </p:cNvSpPr>
          <p:nvPr/>
        </p:nvSpPr>
        <p:spPr>
          <a:xfrm>
            <a:off x="6979936" y="3092010"/>
            <a:ext cx="324750" cy="324750"/>
          </a:xfrm>
          <a:prstGeom prst="rect">
            <a:avLst/>
          </a:prstGeom>
          <a:solidFill>
            <a:srgbClr val="FFFDB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49" name="正方形/長方形 470"/>
          <p:cNvSpPr>
            <a:spLocks noChangeAspect="1"/>
          </p:cNvSpPr>
          <p:nvPr/>
        </p:nvSpPr>
        <p:spPr>
          <a:xfrm>
            <a:off x="7304686" y="3092010"/>
            <a:ext cx="324750" cy="324750"/>
          </a:xfrm>
          <a:prstGeom prst="rect">
            <a:avLst/>
          </a:prstGeom>
          <a:solidFill>
            <a:srgbClr val="C0504D">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0" name="正方形/長方形 471"/>
          <p:cNvSpPr>
            <a:spLocks noChangeAspect="1"/>
          </p:cNvSpPr>
          <p:nvPr/>
        </p:nvSpPr>
        <p:spPr>
          <a:xfrm>
            <a:off x="7629436" y="3092010"/>
            <a:ext cx="324750" cy="324750"/>
          </a:xfrm>
          <a:prstGeom prst="rect">
            <a:avLst/>
          </a:prstGeom>
          <a:solidFill>
            <a:srgbClr val="C0504D">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1" name="正方形/長方形 474"/>
          <p:cNvSpPr>
            <a:spLocks noChangeAspect="1"/>
          </p:cNvSpPr>
          <p:nvPr/>
        </p:nvSpPr>
        <p:spPr>
          <a:xfrm>
            <a:off x="6655186" y="3416760"/>
            <a:ext cx="324750" cy="324750"/>
          </a:xfrm>
          <a:prstGeom prst="rect">
            <a:avLst/>
          </a:prstGeom>
          <a:solidFill>
            <a:srgbClr val="FFFDB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2" name="正方形/長方形 475"/>
          <p:cNvSpPr>
            <a:spLocks noChangeAspect="1"/>
          </p:cNvSpPr>
          <p:nvPr/>
        </p:nvSpPr>
        <p:spPr>
          <a:xfrm>
            <a:off x="6979936" y="3416760"/>
            <a:ext cx="324750" cy="324750"/>
          </a:xfrm>
          <a:prstGeom prst="rect">
            <a:avLst/>
          </a:prstGeom>
          <a:solidFill>
            <a:srgbClr val="FFFDB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3" name="正方形/長方形 476"/>
          <p:cNvSpPr>
            <a:spLocks noChangeAspect="1"/>
          </p:cNvSpPr>
          <p:nvPr/>
        </p:nvSpPr>
        <p:spPr>
          <a:xfrm>
            <a:off x="7304686" y="3416760"/>
            <a:ext cx="324750" cy="324750"/>
          </a:xfrm>
          <a:prstGeom prst="rect">
            <a:avLst/>
          </a:prstGeom>
          <a:solidFill>
            <a:srgbClr val="C0504D">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4" name="正方形/長方形 477"/>
          <p:cNvSpPr>
            <a:spLocks noChangeAspect="1"/>
          </p:cNvSpPr>
          <p:nvPr/>
        </p:nvSpPr>
        <p:spPr>
          <a:xfrm>
            <a:off x="7629436" y="3416760"/>
            <a:ext cx="324750" cy="324750"/>
          </a:xfrm>
          <a:prstGeom prst="rect">
            <a:avLst/>
          </a:prstGeom>
          <a:solidFill>
            <a:srgbClr val="C0504D">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grpSp>
        <p:nvGrpSpPr>
          <p:cNvPr id="55" name="図形グループ 480"/>
          <p:cNvGrpSpPr/>
          <p:nvPr/>
        </p:nvGrpSpPr>
        <p:grpSpPr>
          <a:xfrm>
            <a:off x="6655186" y="2442510"/>
            <a:ext cx="649500" cy="649500"/>
            <a:chOff x="6112725" y="2395059"/>
            <a:chExt cx="649500" cy="649500"/>
          </a:xfrm>
        </p:grpSpPr>
        <p:sp>
          <p:nvSpPr>
            <p:cNvPr id="56" name="正方形/長方形 481"/>
            <p:cNvSpPr>
              <a:spLocks noChangeAspect="1"/>
            </p:cNvSpPr>
            <p:nvPr/>
          </p:nvSpPr>
          <p:spPr>
            <a:xfrm>
              <a:off x="6437475" y="2395059"/>
              <a:ext cx="324750" cy="324750"/>
            </a:xfrm>
            <a:prstGeom prst="rect">
              <a:avLst/>
            </a:prstGeom>
            <a:solidFill>
              <a:srgbClr val="9BBB59">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7" name="正方形/長方形 482"/>
            <p:cNvSpPr>
              <a:spLocks noChangeAspect="1"/>
            </p:cNvSpPr>
            <p:nvPr/>
          </p:nvSpPr>
          <p:spPr>
            <a:xfrm>
              <a:off x="6112725" y="2719809"/>
              <a:ext cx="324750" cy="324750"/>
            </a:xfrm>
            <a:prstGeom prst="rect">
              <a:avLst/>
            </a:prstGeom>
            <a:solidFill>
              <a:srgbClr val="9BBB59">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8" name="正方形/長方形 483"/>
            <p:cNvSpPr>
              <a:spLocks noChangeAspect="1"/>
            </p:cNvSpPr>
            <p:nvPr/>
          </p:nvSpPr>
          <p:spPr>
            <a:xfrm>
              <a:off x="6112725" y="2395059"/>
              <a:ext cx="324750" cy="324750"/>
            </a:xfrm>
            <a:prstGeom prst="rect">
              <a:avLst/>
            </a:prstGeom>
            <a:solidFill>
              <a:srgbClr val="9BBB59">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sp>
          <p:nvSpPr>
            <p:cNvPr id="59" name="正方形/長方形 484"/>
            <p:cNvSpPr>
              <a:spLocks noChangeAspect="1"/>
            </p:cNvSpPr>
            <p:nvPr/>
          </p:nvSpPr>
          <p:spPr>
            <a:xfrm>
              <a:off x="6437475" y="2716600"/>
              <a:ext cx="324750" cy="324750"/>
            </a:xfrm>
            <a:prstGeom prst="rect">
              <a:avLst/>
            </a:prstGeom>
            <a:solidFill>
              <a:srgbClr val="9BBB59">
                <a:lumMod val="20000"/>
                <a:lumOff val="8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noProof="0" dirty="0">
                <a:ln>
                  <a:noFill/>
                </a:ln>
                <a:solidFill>
                  <a:prstClr val="white"/>
                </a:solidFill>
                <a:effectLst/>
                <a:uLnTx/>
                <a:uFillTx/>
                <a:latin typeface="Calibri" panose="020F0502020204030204"/>
                <a:ea typeface="MS PGothic" panose="020B0600070205080204" charset="-128"/>
                <a:cs typeface="+mn-cs"/>
              </a:endParaRPr>
            </a:p>
          </p:txBody>
        </p:sp>
      </p:grpSp>
      <p:sp>
        <p:nvSpPr>
          <p:cNvPr id="61" name="正方形/長方形 116"/>
          <p:cNvSpPr/>
          <p:nvPr/>
        </p:nvSpPr>
        <p:spPr bwMode="auto">
          <a:xfrm>
            <a:off x="2287099" y="5320534"/>
            <a:ext cx="4998984" cy="137570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pic>
        <p:nvPicPr>
          <p:cNvPr id="62" name="図 117" descr="スクリーンショット 2014-03-05 14.29.21.png"/>
          <p:cNvPicPr>
            <a:picLocks noChangeAspect="1"/>
          </p:cNvPicPr>
          <p:nvPr/>
        </p:nvPicPr>
        <p:blipFill>
          <a:blip r:embed="rId3"/>
          <a:stretch>
            <a:fillRect/>
          </a:stretch>
        </p:blipFill>
        <p:spPr>
          <a:xfrm>
            <a:off x="2571922" y="5334645"/>
            <a:ext cx="4524315" cy="1336332"/>
          </a:xfrm>
          <a:prstGeom prst="rect">
            <a:avLst/>
          </a:prstGeom>
        </p:spPr>
      </p:pic>
      <p:sp>
        <p:nvSpPr>
          <p:cNvPr id="63" name="テキスト ボックス 118"/>
          <p:cNvSpPr txBox="1"/>
          <p:nvPr/>
        </p:nvSpPr>
        <p:spPr>
          <a:xfrm>
            <a:off x="3893432" y="6502604"/>
            <a:ext cx="702810" cy="138499"/>
          </a:xfrm>
          <a:prstGeom prst="rect">
            <a:avLst/>
          </a:prstGeom>
          <a:solidFill>
            <a:srgbClr val="FFFFFF"/>
          </a:solidFill>
        </p:spPr>
        <p:txBody>
          <a:bodyPr wrap="square" lIns="0" tIns="0" rIns="0" bIns="0" rtlCol="0">
            <a:spAutoFit/>
          </a:bodyPr>
          <a:lstStyle/>
          <a:p>
            <a:r>
              <a:rPr lang="en-US" altLang="ja-JP" sz="900" dirty="0">
                <a:solidFill>
                  <a:srgbClr val="FF0000"/>
                </a:solidFill>
              </a:rPr>
              <a:t>Sampling</a:t>
            </a:r>
            <a:endParaRPr kumimoji="1" lang="ja-JP" altLang="en-US" sz="900" dirty="0">
              <a:solidFill>
                <a:srgbClr val="FF0000"/>
              </a:solidFill>
            </a:endParaRPr>
          </a:p>
        </p:txBody>
      </p:sp>
      <p:sp>
        <p:nvSpPr>
          <p:cNvPr id="64" name="正方形/長方形 119"/>
          <p:cNvSpPr/>
          <p:nvPr/>
        </p:nvSpPr>
        <p:spPr bwMode="auto">
          <a:xfrm>
            <a:off x="3768241" y="6096813"/>
            <a:ext cx="59430" cy="6569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cxnSp>
        <p:nvCxnSpPr>
          <p:cNvPr id="65" name="直線コネクタ 120"/>
          <p:cNvCxnSpPr>
            <a:stCxn id="64" idx="0"/>
          </p:cNvCxnSpPr>
          <p:nvPr/>
        </p:nvCxnSpPr>
        <p:spPr bwMode="auto">
          <a:xfrm>
            <a:off x="3797956" y="6096813"/>
            <a:ext cx="677461" cy="76640"/>
          </a:xfrm>
          <a:prstGeom prst="line">
            <a:avLst/>
          </a:prstGeom>
          <a:solidFill>
            <a:schemeClr val="accent1"/>
          </a:solidFill>
          <a:ln w="12700" cap="flat" cmpd="sng" algn="ctr">
            <a:solidFill>
              <a:srgbClr val="FF0000"/>
            </a:solidFill>
            <a:prstDash val="solid"/>
            <a:round/>
            <a:headEnd type="none" w="med" len="med"/>
            <a:tailEnd type="none" w="med" len="med"/>
          </a:ln>
          <a:effectLst/>
        </p:spPr>
      </p:cxnSp>
      <p:cxnSp>
        <p:nvCxnSpPr>
          <p:cNvPr id="66" name="直線コネクタ 121"/>
          <p:cNvCxnSpPr/>
          <p:nvPr/>
        </p:nvCxnSpPr>
        <p:spPr bwMode="auto">
          <a:xfrm>
            <a:off x="3808714" y="6167979"/>
            <a:ext cx="666703" cy="5474"/>
          </a:xfrm>
          <a:prstGeom prst="line">
            <a:avLst/>
          </a:prstGeom>
          <a:solidFill>
            <a:schemeClr val="accent1"/>
          </a:solidFill>
          <a:ln w="12700" cap="flat" cmpd="sng" algn="ctr">
            <a:solidFill>
              <a:srgbClr val="FF0000"/>
            </a:solidFill>
            <a:prstDash val="solid"/>
            <a:round/>
            <a:headEnd type="none" w="med" len="med"/>
            <a:tailEnd type="none" w="med" len="med"/>
          </a:ln>
          <a:effectLst/>
        </p:spPr>
      </p:cxnSp>
      <p:sp>
        <p:nvSpPr>
          <p:cNvPr id="67" name="正方形/長方形 123"/>
          <p:cNvSpPr/>
          <p:nvPr/>
        </p:nvSpPr>
        <p:spPr bwMode="auto">
          <a:xfrm>
            <a:off x="4371307" y="6102287"/>
            <a:ext cx="331949" cy="2987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101</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使用案例</a:t>
            </a:r>
          </a:p>
        </p:txBody>
      </p:sp>
      <p:sp>
        <p:nvSpPr>
          <p:cNvPr id="4" name="副标题 3"/>
          <p:cNvSpPr>
            <a:spLocks noGrp="1"/>
          </p:cNvSpPr>
          <p:nvPr>
            <p:ph type="subTitle" idx="1"/>
          </p:nvPr>
        </p:nvSpPr>
        <p:spPr/>
        <p:txBody>
          <a:bodyPr/>
          <a:lstStyle/>
          <a:p>
            <a:r>
              <a:rPr kumimoji="1" lang="en-US" altLang="zh-CN" dirty="0"/>
              <a:t>02</a:t>
            </a:r>
            <a:endParaRPr kumimoji="1"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使用案例：面部识别</a:t>
            </a: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102</a:t>
            </a:fld>
            <a:endParaRPr lang="zh-CN" altLang="en-US" dirty="0"/>
          </a:p>
        </p:txBody>
      </p:sp>
      <p:grpSp>
        <p:nvGrpSpPr>
          <p:cNvPr id="10" name="组合 3"/>
          <p:cNvGrpSpPr/>
          <p:nvPr/>
        </p:nvGrpSpPr>
        <p:grpSpPr>
          <a:xfrm>
            <a:off x="490031" y="1668069"/>
            <a:ext cx="8222222" cy="3875484"/>
            <a:chOff x="1165687" y="1288347"/>
            <a:chExt cx="9015543" cy="4249410"/>
          </a:xfrm>
        </p:grpSpPr>
        <p:pic>
          <p:nvPicPr>
            <p:cNvPr id="11" name="Picture 2" descr="http://i.stack.imgur.com/oGBRR.jpg"/>
            <p:cNvPicPr>
              <a:picLocks noChangeAspect="1" noChangeArrowheads="1"/>
            </p:cNvPicPr>
            <p:nvPr/>
          </p:nvPicPr>
          <p:blipFill rotWithShape="1">
            <a:blip r:embed="rId3">
              <a:extLst>
                <a:ext uri="{28A0092B-C50C-407E-A947-70E740481C1C}">
                  <a14:useLocalDpi xmlns:a14="http://schemas.microsoft.com/office/drawing/2010/main" val="0"/>
                </a:ext>
              </a:extLst>
            </a:blip>
            <a:srcRect b="46193"/>
            <a:stretch>
              <a:fillRect/>
            </a:stretch>
          </p:blipFill>
          <p:spPr bwMode="auto">
            <a:xfrm>
              <a:off x="1165687" y="1288347"/>
              <a:ext cx="4274722" cy="42494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stack.imgur.com/oGBRR.jpg"/>
            <p:cNvPicPr>
              <a:picLocks noChangeAspect="1" noChangeArrowheads="1"/>
            </p:cNvPicPr>
            <p:nvPr/>
          </p:nvPicPr>
          <p:blipFill rotWithShape="1">
            <a:blip r:embed="rId3">
              <a:extLst>
                <a:ext uri="{28A0092B-C50C-407E-A947-70E740481C1C}">
                  <a14:useLocalDpi xmlns:a14="http://schemas.microsoft.com/office/drawing/2010/main" val="0"/>
                </a:ext>
              </a:extLst>
            </a:blip>
            <a:srcRect t="53598"/>
            <a:stretch>
              <a:fillRect/>
            </a:stretch>
          </p:blipFill>
          <p:spPr bwMode="auto">
            <a:xfrm>
              <a:off x="5906508" y="1873123"/>
              <a:ext cx="4274722" cy="366463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使用案例：数字识别</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360532"/>
            <a:ext cx="5815230" cy="206381"/>
          </a:xfrm>
        </p:spPr>
        <p:txBody>
          <a:bodyPr/>
          <a:lstStyle/>
          <a:p>
            <a:r>
              <a:rPr lang="en-US" altLang="zh-CN" dirty="0"/>
              <a:t>Y. </a:t>
            </a:r>
            <a:r>
              <a:rPr lang="en-US" altLang="zh-CN" dirty="0" err="1"/>
              <a:t>LeCun</a:t>
            </a:r>
            <a:r>
              <a:rPr lang="en-US" altLang="zh-CN" dirty="0"/>
              <a:t>, L. </a:t>
            </a:r>
            <a:r>
              <a:rPr lang="en-US" altLang="zh-CN" dirty="0" err="1"/>
              <a:t>Bottou</a:t>
            </a:r>
            <a:r>
              <a:rPr lang="en-US" altLang="zh-CN" dirty="0"/>
              <a:t>, Y. </a:t>
            </a:r>
            <a:r>
              <a:rPr lang="en-US" altLang="zh-CN" dirty="0" err="1"/>
              <a:t>Bengio</a:t>
            </a:r>
            <a:r>
              <a:rPr lang="en-US" altLang="zh-CN" dirty="0"/>
              <a:t>, and P. Haffner. "Gradient-based learning applied to document recognition." Proceedings of the IEEE, 86(11):2278-2324, November 1998</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103</a:t>
            </a:fld>
            <a:endParaRPr lang="zh-CN" altLang="en-US" dirty="0"/>
          </a:p>
        </p:txBody>
      </p:sp>
      <p:sp>
        <p:nvSpPr>
          <p:cNvPr id="8" name="内容占位符 2"/>
          <p:cNvSpPr txBox="1"/>
          <p:nvPr/>
        </p:nvSpPr>
        <p:spPr>
          <a:xfrm>
            <a:off x="502442" y="1210111"/>
            <a:ext cx="8137922"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手写数字</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1600" dirty="0">
                <a:latin typeface="+mn-ea"/>
                <a:cs typeface="+mn-ea"/>
              </a:rPr>
              <a:t>http://yann.lecun.com/exdb/mnist/</a:t>
            </a: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60k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测试示例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测试错误率</a:t>
            </a:r>
            <a:r>
              <a:rPr lang="en-US" altLang="zh-CN"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0.95%</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Picture 8"/>
          <p:cNvPicPr>
            <a:picLocks noChangeAspect="1"/>
          </p:cNvPicPr>
          <p:nvPr/>
        </p:nvPicPr>
        <p:blipFill>
          <a:blip r:embed="rId3"/>
          <a:stretch>
            <a:fillRect/>
          </a:stretch>
        </p:blipFill>
        <p:spPr>
          <a:xfrm>
            <a:off x="309520" y="2775102"/>
            <a:ext cx="1884052" cy="1844526"/>
          </a:xfrm>
          <a:prstGeom prst="rect">
            <a:avLst/>
          </a:prstGeom>
        </p:spPr>
      </p:pic>
      <p:pic>
        <p:nvPicPr>
          <p:cNvPr id="10" name="Picture 9"/>
          <p:cNvPicPr>
            <a:picLocks noChangeAspect="1"/>
          </p:cNvPicPr>
          <p:nvPr/>
        </p:nvPicPr>
        <p:blipFill>
          <a:blip r:embed="rId4"/>
          <a:stretch>
            <a:fillRect/>
          </a:stretch>
        </p:blipFill>
        <p:spPr>
          <a:xfrm>
            <a:off x="2355588" y="2938498"/>
            <a:ext cx="1869533" cy="1681130"/>
          </a:xfrm>
          <a:prstGeom prst="rect">
            <a:avLst/>
          </a:prstGeom>
        </p:spPr>
      </p:pic>
      <p:pic>
        <p:nvPicPr>
          <p:cNvPr id="11" name="Picture 10"/>
          <p:cNvPicPr>
            <a:picLocks noChangeAspect="1"/>
          </p:cNvPicPr>
          <p:nvPr/>
        </p:nvPicPr>
        <p:blipFill>
          <a:blip r:embed="rId5"/>
          <a:stretch>
            <a:fillRect/>
          </a:stretch>
        </p:blipFill>
        <p:spPr>
          <a:xfrm>
            <a:off x="309519" y="4619628"/>
            <a:ext cx="1801585" cy="1620030"/>
          </a:xfrm>
          <a:prstGeom prst="rect">
            <a:avLst/>
          </a:prstGeom>
        </p:spPr>
      </p:pic>
      <p:pic>
        <p:nvPicPr>
          <p:cNvPr id="12" name="Picture 11"/>
          <p:cNvPicPr>
            <a:picLocks noChangeAspect="1"/>
          </p:cNvPicPr>
          <p:nvPr/>
        </p:nvPicPr>
        <p:blipFill>
          <a:blip r:embed="rId6"/>
          <a:stretch>
            <a:fillRect/>
          </a:stretch>
        </p:blipFill>
        <p:spPr>
          <a:xfrm>
            <a:off x="2395777" y="4619628"/>
            <a:ext cx="1757321" cy="1620030"/>
          </a:xfrm>
          <a:prstGeom prst="rect">
            <a:avLst/>
          </a:prstGeom>
        </p:spPr>
      </p:pic>
      <p:pic>
        <p:nvPicPr>
          <p:cNvPr id="13" name="Picture 12"/>
          <p:cNvPicPr>
            <a:picLocks noChangeAspect="1"/>
          </p:cNvPicPr>
          <p:nvPr/>
        </p:nvPicPr>
        <p:blipFill>
          <a:blip r:embed="rId7"/>
          <a:stretch>
            <a:fillRect/>
          </a:stretch>
        </p:blipFill>
        <p:spPr>
          <a:xfrm>
            <a:off x="4365397" y="2353168"/>
            <a:ext cx="4188412" cy="3842766"/>
          </a:xfrm>
          <a:prstGeom prst="rect">
            <a:avLst/>
          </a:prstGeom>
        </p:spPr>
      </p:pic>
      <p:sp>
        <p:nvSpPr>
          <p:cNvPr id="14" name="TextBox 13"/>
          <p:cNvSpPr txBox="1"/>
          <p:nvPr/>
        </p:nvSpPr>
        <p:spPr>
          <a:xfrm>
            <a:off x="4930148" y="1639096"/>
            <a:ext cx="4343160" cy="584775"/>
          </a:xfrm>
          <a:prstGeom prst="rect">
            <a:avLst/>
          </a:prstGeom>
          <a:noFill/>
        </p:spPr>
        <p:txBody>
          <a:bodyPr wrap="square" rtlCol="0">
            <a:spAutoFit/>
          </a:bodyPr>
          <a:lstStyle/>
          <a:p>
            <a:r>
              <a:rPr lang="zh-CN" altLang="en-US" sz="1600" dirty="0">
                <a:latin typeface="+mn-ea"/>
              </a:rPr>
              <a:t>用</a:t>
            </a:r>
            <a:r>
              <a:rPr lang="en-US" altLang="zh-CN" sz="1600" dirty="0">
                <a:latin typeface="+mn-ea"/>
              </a:rPr>
              <a:t>LeNet-5</a:t>
            </a:r>
            <a:r>
              <a:rPr lang="zh-CN" altLang="en-US" sz="1600" dirty="0">
                <a:latin typeface="+mn-ea"/>
              </a:rPr>
              <a:t>网络上总共只有</a:t>
            </a:r>
            <a:r>
              <a:rPr lang="en-US" altLang="zh-CN" sz="1600" dirty="0">
                <a:latin typeface="+mn-ea"/>
              </a:rPr>
              <a:t>82</a:t>
            </a:r>
            <a:r>
              <a:rPr lang="zh-CN" altLang="en-US" sz="1600" dirty="0">
                <a:latin typeface="+mn-ea"/>
              </a:rPr>
              <a:t>个错误</a:t>
            </a:r>
            <a:br>
              <a:rPr lang="en-US" altLang="zh-CN" sz="1600" dirty="0">
                <a:latin typeface="+mn-ea"/>
              </a:rPr>
            </a:br>
            <a:r>
              <a:rPr lang="zh-CN" altLang="en-US" sz="1600" dirty="0">
                <a:latin typeface="+mn-ea"/>
              </a:rPr>
              <a:t>左边是正确的答案，右边是预测的答案</a:t>
            </a:r>
            <a:endParaRPr lang="en-US" sz="1600" dirty="0">
              <a:latin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更一般的图像识别</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496883" y="6343517"/>
            <a:ext cx="5815230" cy="206381"/>
          </a:xfrm>
        </p:spPr>
        <p:txBody>
          <a:bodyPr/>
          <a:lstStyle/>
          <a:p>
            <a:r>
              <a:rPr lang="en-US" altLang="zh-CN" dirty="0" err="1"/>
              <a:t>Russakovsky</a:t>
            </a:r>
            <a:r>
              <a:rPr lang="en-US" altLang="zh-CN" dirty="0"/>
              <a:t> O, Deng J, </a:t>
            </a:r>
            <a:r>
              <a:rPr lang="en-US" altLang="zh-CN" dirty="0" err="1"/>
              <a:t>Su</a:t>
            </a:r>
            <a:r>
              <a:rPr lang="en-US" altLang="zh-CN" dirty="0"/>
              <a:t> H, et al. </a:t>
            </a:r>
            <a:r>
              <a:rPr lang="en-US" altLang="zh-CN" dirty="0" err="1"/>
              <a:t>Imagenet</a:t>
            </a:r>
            <a:r>
              <a:rPr lang="en-US" altLang="zh-CN" dirty="0"/>
              <a:t> large scale visual recognition challenge[J]. International Journal of Computer Vision, 2015, 115(3): 211-252.</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104</a:t>
            </a:fld>
            <a:endParaRPr lang="zh-CN" altLang="en-US" dirty="0"/>
          </a:p>
        </p:txBody>
      </p:sp>
      <p:sp>
        <p:nvSpPr>
          <p:cNvPr id="8" name="内容占位符 2"/>
          <p:cNvSpPr txBox="1"/>
          <p:nvPr/>
        </p:nvSpPr>
        <p:spPr>
          <a:xfrm>
            <a:off x="502442" y="1090043"/>
            <a:ext cx="3965167"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ImageNet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标记的高分辨率图片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大约</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22K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类别</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从网站收集并由亚马逊</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Mechanical Turk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标记</a:t>
            </a:r>
          </a:p>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场景分类</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挑战赛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场景分类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指标：</a:t>
            </a:r>
            <a:r>
              <a:rPr lang="en-US" altLang="zh-CN" dirty="0">
                <a:solidFill>
                  <a:srgbClr val="008000"/>
                </a:solidFill>
              </a:rPr>
              <a:t> </a:t>
            </a:r>
            <a:r>
              <a:rPr lang="en-US" altLang="zh-CN" dirty="0">
                <a:solidFill>
                  <a:schemeClr val="accent3"/>
                </a:solidFill>
              </a:rPr>
              <a:t>Hit@5</a:t>
            </a:r>
            <a:r>
              <a:rPr lang="zh-CN" altLang="en-US"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错误率</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对图像标签给出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个猜测</a:t>
            </a:r>
          </a:p>
          <a:p>
            <a:pPr lvl="1"/>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5" name="Picture 14"/>
          <p:cNvPicPr>
            <a:picLocks noChangeAspect="1"/>
          </p:cNvPicPr>
          <p:nvPr/>
        </p:nvPicPr>
        <p:blipFill>
          <a:blip r:embed="rId3"/>
          <a:stretch>
            <a:fillRect/>
          </a:stretch>
        </p:blipFill>
        <p:spPr>
          <a:xfrm>
            <a:off x="4729756" y="2432287"/>
            <a:ext cx="4142861" cy="3542310"/>
          </a:xfrm>
          <a:prstGeom prst="rect">
            <a:avLst/>
          </a:prstGeom>
        </p:spPr>
      </p:pic>
      <p:sp>
        <p:nvSpPr>
          <p:cNvPr id="16" name="Rectangle 15"/>
          <p:cNvSpPr/>
          <p:nvPr/>
        </p:nvSpPr>
        <p:spPr>
          <a:xfrm>
            <a:off x="4843092" y="5974274"/>
            <a:ext cx="4291672" cy="398780"/>
          </a:xfrm>
          <a:prstGeom prst="rect">
            <a:avLst/>
          </a:prstGeom>
        </p:spPr>
        <p:txBody>
          <a:bodyPr wrap="square">
            <a:spAutoFit/>
          </a:bodyPr>
          <a:lstStyle/>
          <a:p>
            <a:r>
              <a:rPr lang="en-US" sz="1000" dirty="0">
                <a:latin typeface="+mn-ea"/>
                <a:cs typeface="+mn-ea"/>
              </a:rPr>
              <a:t>http://</a:t>
            </a:r>
            <a:r>
              <a:rPr lang="en-US" sz="1000" dirty="0" err="1">
                <a:latin typeface="+mn-ea"/>
                <a:cs typeface="+mn-ea"/>
              </a:rPr>
              <a:t>cognitiveseo.com</a:t>
            </a:r>
            <a:r>
              <a:rPr lang="en-US" sz="1000" dirty="0">
                <a:latin typeface="+mn-ea"/>
                <a:cs typeface="+mn-ea"/>
              </a:rPr>
              <a:t>/blog/6511/will-</a:t>
            </a:r>
            <a:r>
              <a:rPr lang="en-US" sz="1000" dirty="0" err="1">
                <a:latin typeface="+mn-ea"/>
                <a:cs typeface="+mn-ea"/>
              </a:rPr>
              <a:t>google</a:t>
            </a:r>
            <a:r>
              <a:rPr lang="en-US" sz="1000" dirty="0">
                <a:latin typeface="+mn-ea"/>
                <a:cs typeface="+mn-ea"/>
              </a:rPr>
              <a:t>-read-rank-images-near-future/</a:t>
            </a:r>
          </a:p>
        </p:txBody>
      </p:sp>
      <p:pic>
        <p:nvPicPr>
          <p:cNvPr id="17" name="Picture 16"/>
          <p:cNvPicPr>
            <a:picLocks noChangeAspect="1"/>
          </p:cNvPicPr>
          <p:nvPr/>
        </p:nvPicPr>
        <p:blipFill>
          <a:blip r:embed="rId4"/>
          <a:stretch>
            <a:fillRect/>
          </a:stretch>
        </p:blipFill>
        <p:spPr>
          <a:xfrm>
            <a:off x="4729756" y="907591"/>
            <a:ext cx="3995829" cy="192957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ImageNet</a:t>
            </a:r>
            <a:r>
              <a:rPr lang="zh-CN" altLang="en-US" dirty="0"/>
              <a:t>图像分类天梯图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474734" y="6431098"/>
            <a:ext cx="6812757" cy="301739"/>
          </a:xfrm>
        </p:spPr>
        <p:txBody>
          <a:bodyPr/>
          <a:lstStyle/>
          <a:p>
            <a:r>
              <a:rPr lang="en-US" altLang="zh-CN" dirty="0">
                <a:solidFill>
                  <a:schemeClr val="accent1"/>
                </a:solidFill>
              </a:rPr>
              <a:t>http://karpathy.github.io/2014/09/02/what-i-learned-from-competing-against-a-convnet-on-imagenet/</a:t>
            </a:r>
          </a:p>
          <a:p>
            <a:r>
              <a:rPr lang="en-US" altLang="zh-CN" dirty="0" err="1">
                <a:solidFill>
                  <a:schemeClr val="accent1"/>
                </a:solidFill>
              </a:rPr>
              <a:t>Russakovsky</a:t>
            </a:r>
            <a:r>
              <a:rPr lang="en-US" altLang="zh-CN" dirty="0">
                <a:solidFill>
                  <a:schemeClr val="accent1"/>
                </a:solidFill>
              </a:rPr>
              <a:t> O, Deng J, </a:t>
            </a:r>
            <a:r>
              <a:rPr lang="en-US" altLang="zh-CN" dirty="0" err="1">
                <a:solidFill>
                  <a:schemeClr val="accent1"/>
                </a:solidFill>
              </a:rPr>
              <a:t>Su</a:t>
            </a:r>
            <a:r>
              <a:rPr lang="en-US" altLang="zh-CN" dirty="0">
                <a:solidFill>
                  <a:schemeClr val="accent1"/>
                </a:solidFill>
              </a:rPr>
              <a:t> H, et al. </a:t>
            </a:r>
            <a:r>
              <a:rPr lang="en-US" altLang="zh-CN" dirty="0" err="1">
                <a:solidFill>
                  <a:schemeClr val="accent1"/>
                </a:solidFill>
              </a:rPr>
              <a:t>Imagenet</a:t>
            </a:r>
            <a:r>
              <a:rPr lang="en-US" altLang="zh-CN" dirty="0">
                <a:solidFill>
                  <a:schemeClr val="accent1"/>
                </a:solidFill>
              </a:rPr>
              <a:t> large scale visual recognition challenge[J]. International Journal of Computer Vision, 2015, 115(3): 211-252.</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105</a:t>
            </a:fld>
            <a:endParaRPr lang="zh-CN" altLang="en-US" dirty="0"/>
          </a:p>
        </p:txBody>
      </p:sp>
      <p:pic>
        <p:nvPicPr>
          <p:cNvPr id="8" name="Content Placeholder 5"/>
          <p:cNvPicPr>
            <a:picLocks noChangeAspect="1"/>
          </p:cNvPicPr>
          <p:nvPr/>
        </p:nvPicPr>
        <p:blipFill>
          <a:blip r:embed="rId3"/>
          <a:srcRect l="-35050" r="-35050"/>
          <a:stretch>
            <a:fillRect/>
          </a:stretch>
        </p:blipFill>
        <p:spPr>
          <a:xfrm>
            <a:off x="-1285195" y="1167635"/>
            <a:ext cx="8229600" cy="4525963"/>
          </a:xfrm>
          <a:prstGeom prst="rect">
            <a:avLst/>
          </a:prstGeom>
        </p:spPr>
      </p:pic>
      <p:sp>
        <p:nvSpPr>
          <p:cNvPr id="9" name="Rectangle 8"/>
          <p:cNvSpPr/>
          <p:nvPr/>
        </p:nvSpPr>
        <p:spPr>
          <a:xfrm>
            <a:off x="342363" y="5746995"/>
            <a:ext cx="8405713" cy="521970"/>
          </a:xfrm>
          <a:prstGeom prst="rect">
            <a:avLst/>
          </a:prstGeom>
        </p:spPr>
        <p:txBody>
          <a:bodyPr wrap="square">
            <a:spAutoFit/>
          </a:bodyPr>
          <a:lstStyle/>
          <a:p>
            <a:r>
              <a:rPr lang="zh-CN" altLang="en-US" sz="1600" dirty="0"/>
              <a:t>在一个子集非官方公布的人为错误约为</a:t>
            </a:r>
            <a:r>
              <a:rPr lang="en-US" altLang="zh-CN" sz="1600" dirty="0">
                <a:solidFill>
                  <a:schemeClr val="accent2"/>
                </a:solidFill>
                <a:latin typeface="+mn-ea"/>
                <a:cs typeface="+mn-ea"/>
              </a:rPr>
              <a:t>5.1</a:t>
            </a:r>
            <a:r>
              <a:rPr lang="zh-CN" altLang="en-US" sz="1600" dirty="0">
                <a:solidFill>
                  <a:schemeClr val="accent2"/>
                </a:solidFill>
                <a:latin typeface="+mn-ea"/>
                <a:cs typeface="+mn-ea"/>
              </a:rPr>
              <a:t>％</a:t>
            </a:r>
            <a:endParaRPr lang="en-US" altLang="zh-CN" sz="1600" dirty="0">
              <a:solidFill>
                <a:schemeClr val="accent2"/>
              </a:solidFill>
              <a:latin typeface="+mn-ea"/>
              <a:cs typeface="+mn-ea"/>
            </a:endParaRPr>
          </a:p>
          <a:p>
            <a:r>
              <a:rPr lang="zh-CN" altLang="en-US" sz="1200" dirty="0">
                <a:solidFill>
                  <a:schemeClr val="accent3"/>
                </a:solidFill>
              </a:rPr>
              <a:t>为什么还有人为错误？ 标记时，人类评价者判断它是否属于某一类（二分类）</a:t>
            </a:r>
            <a:r>
              <a:rPr lang="en-US" altLang="zh-CN" sz="1200" dirty="0">
                <a:solidFill>
                  <a:schemeClr val="accent3"/>
                </a:solidFill>
              </a:rPr>
              <a:t>; </a:t>
            </a:r>
            <a:r>
              <a:rPr lang="zh-CN" altLang="en-US" sz="1200" dirty="0">
                <a:solidFill>
                  <a:schemeClr val="accent3"/>
                </a:solidFill>
              </a:rPr>
              <a:t>挑战时是</a:t>
            </a:r>
            <a:r>
              <a:rPr lang="en-US" altLang="zh-CN" sz="1200" dirty="0">
                <a:solidFill>
                  <a:schemeClr val="accent3"/>
                </a:solidFill>
                <a:latin typeface="+mn-ea"/>
                <a:cs typeface="+mn-ea"/>
              </a:rPr>
              <a:t>1000</a:t>
            </a:r>
            <a:r>
              <a:rPr lang="zh-CN" altLang="en-US" sz="1200" dirty="0">
                <a:solidFill>
                  <a:schemeClr val="accent3"/>
                </a:solidFill>
              </a:rPr>
              <a:t>级分类问题。</a:t>
            </a:r>
          </a:p>
        </p:txBody>
      </p:sp>
      <p:sp useBgFill="1">
        <p:nvSpPr>
          <p:cNvPr id="13" name="Rectangle 12"/>
          <p:cNvSpPr/>
          <p:nvPr/>
        </p:nvSpPr>
        <p:spPr>
          <a:xfrm>
            <a:off x="239511" y="1036011"/>
            <a:ext cx="5327273" cy="368300"/>
          </a:xfrm>
          <a:prstGeom prst="rect">
            <a:avLst/>
          </a:prstGeom>
        </p:spPr>
        <p:txBody>
          <a:bodyPr wrap="square">
            <a:spAutoFit/>
          </a:bodyPr>
          <a:lstStyle/>
          <a:p>
            <a:r>
              <a:rPr lang="en-US" b="1" dirty="0">
                <a:latin typeface="+mn-ea"/>
                <a:cs typeface="+mn-ea"/>
              </a:rPr>
              <a:t>   2015   </a:t>
            </a:r>
            <a:r>
              <a:rPr lang="en-US" b="1" dirty="0" err="1">
                <a:latin typeface="+mn-ea"/>
                <a:cs typeface="+mn-ea"/>
              </a:rPr>
              <a:t>ResNet</a:t>
            </a:r>
            <a:r>
              <a:rPr lang="en-US" b="1" dirty="0">
                <a:latin typeface="+mn-ea"/>
                <a:cs typeface="+mn-ea"/>
              </a:rPr>
              <a:t> (ILSVRC’15) 3.57</a:t>
            </a:r>
          </a:p>
        </p:txBody>
      </p:sp>
      <p:sp>
        <p:nvSpPr>
          <p:cNvPr id="14" name="Rectangle 13"/>
          <p:cNvSpPr/>
          <p:nvPr/>
        </p:nvSpPr>
        <p:spPr>
          <a:xfrm>
            <a:off x="5150313" y="1535839"/>
            <a:ext cx="1897380" cy="36830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err="1">
                <a:latin typeface="+mn-ea"/>
                <a:cs typeface="+mn-ea"/>
              </a:rPr>
              <a:t>GoogLeNet</a:t>
            </a:r>
            <a:r>
              <a:rPr lang="en-US" dirty="0">
                <a:latin typeface="+mn-ea"/>
                <a:cs typeface="+mn-ea"/>
              </a:rPr>
              <a:t>, </a:t>
            </a:r>
            <a:r>
              <a:rPr lang="en-US" altLang="zh-CN" dirty="0">
                <a:solidFill>
                  <a:schemeClr val="tx1"/>
                </a:solidFill>
                <a:latin typeface="+mn-ea"/>
                <a:cs typeface="+mn-ea"/>
              </a:rPr>
              <a:t>22</a:t>
            </a:r>
            <a:r>
              <a:rPr lang="zh-CN" altLang="en-US" dirty="0">
                <a:solidFill>
                  <a:schemeClr val="tx1"/>
                </a:solidFill>
                <a:latin typeface="+mn-ea"/>
                <a:cs typeface="+mn-ea"/>
              </a:rPr>
              <a:t>层</a:t>
            </a:r>
            <a:endParaRPr lang="en-US" dirty="0">
              <a:solidFill>
                <a:schemeClr val="tx1"/>
              </a:solidFill>
              <a:latin typeface="+mn-ea"/>
              <a:cs typeface="+mn-ea"/>
            </a:endParaRPr>
          </a:p>
        </p:txBody>
      </p:sp>
      <p:sp>
        <p:nvSpPr>
          <p:cNvPr id="15" name="Rectangle 14"/>
          <p:cNvSpPr/>
          <p:nvPr/>
        </p:nvSpPr>
        <p:spPr>
          <a:xfrm>
            <a:off x="5150313" y="1098299"/>
            <a:ext cx="2959214" cy="36830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dirty="0"/>
              <a:t>微软残差网络</a:t>
            </a:r>
            <a:r>
              <a:rPr lang="zh-CN" altLang="en-US" dirty="0">
                <a:latin typeface="+mn-ea"/>
                <a:cs typeface="+mn-ea"/>
              </a:rPr>
              <a:t>，</a:t>
            </a:r>
            <a:r>
              <a:rPr lang="en-US" altLang="zh-CN" dirty="0">
                <a:latin typeface="+mn-ea"/>
                <a:cs typeface="+mn-ea"/>
              </a:rPr>
              <a:t>152</a:t>
            </a:r>
            <a:r>
              <a:rPr lang="zh-CN" altLang="en-US" dirty="0"/>
              <a:t>层</a:t>
            </a:r>
            <a:endParaRPr lang="en-US" dirty="0"/>
          </a:p>
        </p:txBody>
      </p:sp>
      <p:sp>
        <p:nvSpPr>
          <p:cNvPr id="16" name="Rectangle 15"/>
          <p:cNvSpPr/>
          <p:nvPr/>
        </p:nvSpPr>
        <p:spPr>
          <a:xfrm>
            <a:off x="5150313" y="4601862"/>
            <a:ext cx="3597763" cy="645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latin typeface="+mn-ea"/>
                <a:cs typeface="+mn-ea"/>
              </a:rPr>
              <a:t>U. of Toronto, </a:t>
            </a:r>
            <a:r>
              <a:rPr lang="en-US" dirty="0" err="1">
                <a:latin typeface="+mn-ea"/>
                <a:cs typeface="+mn-ea"/>
              </a:rPr>
              <a:t>SuperVision</a:t>
            </a:r>
            <a:r>
              <a:rPr lang="en-US" dirty="0">
                <a:latin typeface="+mn-ea"/>
                <a:cs typeface="+mn-ea"/>
              </a:rPr>
              <a:t>, </a:t>
            </a:r>
            <a:r>
              <a:rPr lang="en-US" altLang="zh-CN" dirty="0">
                <a:latin typeface="+mn-ea"/>
                <a:cs typeface="+mn-ea"/>
              </a:rPr>
              <a:t>7</a:t>
            </a:r>
            <a:r>
              <a:rPr lang="zh-CN" altLang="en-US" dirty="0">
                <a:latin typeface="+mn-ea"/>
                <a:cs typeface="+mn-ea"/>
              </a:rPr>
              <a:t>层</a:t>
            </a:r>
            <a:endParaRPr lang="en-US" dirty="0">
              <a:latin typeface="+mn-ea"/>
              <a:cs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使用案例：文本分类</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5815230" cy="206381"/>
          </a:xfrm>
        </p:spPr>
        <p:txBody>
          <a:bodyPr/>
          <a:lstStyle/>
          <a:p>
            <a:r>
              <a:rPr lang="en-GB" altLang="zh-CN" dirty="0"/>
              <a:t>Kim, Y. 2014. Convolutional neural networks for sentence classification. EMNLP 2014.</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106</a:t>
            </a:fld>
            <a:endParaRPr lang="zh-CN" altLang="en-US" dirty="0"/>
          </a:p>
        </p:txBody>
      </p:sp>
      <p:sp>
        <p:nvSpPr>
          <p:cNvPr id="8" name="内容占位符 2"/>
          <p:cNvSpPr txBox="1"/>
          <p:nvPr/>
        </p:nvSpPr>
        <p:spPr>
          <a:xfrm>
            <a:off x="502442" y="1210111"/>
            <a:ext cx="8317218"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词嵌入：将每个单词映射到</a:t>
            </a:r>
            <a: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维向量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CNN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核：</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nxk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的矩阵，用于探索相邻的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个单词的模式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(patterns)</a:t>
            </a: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Max-per-time pooling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：从每个核中找到最突出的文本模式</a:t>
            </a: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：进一步特征交互和提炼高级模式</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2396" y="1071428"/>
            <a:ext cx="6151418" cy="3033174"/>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文本分类实验</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107</a:t>
            </a:fld>
            <a:endParaRPr lang="zh-CN" altLang="en-US" dirty="0"/>
          </a:p>
        </p:txBody>
      </p:sp>
      <p:pic>
        <p:nvPicPr>
          <p:cNvPr id="15" name="内容占位符 3"/>
          <p:cNvPicPr>
            <a:picLocks noChangeAspect="1"/>
          </p:cNvPicPr>
          <p:nvPr/>
        </p:nvPicPr>
        <p:blipFill>
          <a:blip r:embed="rId2"/>
          <a:stretch>
            <a:fillRect/>
          </a:stretch>
        </p:blipFill>
        <p:spPr>
          <a:xfrm>
            <a:off x="628650" y="1555626"/>
            <a:ext cx="7886700" cy="4615110"/>
          </a:xfrm>
          <a:prstGeom prst="rect">
            <a:avLst/>
          </a:prstGeom>
        </p:spPr>
      </p:pic>
      <p:sp>
        <p:nvSpPr>
          <p:cNvPr id="17" name="页脚占位符 2"/>
          <p:cNvSpPr>
            <a:spLocks noGrp="1"/>
          </p:cNvSpPr>
          <p:nvPr>
            <p:ph type="ftr" sz="quarter" idx="11"/>
          </p:nvPr>
        </p:nvSpPr>
        <p:spPr>
          <a:xfrm>
            <a:off x="503635" y="6240464"/>
            <a:ext cx="5814038" cy="206381"/>
          </a:xfrm>
        </p:spPr>
        <p:txBody>
          <a:bodyPr/>
          <a:lstStyle/>
          <a:p>
            <a:r>
              <a:rPr lang="en-GB" altLang="zh-CN" dirty="0"/>
              <a:t>Kim, Y. 2014. Convolutional neural networks for sentence classification. EMNLP 2014.</a:t>
            </a:r>
            <a:endParaRPr lang="en-US" altLang="zh-C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循环神经网络</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6572612" cy="312785"/>
          </a:xfrm>
        </p:spPr>
        <p:txBody>
          <a:bodyPr/>
          <a:lstStyle/>
          <a:p>
            <a:r>
              <a:rPr lang="en-US" altLang="zh-CN" dirty="0"/>
              <a:t>https://dennybritz.com/posts/wildml/recurrent-neural-networks-tutorial-part-1/</a:t>
            </a:r>
            <a:endParaRPr lang="zh-CN" altLang="en-US" dirty="0"/>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109</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循环神经网络</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(RNN)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内容占位符 2"/>
          <p:cNvSpPr txBox="1"/>
          <p:nvPr/>
        </p:nvSpPr>
        <p:spPr>
          <a:xfrm>
            <a:off x="502442" y="1117600"/>
            <a:ext cx="8137922" cy="12155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685766">
              <a:lnSpc>
                <a:spcPct val="90000"/>
              </a:lnSpc>
              <a:spcBef>
                <a:spcPts val="750"/>
              </a:spcBef>
              <a:buClr>
                <a:srgbClr val="17ABE3"/>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从前馈神经网络到循环神经网络</a:t>
            </a: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defTabSz="685766">
              <a:lnSpc>
                <a:spcPct val="90000"/>
              </a:lnSpc>
              <a:spcBef>
                <a:spcPts val="750"/>
              </a:spcBef>
              <a:buClr>
                <a:srgbClr val="17ABE3"/>
              </a:buClr>
              <a:defRPr/>
            </a:pPr>
            <a:r>
              <a:rPr lang="zh-CN" altLang="en-US" dirty="0">
                <a:solidFill>
                  <a:srgbClr val="000000"/>
                </a:solidFill>
                <a:ea typeface="阿里巴巴普惠体 R" panose="00020600040101010101" pitchFamily="18" charset="-122"/>
              </a:rPr>
              <a:t>前馈神经网络一个有向无环图，无自连边</a:t>
            </a:r>
            <a:endParaRPr lang="en-US" altLang="zh-CN" dirty="0">
              <a:solidFill>
                <a:srgbClr val="000000"/>
              </a:solidFill>
            </a:endParaRPr>
          </a:p>
          <a:p>
            <a:pPr lvl="1" defTabSz="685766">
              <a:lnSpc>
                <a:spcPct val="90000"/>
              </a:lnSpc>
              <a:spcBef>
                <a:spcPts val="750"/>
              </a:spcBef>
              <a:buClr>
                <a:srgbClr val="17ABE3"/>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循环神经网络有一条自连的边，将隐层信息随着时间步往前传</a:t>
            </a:r>
          </a:p>
        </p:txBody>
      </p:sp>
      <p:cxnSp>
        <p:nvCxnSpPr>
          <p:cNvPr id="37" name="直接箭头连接符 36">
            <a:extLst>
              <a:ext uri="{FF2B5EF4-FFF2-40B4-BE49-F238E27FC236}">
                <a16:creationId xmlns:a16="http://schemas.microsoft.com/office/drawing/2014/main" id="{AA4D2925-1916-4857-AE61-F1C3313D3C39}"/>
              </a:ext>
            </a:extLst>
          </p:cNvPr>
          <p:cNvCxnSpPr>
            <a:cxnSpLocks/>
          </p:cNvCxnSpPr>
          <p:nvPr/>
        </p:nvCxnSpPr>
        <p:spPr>
          <a:xfrm flipV="1">
            <a:off x="1798449" y="4424657"/>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AD98BCFD-CB32-4CCD-A5CE-BF215B0BAD7F}"/>
              </a:ext>
            </a:extLst>
          </p:cNvPr>
          <p:cNvCxnSpPr/>
          <p:nvPr/>
        </p:nvCxnSpPr>
        <p:spPr>
          <a:xfrm flipV="1">
            <a:off x="1798449" y="3005494"/>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9" name="椭圆 38">
            <a:extLst>
              <a:ext uri="{FF2B5EF4-FFF2-40B4-BE49-F238E27FC236}">
                <a16:creationId xmlns:a16="http://schemas.microsoft.com/office/drawing/2014/main" id="{3CD972D0-0C83-4DF6-BCB1-603D2AD4D37B}"/>
              </a:ext>
            </a:extLst>
          </p:cNvPr>
          <p:cNvSpPr/>
          <p:nvPr/>
        </p:nvSpPr>
        <p:spPr>
          <a:xfrm>
            <a:off x="1462255" y="5116337"/>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4B461D0B-7D40-4763-9624-6D630998BD1C}"/>
              </a:ext>
            </a:extLst>
          </p:cNvPr>
          <p:cNvSpPr/>
          <p:nvPr/>
        </p:nvSpPr>
        <p:spPr>
          <a:xfrm>
            <a:off x="867460" y="3697990"/>
            <a:ext cx="1861980" cy="726667"/>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B01A467F-FC41-4B18-9182-6366778A7EAD}"/>
              </a:ext>
            </a:extLst>
          </p:cNvPr>
          <p:cNvSpPr/>
          <p:nvPr/>
        </p:nvSpPr>
        <p:spPr>
          <a:xfrm>
            <a:off x="1462255" y="2333105"/>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4A2C0974-625B-4582-88E2-FB67ECD3B5F1}"/>
              </a:ext>
            </a:extLst>
          </p:cNvPr>
          <p:cNvCxnSpPr>
            <a:stCxn id="39" idx="0"/>
            <a:endCxn id="40" idx="2"/>
          </p:cNvCxnSpPr>
          <p:nvPr/>
        </p:nvCxnSpPr>
        <p:spPr>
          <a:xfrm flipV="1">
            <a:off x="1798449" y="4424657"/>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467AB3D5-B222-45AD-A955-88ABAC1FC4A7}"/>
              </a:ext>
            </a:extLst>
          </p:cNvPr>
          <p:cNvCxnSpPr/>
          <p:nvPr/>
        </p:nvCxnSpPr>
        <p:spPr>
          <a:xfrm flipV="1">
            <a:off x="1798449" y="3005494"/>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44" name="对象 43">
            <a:extLst>
              <a:ext uri="{FF2B5EF4-FFF2-40B4-BE49-F238E27FC236}">
                <a16:creationId xmlns:a16="http://schemas.microsoft.com/office/drawing/2014/main" id="{945518BF-6B9E-4A11-AB39-472D6077BA70}"/>
              </a:ext>
            </a:extLst>
          </p:cNvPr>
          <p:cNvGraphicFramePr>
            <a:graphicFrameLocks noChangeAspect="1"/>
          </p:cNvGraphicFramePr>
          <p:nvPr/>
        </p:nvGraphicFramePr>
        <p:xfrm>
          <a:off x="1473200" y="5291138"/>
          <a:ext cx="650875" cy="320675"/>
        </p:xfrm>
        <a:graphic>
          <a:graphicData uri="http://schemas.openxmlformats.org/presentationml/2006/ole">
            <mc:AlternateContent xmlns:mc="http://schemas.openxmlformats.org/markup-compatibility/2006">
              <mc:Choice xmlns:v="urn:schemas-microsoft-com:vml" Requires="v">
                <p:oleObj name="Formula" r:id="rId3" imgW="255960" imgH="124920" progId="Equation.Ribbit">
                  <p:embed/>
                </p:oleObj>
              </mc:Choice>
              <mc:Fallback>
                <p:oleObj name="Formula" r:id="rId3" imgW="255960" imgH="124920" progId="Equation.Ribbit">
                  <p:embed/>
                  <p:pic>
                    <p:nvPicPr>
                      <p:cNvPr id="44" name="对象 43">
                        <a:extLst>
                          <a:ext uri="{FF2B5EF4-FFF2-40B4-BE49-F238E27FC236}">
                            <a16:creationId xmlns:a16="http://schemas.microsoft.com/office/drawing/2014/main" id="{945518BF-6B9E-4A11-AB39-472D6077BA70}"/>
                          </a:ext>
                        </a:extLst>
                      </p:cNvPr>
                      <p:cNvPicPr/>
                      <p:nvPr/>
                    </p:nvPicPr>
                    <p:blipFill>
                      <a:blip r:embed="rId4"/>
                      <a:stretch>
                        <a:fillRect/>
                      </a:stretch>
                    </p:blipFill>
                    <p:spPr>
                      <a:xfrm>
                        <a:off x="1473200" y="5291138"/>
                        <a:ext cx="650875" cy="320675"/>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7EC93E5E-3D0B-4AB6-970B-B2F91F6F5CA6}"/>
              </a:ext>
            </a:extLst>
          </p:cNvPr>
          <p:cNvGraphicFramePr>
            <a:graphicFrameLocks noChangeAspect="1"/>
          </p:cNvGraphicFramePr>
          <p:nvPr/>
        </p:nvGraphicFramePr>
        <p:xfrm>
          <a:off x="1476375" y="3832225"/>
          <a:ext cx="642938" cy="412750"/>
        </p:xfrm>
        <a:graphic>
          <a:graphicData uri="http://schemas.openxmlformats.org/presentationml/2006/ole">
            <mc:AlternateContent xmlns:mc="http://schemas.openxmlformats.org/markup-compatibility/2006">
              <mc:Choice xmlns:v="urn:schemas-microsoft-com:vml" Requires="v">
                <p:oleObj name="Formula" r:id="rId5" imgW="253080" imgH="159840" progId="Equation.Ribbit">
                  <p:embed/>
                </p:oleObj>
              </mc:Choice>
              <mc:Fallback>
                <p:oleObj name="Formula" r:id="rId5" imgW="253080" imgH="159840" progId="Equation.Ribbit">
                  <p:embed/>
                  <p:pic>
                    <p:nvPicPr>
                      <p:cNvPr id="45" name="对象 44">
                        <a:extLst>
                          <a:ext uri="{FF2B5EF4-FFF2-40B4-BE49-F238E27FC236}">
                            <a16:creationId xmlns:a16="http://schemas.microsoft.com/office/drawing/2014/main" id="{7EC93E5E-3D0B-4AB6-970B-B2F91F6F5CA6}"/>
                          </a:ext>
                        </a:extLst>
                      </p:cNvPr>
                      <p:cNvPicPr/>
                      <p:nvPr/>
                    </p:nvPicPr>
                    <p:blipFill>
                      <a:blip r:embed="rId6"/>
                      <a:stretch>
                        <a:fillRect/>
                      </a:stretch>
                    </p:blipFill>
                    <p:spPr>
                      <a:xfrm>
                        <a:off x="1476375" y="3832225"/>
                        <a:ext cx="642938" cy="412750"/>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95680DAB-BB55-492D-AE70-DD75DBA0580D}"/>
              </a:ext>
            </a:extLst>
          </p:cNvPr>
          <p:cNvGraphicFramePr>
            <a:graphicFrameLocks noChangeAspect="1"/>
          </p:cNvGraphicFramePr>
          <p:nvPr/>
        </p:nvGraphicFramePr>
        <p:xfrm>
          <a:off x="1489075" y="2498725"/>
          <a:ext cx="614363" cy="320675"/>
        </p:xfrm>
        <a:graphic>
          <a:graphicData uri="http://schemas.openxmlformats.org/presentationml/2006/ole">
            <mc:AlternateContent xmlns:mc="http://schemas.openxmlformats.org/markup-compatibility/2006">
              <mc:Choice xmlns:v="urn:schemas-microsoft-com:vml" Requires="v">
                <p:oleObj name="Formula" r:id="rId7" imgW="242280" imgH="124920" progId="Equation.Ribbit">
                  <p:embed/>
                </p:oleObj>
              </mc:Choice>
              <mc:Fallback>
                <p:oleObj name="Formula" r:id="rId7" imgW="242280" imgH="124920" progId="Equation.Ribbit">
                  <p:embed/>
                  <p:pic>
                    <p:nvPicPr>
                      <p:cNvPr id="46" name="对象 45">
                        <a:extLst>
                          <a:ext uri="{FF2B5EF4-FFF2-40B4-BE49-F238E27FC236}">
                            <a16:creationId xmlns:a16="http://schemas.microsoft.com/office/drawing/2014/main" id="{95680DAB-BB55-492D-AE70-DD75DBA0580D}"/>
                          </a:ext>
                        </a:extLst>
                      </p:cNvPr>
                      <p:cNvPicPr/>
                      <p:nvPr/>
                    </p:nvPicPr>
                    <p:blipFill>
                      <a:blip r:embed="rId8"/>
                      <a:stretch>
                        <a:fillRect/>
                      </a:stretch>
                    </p:blipFill>
                    <p:spPr>
                      <a:xfrm>
                        <a:off x="1489075" y="2498725"/>
                        <a:ext cx="614363" cy="320675"/>
                      </a:xfrm>
                      <a:prstGeom prst="rect">
                        <a:avLst/>
                      </a:prstGeom>
                    </p:spPr>
                  </p:pic>
                </p:oleObj>
              </mc:Fallback>
            </mc:AlternateContent>
          </a:graphicData>
        </a:graphic>
      </p:graphicFrame>
      <p:graphicFrame>
        <p:nvGraphicFramePr>
          <p:cNvPr id="72" name="对象 71">
            <a:extLst>
              <a:ext uri="{FF2B5EF4-FFF2-40B4-BE49-F238E27FC236}">
                <a16:creationId xmlns:a16="http://schemas.microsoft.com/office/drawing/2014/main" id="{1101FCAC-F40F-48AF-B14B-B7C522840FD4}"/>
              </a:ext>
            </a:extLst>
          </p:cNvPr>
          <p:cNvGraphicFramePr>
            <a:graphicFrameLocks noChangeAspect="1"/>
          </p:cNvGraphicFramePr>
          <p:nvPr/>
        </p:nvGraphicFramePr>
        <p:xfrm>
          <a:off x="3425825" y="3860800"/>
          <a:ext cx="498475" cy="354013"/>
        </p:xfrm>
        <a:graphic>
          <a:graphicData uri="http://schemas.openxmlformats.org/presentationml/2006/ole">
            <mc:AlternateContent xmlns:mc="http://schemas.openxmlformats.org/markup-compatibility/2006">
              <mc:Choice xmlns:v="urn:schemas-microsoft-com:vml" Requires="v">
                <p:oleObj name="Formula" r:id="rId9" imgW="223200" imgH="158400" progId="Equation.Ribbit">
                  <p:embed/>
                </p:oleObj>
              </mc:Choice>
              <mc:Fallback>
                <p:oleObj name="Formula" r:id="rId9" imgW="223200" imgH="158400" progId="Equation.Ribbit">
                  <p:embed/>
                  <p:pic>
                    <p:nvPicPr>
                      <p:cNvPr id="72" name="对象 71">
                        <a:extLst>
                          <a:ext uri="{FF2B5EF4-FFF2-40B4-BE49-F238E27FC236}">
                            <a16:creationId xmlns:a16="http://schemas.microsoft.com/office/drawing/2014/main" id="{1101FCAC-F40F-48AF-B14B-B7C522840FD4}"/>
                          </a:ext>
                        </a:extLst>
                      </p:cNvPr>
                      <p:cNvPicPr/>
                      <p:nvPr/>
                    </p:nvPicPr>
                    <p:blipFill>
                      <a:blip r:embed="rId10"/>
                      <a:stretch>
                        <a:fillRect/>
                      </a:stretch>
                    </p:blipFill>
                    <p:spPr>
                      <a:xfrm>
                        <a:off x="3425825" y="3860800"/>
                        <a:ext cx="498475" cy="354013"/>
                      </a:xfrm>
                      <a:prstGeom prst="rect">
                        <a:avLst/>
                      </a:prstGeom>
                    </p:spPr>
                  </p:pic>
                </p:oleObj>
              </mc:Fallback>
            </mc:AlternateContent>
          </a:graphicData>
        </a:graphic>
      </p:graphicFrame>
      <p:graphicFrame>
        <p:nvGraphicFramePr>
          <p:cNvPr id="74" name="对象 73">
            <a:extLst>
              <a:ext uri="{FF2B5EF4-FFF2-40B4-BE49-F238E27FC236}">
                <a16:creationId xmlns:a16="http://schemas.microsoft.com/office/drawing/2014/main" id="{A4C8EE07-A55F-4C02-86EA-B9EFBAF3719E}"/>
              </a:ext>
            </a:extLst>
          </p:cNvPr>
          <p:cNvGraphicFramePr>
            <a:graphicFrameLocks noChangeAspect="1"/>
          </p:cNvGraphicFramePr>
          <p:nvPr/>
        </p:nvGraphicFramePr>
        <p:xfrm>
          <a:off x="1951038" y="4576763"/>
          <a:ext cx="490537" cy="355600"/>
        </p:xfrm>
        <a:graphic>
          <a:graphicData uri="http://schemas.openxmlformats.org/presentationml/2006/ole">
            <mc:AlternateContent xmlns:mc="http://schemas.openxmlformats.org/markup-compatibility/2006">
              <mc:Choice xmlns:v="urn:schemas-microsoft-com:vml" Requires="v">
                <p:oleObj name="Formula" r:id="rId11" imgW="220320" imgH="158400" progId="Equation.Ribbit">
                  <p:embed/>
                </p:oleObj>
              </mc:Choice>
              <mc:Fallback>
                <p:oleObj name="Formula" r:id="rId11" imgW="220320" imgH="158400" progId="Equation.Ribbit">
                  <p:embed/>
                  <p:pic>
                    <p:nvPicPr>
                      <p:cNvPr id="74" name="对象 73">
                        <a:extLst>
                          <a:ext uri="{FF2B5EF4-FFF2-40B4-BE49-F238E27FC236}">
                            <a16:creationId xmlns:a16="http://schemas.microsoft.com/office/drawing/2014/main" id="{A4C8EE07-A55F-4C02-86EA-B9EFBAF3719E}"/>
                          </a:ext>
                        </a:extLst>
                      </p:cNvPr>
                      <p:cNvPicPr/>
                      <p:nvPr/>
                    </p:nvPicPr>
                    <p:blipFill>
                      <a:blip r:embed="rId12"/>
                      <a:stretch>
                        <a:fillRect/>
                      </a:stretch>
                    </p:blipFill>
                    <p:spPr>
                      <a:xfrm>
                        <a:off x="1951038" y="4576763"/>
                        <a:ext cx="490537" cy="355600"/>
                      </a:xfrm>
                      <a:prstGeom prst="rect">
                        <a:avLst/>
                      </a:prstGeom>
                    </p:spPr>
                  </p:pic>
                </p:oleObj>
              </mc:Fallback>
            </mc:AlternateContent>
          </a:graphicData>
        </a:graphic>
      </p:graphicFrame>
      <p:graphicFrame>
        <p:nvGraphicFramePr>
          <p:cNvPr id="77" name="对象 76">
            <a:extLst>
              <a:ext uri="{FF2B5EF4-FFF2-40B4-BE49-F238E27FC236}">
                <a16:creationId xmlns:a16="http://schemas.microsoft.com/office/drawing/2014/main" id="{641915D3-54AB-42F3-89A4-2BE7DD1C03CF}"/>
              </a:ext>
            </a:extLst>
          </p:cNvPr>
          <p:cNvGraphicFramePr>
            <a:graphicFrameLocks noChangeAspect="1"/>
          </p:cNvGraphicFramePr>
          <p:nvPr/>
        </p:nvGraphicFramePr>
        <p:xfrm>
          <a:off x="2014538" y="3211513"/>
          <a:ext cx="277812" cy="350837"/>
        </p:xfrm>
        <a:graphic>
          <a:graphicData uri="http://schemas.openxmlformats.org/presentationml/2006/ole">
            <mc:AlternateContent xmlns:mc="http://schemas.openxmlformats.org/markup-compatibility/2006">
              <mc:Choice xmlns:v="urn:schemas-microsoft-com:vml" Requires="v">
                <p:oleObj name="Formula" r:id="rId13" imgW="125640" imgH="157680" progId="Equation.Ribbit">
                  <p:embed/>
                </p:oleObj>
              </mc:Choice>
              <mc:Fallback>
                <p:oleObj name="Formula" r:id="rId13" imgW="125640" imgH="157680" progId="Equation.Ribbit">
                  <p:embed/>
                  <p:pic>
                    <p:nvPicPr>
                      <p:cNvPr id="77" name="对象 76">
                        <a:extLst>
                          <a:ext uri="{FF2B5EF4-FFF2-40B4-BE49-F238E27FC236}">
                            <a16:creationId xmlns:a16="http://schemas.microsoft.com/office/drawing/2014/main" id="{641915D3-54AB-42F3-89A4-2BE7DD1C03CF}"/>
                          </a:ext>
                        </a:extLst>
                      </p:cNvPr>
                      <p:cNvPicPr/>
                      <p:nvPr/>
                    </p:nvPicPr>
                    <p:blipFill>
                      <a:blip r:embed="rId14"/>
                      <a:stretch>
                        <a:fillRect/>
                      </a:stretch>
                    </p:blipFill>
                    <p:spPr>
                      <a:xfrm>
                        <a:off x="2014538" y="3211513"/>
                        <a:ext cx="277812" cy="350837"/>
                      </a:xfrm>
                      <a:prstGeom prst="rect">
                        <a:avLst/>
                      </a:prstGeom>
                    </p:spPr>
                  </p:pic>
                </p:oleObj>
              </mc:Fallback>
            </mc:AlternateContent>
          </a:graphicData>
        </a:graphic>
      </p:graphicFrame>
      <p:sp>
        <p:nvSpPr>
          <p:cNvPr id="78" name="箭头: 右弧形 77">
            <a:extLst>
              <a:ext uri="{FF2B5EF4-FFF2-40B4-BE49-F238E27FC236}">
                <a16:creationId xmlns:a16="http://schemas.microsoft.com/office/drawing/2014/main" id="{413FB7CD-6B6C-45CF-9F7F-A667F121AC24}"/>
              </a:ext>
            </a:extLst>
          </p:cNvPr>
          <p:cNvSpPr/>
          <p:nvPr/>
        </p:nvSpPr>
        <p:spPr>
          <a:xfrm>
            <a:off x="2740605" y="3788117"/>
            <a:ext cx="576907" cy="546412"/>
          </a:xfrm>
          <a:prstGeom prst="curvedLeftArrow">
            <a:avLst>
              <a:gd name="adj1" fmla="val 5881"/>
              <a:gd name="adj2" fmla="val 22683"/>
              <a:gd name="adj3" fmla="val 290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人工神经网络发展史</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110</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循环神经网络</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(RNN)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内容占位符 2"/>
          <p:cNvSpPr txBox="1"/>
          <p:nvPr/>
        </p:nvSpPr>
        <p:spPr>
          <a:xfrm>
            <a:off x="502442" y="1117600"/>
            <a:ext cx="8137922" cy="121550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685766">
              <a:lnSpc>
                <a:spcPct val="90000"/>
              </a:lnSpc>
              <a:spcBef>
                <a:spcPts val="750"/>
              </a:spcBef>
              <a:buClr>
                <a:srgbClr val="17ABE3"/>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从前馈神经网络到循环神经网络</a:t>
            </a: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defTabSz="685766">
              <a:lnSpc>
                <a:spcPct val="90000"/>
              </a:lnSpc>
              <a:spcBef>
                <a:spcPts val="750"/>
              </a:spcBef>
              <a:buClr>
                <a:srgbClr val="17ABE3"/>
              </a:buClr>
              <a:defRPr/>
            </a:pPr>
            <a:r>
              <a:rPr lang="zh-CN" altLang="en-US" dirty="0">
                <a:solidFill>
                  <a:srgbClr val="000000"/>
                </a:solidFill>
                <a:ea typeface="阿里巴巴普惠体 R" panose="00020600040101010101" pitchFamily="18" charset="-122"/>
              </a:rPr>
              <a:t>前馈神经网络一个有向无环图，无自连边</a:t>
            </a:r>
            <a:endParaRPr lang="en-US" altLang="zh-CN" dirty="0">
              <a:solidFill>
                <a:srgbClr val="000000"/>
              </a:solidFill>
            </a:endParaRPr>
          </a:p>
          <a:p>
            <a:pPr lvl="1" defTabSz="685766">
              <a:lnSpc>
                <a:spcPct val="90000"/>
              </a:lnSpc>
              <a:spcBef>
                <a:spcPts val="750"/>
              </a:spcBef>
              <a:buClr>
                <a:srgbClr val="17ABE3"/>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循环神经网络有一条自连的边，将隐层信息随着时间步往前传</a:t>
            </a:r>
          </a:p>
        </p:txBody>
      </p:sp>
      <p:cxnSp>
        <p:nvCxnSpPr>
          <p:cNvPr id="6" name="直接箭头连接符 5">
            <a:extLst>
              <a:ext uri="{FF2B5EF4-FFF2-40B4-BE49-F238E27FC236}">
                <a16:creationId xmlns:a16="http://schemas.microsoft.com/office/drawing/2014/main" id="{5F0F9D1F-1BD2-4ABD-B64C-E4CF8BD7A9FD}"/>
              </a:ext>
            </a:extLst>
          </p:cNvPr>
          <p:cNvCxnSpPr/>
          <p:nvPr/>
        </p:nvCxnSpPr>
        <p:spPr>
          <a:xfrm>
            <a:off x="2729440" y="4061323"/>
            <a:ext cx="780844"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 name="直接箭头连接符 6">
            <a:extLst>
              <a:ext uri="{FF2B5EF4-FFF2-40B4-BE49-F238E27FC236}">
                <a16:creationId xmlns:a16="http://schemas.microsoft.com/office/drawing/2014/main" id="{2A982EBD-604F-403A-8CFA-4DF088C3AAE4}"/>
              </a:ext>
            </a:extLst>
          </p:cNvPr>
          <p:cNvCxnSpPr>
            <a:cxnSpLocks/>
          </p:cNvCxnSpPr>
          <p:nvPr/>
        </p:nvCxnSpPr>
        <p:spPr>
          <a:xfrm flipV="1">
            <a:off x="1798449" y="4424657"/>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9793C1F3-FCBB-4EB0-9BC8-7BF30EDFE514}"/>
              </a:ext>
            </a:extLst>
          </p:cNvPr>
          <p:cNvCxnSpPr/>
          <p:nvPr/>
        </p:nvCxnSpPr>
        <p:spPr>
          <a:xfrm flipV="1">
            <a:off x="1798449" y="3005494"/>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0" name="椭圆 9">
            <a:extLst>
              <a:ext uri="{FF2B5EF4-FFF2-40B4-BE49-F238E27FC236}">
                <a16:creationId xmlns:a16="http://schemas.microsoft.com/office/drawing/2014/main" id="{07B77E6A-C967-4707-9937-82BA5063C539}"/>
              </a:ext>
            </a:extLst>
          </p:cNvPr>
          <p:cNvSpPr/>
          <p:nvPr/>
        </p:nvSpPr>
        <p:spPr>
          <a:xfrm>
            <a:off x="1462255" y="5116337"/>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E71B55EF-3378-4255-9711-4D58F2982D11}"/>
              </a:ext>
            </a:extLst>
          </p:cNvPr>
          <p:cNvSpPr/>
          <p:nvPr/>
        </p:nvSpPr>
        <p:spPr>
          <a:xfrm>
            <a:off x="867460" y="3697990"/>
            <a:ext cx="1861980" cy="726667"/>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3B775076-F25B-4BE9-924D-2372FE139A11}"/>
              </a:ext>
            </a:extLst>
          </p:cNvPr>
          <p:cNvSpPr/>
          <p:nvPr/>
        </p:nvSpPr>
        <p:spPr>
          <a:xfrm>
            <a:off x="1462255" y="2333105"/>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B28142AE-2ED4-46AA-A765-AA94367231F2}"/>
              </a:ext>
            </a:extLst>
          </p:cNvPr>
          <p:cNvCxnSpPr>
            <a:stCxn id="10" idx="0"/>
            <a:endCxn id="11" idx="2"/>
          </p:cNvCxnSpPr>
          <p:nvPr/>
        </p:nvCxnSpPr>
        <p:spPr>
          <a:xfrm flipV="1">
            <a:off x="1798449" y="4424657"/>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4FCB537E-53DA-4A43-995A-EA9EFE50AC3E}"/>
              </a:ext>
            </a:extLst>
          </p:cNvPr>
          <p:cNvCxnSpPr/>
          <p:nvPr/>
        </p:nvCxnSpPr>
        <p:spPr>
          <a:xfrm flipV="1">
            <a:off x="1798449" y="3005494"/>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DEC7F876-D07F-4791-AC09-914F4025E691}"/>
              </a:ext>
            </a:extLst>
          </p:cNvPr>
          <p:cNvCxnSpPr>
            <a:cxnSpLocks/>
          </p:cNvCxnSpPr>
          <p:nvPr/>
        </p:nvCxnSpPr>
        <p:spPr>
          <a:xfrm flipV="1">
            <a:off x="4441273" y="4424657"/>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1EF23BA-6F04-43C3-9B97-9FC23923E4B2}"/>
              </a:ext>
            </a:extLst>
          </p:cNvPr>
          <p:cNvCxnSpPr/>
          <p:nvPr/>
        </p:nvCxnSpPr>
        <p:spPr>
          <a:xfrm flipV="1">
            <a:off x="4441273" y="3005494"/>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0" name="椭圆 19">
            <a:extLst>
              <a:ext uri="{FF2B5EF4-FFF2-40B4-BE49-F238E27FC236}">
                <a16:creationId xmlns:a16="http://schemas.microsoft.com/office/drawing/2014/main" id="{A95E98AC-7364-42D6-B01D-5F567BB661BC}"/>
              </a:ext>
            </a:extLst>
          </p:cNvPr>
          <p:cNvSpPr/>
          <p:nvPr/>
        </p:nvSpPr>
        <p:spPr>
          <a:xfrm>
            <a:off x="4105078" y="5116337"/>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772A3275-E8BC-4AFD-9373-57EDE818D559}"/>
              </a:ext>
            </a:extLst>
          </p:cNvPr>
          <p:cNvSpPr/>
          <p:nvPr/>
        </p:nvSpPr>
        <p:spPr>
          <a:xfrm>
            <a:off x="3510284" y="3697990"/>
            <a:ext cx="1861980" cy="726667"/>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AC1D5409-1F4C-400F-9B63-26BCAE4CA4D3}"/>
              </a:ext>
            </a:extLst>
          </p:cNvPr>
          <p:cNvSpPr/>
          <p:nvPr/>
        </p:nvSpPr>
        <p:spPr>
          <a:xfrm>
            <a:off x="4105078" y="2333105"/>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9D7876AB-D9AC-4B48-B3E3-CEE3D36736B5}"/>
              </a:ext>
            </a:extLst>
          </p:cNvPr>
          <p:cNvCxnSpPr>
            <a:stCxn id="20" idx="0"/>
            <a:endCxn id="21" idx="2"/>
          </p:cNvCxnSpPr>
          <p:nvPr/>
        </p:nvCxnSpPr>
        <p:spPr>
          <a:xfrm flipV="1">
            <a:off x="4441273" y="4424657"/>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2493C846-28B6-4E6C-BDB5-E4A9BAFBCD5F}"/>
              </a:ext>
            </a:extLst>
          </p:cNvPr>
          <p:cNvCxnSpPr/>
          <p:nvPr/>
        </p:nvCxnSpPr>
        <p:spPr>
          <a:xfrm flipV="1">
            <a:off x="4441273" y="3005494"/>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25" name="对象 24">
            <a:extLst>
              <a:ext uri="{FF2B5EF4-FFF2-40B4-BE49-F238E27FC236}">
                <a16:creationId xmlns:a16="http://schemas.microsoft.com/office/drawing/2014/main" id="{FB516CFA-EC06-468E-887C-EEF432AEC12D}"/>
              </a:ext>
            </a:extLst>
          </p:cNvPr>
          <p:cNvGraphicFramePr>
            <a:graphicFrameLocks noChangeAspect="1"/>
          </p:cNvGraphicFramePr>
          <p:nvPr/>
        </p:nvGraphicFramePr>
        <p:xfrm>
          <a:off x="4283075" y="5292725"/>
          <a:ext cx="315913" cy="320675"/>
        </p:xfrm>
        <a:graphic>
          <a:graphicData uri="http://schemas.openxmlformats.org/presentationml/2006/ole">
            <mc:AlternateContent xmlns:mc="http://schemas.openxmlformats.org/markup-compatibility/2006">
              <mc:Choice xmlns:v="urn:schemas-microsoft-com:vml" Requires="v">
                <p:oleObj name="Formula" r:id="rId3" imgW="123480" imgH="124920" progId="Equation.Ribbit">
                  <p:embed/>
                </p:oleObj>
              </mc:Choice>
              <mc:Fallback>
                <p:oleObj name="Formula" r:id="rId3" imgW="123480" imgH="124920" progId="Equation.Ribbit">
                  <p:embed/>
                  <p:pic>
                    <p:nvPicPr>
                      <p:cNvPr id="25" name="对象 24">
                        <a:extLst>
                          <a:ext uri="{FF2B5EF4-FFF2-40B4-BE49-F238E27FC236}">
                            <a16:creationId xmlns:a16="http://schemas.microsoft.com/office/drawing/2014/main" id="{FB516CFA-EC06-468E-887C-EEF432AEC12D}"/>
                          </a:ext>
                        </a:extLst>
                      </p:cNvPr>
                      <p:cNvPicPr/>
                      <p:nvPr/>
                    </p:nvPicPr>
                    <p:blipFill>
                      <a:blip r:embed="rId4"/>
                      <a:stretch>
                        <a:fillRect/>
                      </a:stretch>
                    </p:blipFill>
                    <p:spPr>
                      <a:xfrm>
                        <a:off x="4283075" y="5292725"/>
                        <a:ext cx="315913" cy="32067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99B28785-0712-4DB6-A204-DCA9FB699595}"/>
              </a:ext>
            </a:extLst>
          </p:cNvPr>
          <p:cNvGraphicFramePr>
            <a:graphicFrameLocks noChangeAspect="1"/>
          </p:cNvGraphicFramePr>
          <p:nvPr/>
        </p:nvGraphicFramePr>
        <p:xfrm>
          <a:off x="4300538" y="2498725"/>
          <a:ext cx="277812" cy="323850"/>
        </p:xfrm>
        <a:graphic>
          <a:graphicData uri="http://schemas.openxmlformats.org/presentationml/2006/ole">
            <mc:AlternateContent xmlns:mc="http://schemas.openxmlformats.org/markup-compatibility/2006">
              <mc:Choice xmlns:v="urn:schemas-microsoft-com:vml" Requires="v">
                <p:oleObj name="Formula" r:id="rId5" imgW="109800" imgH="124920" progId="Equation.Ribbit">
                  <p:embed/>
                </p:oleObj>
              </mc:Choice>
              <mc:Fallback>
                <p:oleObj name="Formula" r:id="rId5" imgW="109800" imgH="124920" progId="Equation.Ribbit">
                  <p:embed/>
                  <p:pic>
                    <p:nvPicPr>
                      <p:cNvPr id="26" name="对象 25">
                        <a:extLst>
                          <a:ext uri="{FF2B5EF4-FFF2-40B4-BE49-F238E27FC236}">
                            <a16:creationId xmlns:a16="http://schemas.microsoft.com/office/drawing/2014/main" id="{99B28785-0712-4DB6-A204-DCA9FB699595}"/>
                          </a:ext>
                        </a:extLst>
                      </p:cNvPr>
                      <p:cNvPicPr/>
                      <p:nvPr/>
                    </p:nvPicPr>
                    <p:blipFill>
                      <a:blip r:embed="rId6"/>
                      <a:stretch>
                        <a:fillRect/>
                      </a:stretch>
                    </p:blipFill>
                    <p:spPr>
                      <a:xfrm>
                        <a:off x="4300538" y="2498725"/>
                        <a:ext cx="277812" cy="323850"/>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26890104-EA58-4C36-A026-38773666A2BE}"/>
              </a:ext>
            </a:extLst>
          </p:cNvPr>
          <p:cNvGraphicFramePr>
            <a:graphicFrameLocks noChangeAspect="1"/>
          </p:cNvGraphicFramePr>
          <p:nvPr/>
        </p:nvGraphicFramePr>
        <p:xfrm>
          <a:off x="4291013" y="3832225"/>
          <a:ext cx="307975" cy="411163"/>
        </p:xfrm>
        <a:graphic>
          <a:graphicData uri="http://schemas.openxmlformats.org/presentationml/2006/ole">
            <mc:AlternateContent xmlns:mc="http://schemas.openxmlformats.org/markup-compatibility/2006">
              <mc:Choice xmlns:v="urn:schemas-microsoft-com:vml" Requires="v">
                <p:oleObj name="Formula" r:id="rId7" imgW="120960" imgH="159840" progId="Equation.Ribbit">
                  <p:embed/>
                </p:oleObj>
              </mc:Choice>
              <mc:Fallback>
                <p:oleObj name="Formula" r:id="rId7" imgW="120960" imgH="159840" progId="Equation.Ribbit">
                  <p:embed/>
                  <p:pic>
                    <p:nvPicPr>
                      <p:cNvPr id="27" name="对象 26">
                        <a:extLst>
                          <a:ext uri="{FF2B5EF4-FFF2-40B4-BE49-F238E27FC236}">
                            <a16:creationId xmlns:a16="http://schemas.microsoft.com/office/drawing/2014/main" id="{26890104-EA58-4C36-A026-38773666A2BE}"/>
                          </a:ext>
                        </a:extLst>
                      </p:cNvPr>
                      <p:cNvPicPr/>
                      <p:nvPr/>
                    </p:nvPicPr>
                    <p:blipFill>
                      <a:blip r:embed="rId8"/>
                      <a:stretch>
                        <a:fillRect/>
                      </a:stretch>
                    </p:blipFill>
                    <p:spPr>
                      <a:xfrm>
                        <a:off x="4291013" y="3832225"/>
                        <a:ext cx="307975" cy="411163"/>
                      </a:xfrm>
                      <a:prstGeom prst="rect">
                        <a:avLst/>
                      </a:prstGeom>
                    </p:spPr>
                  </p:pic>
                </p:oleObj>
              </mc:Fallback>
            </mc:AlternateContent>
          </a:graphicData>
        </a:graphic>
      </p:graphicFrame>
      <p:cxnSp>
        <p:nvCxnSpPr>
          <p:cNvPr id="28" name="直接箭头连接符 27">
            <a:extLst>
              <a:ext uri="{FF2B5EF4-FFF2-40B4-BE49-F238E27FC236}">
                <a16:creationId xmlns:a16="http://schemas.microsoft.com/office/drawing/2014/main" id="{1CFD7940-CB53-4C07-9680-4EEADD7C8E1B}"/>
              </a:ext>
            </a:extLst>
          </p:cNvPr>
          <p:cNvCxnSpPr>
            <a:stCxn id="11" idx="3"/>
            <a:endCxn id="21" idx="1"/>
          </p:cNvCxnSpPr>
          <p:nvPr/>
        </p:nvCxnSpPr>
        <p:spPr>
          <a:xfrm>
            <a:off x="2729440" y="4061323"/>
            <a:ext cx="78084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57CD370A-4B30-4CC7-ADB7-5ACD4ED8085C}"/>
              </a:ext>
            </a:extLst>
          </p:cNvPr>
          <p:cNvCxnSpPr/>
          <p:nvPr/>
        </p:nvCxnSpPr>
        <p:spPr>
          <a:xfrm>
            <a:off x="5372262" y="4061323"/>
            <a:ext cx="780844"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E250CA24-FFA8-42B2-BE6A-B0889E158644}"/>
              </a:ext>
            </a:extLst>
          </p:cNvPr>
          <p:cNvCxnSpPr>
            <a:cxnSpLocks/>
          </p:cNvCxnSpPr>
          <p:nvPr/>
        </p:nvCxnSpPr>
        <p:spPr>
          <a:xfrm flipV="1">
            <a:off x="7084096" y="4424657"/>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513E7B8B-5BC2-44C9-B16A-1A48D66BABC6}"/>
              </a:ext>
            </a:extLst>
          </p:cNvPr>
          <p:cNvCxnSpPr/>
          <p:nvPr/>
        </p:nvCxnSpPr>
        <p:spPr>
          <a:xfrm flipV="1">
            <a:off x="7084096" y="3005494"/>
            <a:ext cx="1" cy="69168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2" name="椭圆 31">
            <a:extLst>
              <a:ext uri="{FF2B5EF4-FFF2-40B4-BE49-F238E27FC236}">
                <a16:creationId xmlns:a16="http://schemas.microsoft.com/office/drawing/2014/main" id="{BDFCD46D-F74F-4373-A17D-0F550AA1538A}"/>
              </a:ext>
            </a:extLst>
          </p:cNvPr>
          <p:cNvSpPr/>
          <p:nvPr/>
        </p:nvSpPr>
        <p:spPr>
          <a:xfrm>
            <a:off x="6747901" y="5116337"/>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EB4D5C86-6DB4-4726-A064-98B1044AB23B}"/>
              </a:ext>
            </a:extLst>
          </p:cNvPr>
          <p:cNvSpPr/>
          <p:nvPr/>
        </p:nvSpPr>
        <p:spPr>
          <a:xfrm>
            <a:off x="6153106" y="3697990"/>
            <a:ext cx="1861980" cy="726667"/>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2C0BF0F4-07AD-483A-8A79-7A833987AE0C}"/>
              </a:ext>
            </a:extLst>
          </p:cNvPr>
          <p:cNvSpPr/>
          <p:nvPr/>
        </p:nvSpPr>
        <p:spPr>
          <a:xfrm>
            <a:off x="6747901" y="2333105"/>
            <a:ext cx="672389" cy="67238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F7F2DC21-F062-453C-B0DB-29E204E046A8}"/>
              </a:ext>
            </a:extLst>
          </p:cNvPr>
          <p:cNvCxnSpPr>
            <a:stCxn id="32" idx="0"/>
            <a:endCxn id="33" idx="2"/>
          </p:cNvCxnSpPr>
          <p:nvPr/>
        </p:nvCxnSpPr>
        <p:spPr>
          <a:xfrm flipV="1">
            <a:off x="7084096" y="4424657"/>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40CB061C-17CE-497E-B327-348E2D235E18}"/>
              </a:ext>
            </a:extLst>
          </p:cNvPr>
          <p:cNvCxnSpPr/>
          <p:nvPr/>
        </p:nvCxnSpPr>
        <p:spPr>
          <a:xfrm flipV="1">
            <a:off x="7084096" y="3005494"/>
            <a:ext cx="1" cy="69168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37" name="对象 36">
            <a:extLst>
              <a:ext uri="{FF2B5EF4-FFF2-40B4-BE49-F238E27FC236}">
                <a16:creationId xmlns:a16="http://schemas.microsoft.com/office/drawing/2014/main" id="{923BCCD5-4E02-42B0-818E-BB7877913154}"/>
              </a:ext>
            </a:extLst>
          </p:cNvPr>
          <p:cNvGraphicFramePr>
            <a:graphicFrameLocks noChangeAspect="1"/>
          </p:cNvGraphicFramePr>
          <p:nvPr/>
        </p:nvGraphicFramePr>
        <p:xfrm>
          <a:off x="6759575" y="5291138"/>
          <a:ext cx="647700" cy="320675"/>
        </p:xfrm>
        <a:graphic>
          <a:graphicData uri="http://schemas.openxmlformats.org/presentationml/2006/ole">
            <mc:AlternateContent xmlns:mc="http://schemas.openxmlformats.org/markup-compatibility/2006">
              <mc:Choice xmlns:v="urn:schemas-microsoft-com:vml" Requires="v">
                <p:oleObj name="Formula" r:id="rId9" imgW="255960" imgH="124920" progId="Equation.Ribbit">
                  <p:embed/>
                </p:oleObj>
              </mc:Choice>
              <mc:Fallback>
                <p:oleObj name="Formula" r:id="rId9" imgW="255960" imgH="124920" progId="Equation.Ribbit">
                  <p:embed/>
                  <p:pic>
                    <p:nvPicPr>
                      <p:cNvPr id="37" name="对象 36">
                        <a:extLst>
                          <a:ext uri="{FF2B5EF4-FFF2-40B4-BE49-F238E27FC236}">
                            <a16:creationId xmlns:a16="http://schemas.microsoft.com/office/drawing/2014/main" id="{923BCCD5-4E02-42B0-818E-BB7877913154}"/>
                          </a:ext>
                        </a:extLst>
                      </p:cNvPr>
                      <p:cNvPicPr/>
                      <p:nvPr/>
                    </p:nvPicPr>
                    <p:blipFill>
                      <a:blip r:embed="rId10"/>
                      <a:stretch>
                        <a:fillRect/>
                      </a:stretch>
                    </p:blipFill>
                    <p:spPr>
                      <a:xfrm>
                        <a:off x="6759575" y="5291138"/>
                        <a:ext cx="647700" cy="320675"/>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3AAAAA19-2656-4126-ABA8-1DDB6CCE2C5F}"/>
              </a:ext>
            </a:extLst>
          </p:cNvPr>
          <p:cNvGraphicFramePr>
            <a:graphicFrameLocks noChangeAspect="1"/>
          </p:cNvGraphicFramePr>
          <p:nvPr/>
        </p:nvGraphicFramePr>
        <p:xfrm>
          <a:off x="6775450" y="2498725"/>
          <a:ext cx="615950" cy="322263"/>
        </p:xfrm>
        <a:graphic>
          <a:graphicData uri="http://schemas.openxmlformats.org/presentationml/2006/ole">
            <mc:AlternateContent xmlns:mc="http://schemas.openxmlformats.org/markup-compatibility/2006">
              <mc:Choice xmlns:v="urn:schemas-microsoft-com:vml" Requires="v">
                <p:oleObj name="Formula" r:id="rId11" imgW="242280" imgH="124920" progId="Equation.Ribbit">
                  <p:embed/>
                </p:oleObj>
              </mc:Choice>
              <mc:Fallback>
                <p:oleObj name="Formula" r:id="rId11" imgW="242280" imgH="124920" progId="Equation.Ribbit">
                  <p:embed/>
                  <p:pic>
                    <p:nvPicPr>
                      <p:cNvPr id="38" name="对象 37">
                        <a:extLst>
                          <a:ext uri="{FF2B5EF4-FFF2-40B4-BE49-F238E27FC236}">
                            <a16:creationId xmlns:a16="http://schemas.microsoft.com/office/drawing/2014/main" id="{3AAAAA19-2656-4126-ABA8-1DDB6CCE2C5F}"/>
                          </a:ext>
                        </a:extLst>
                      </p:cNvPr>
                      <p:cNvPicPr/>
                      <p:nvPr/>
                    </p:nvPicPr>
                    <p:blipFill>
                      <a:blip r:embed="rId12"/>
                      <a:stretch>
                        <a:fillRect/>
                      </a:stretch>
                    </p:blipFill>
                    <p:spPr>
                      <a:xfrm>
                        <a:off x="6775450" y="2498725"/>
                        <a:ext cx="615950" cy="322263"/>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423DFD88-42BF-4EC8-B0F9-0B5CCF3C863C}"/>
              </a:ext>
            </a:extLst>
          </p:cNvPr>
          <p:cNvGraphicFramePr>
            <a:graphicFrameLocks noChangeAspect="1"/>
          </p:cNvGraphicFramePr>
          <p:nvPr/>
        </p:nvGraphicFramePr>
        <p:xfrm>
          <a:off x="6764338" y="3832225"/>
          <a:ext cx="644525" cy="412750"/>
        </p:xfrm>
        <a:graphic>
          <a:graphicData uri="http://schemas.openxmlformats.org/presentationml/2006/ole">
            <mc:AlternateContent xmlns:mc="http://schemas.openxmlformats.org/markup-compatibility/2006">
              <mc:Choice xmlns:v="urn:schemas-microsoft-com:vml" Requires="v">
                <p:oleObj name="Formula" r:id="rId13" imgW="253080" imgH="159840" progId="Equation.Ribbit">
                  <p:embed/>
                </p:oleObj>
              </mc:Choice>
              <mc:Fallback>
                <p:oleObj name="Formula" r:id="rId13" imgW="253080" imgH="159840" progId="Equation.Ribbit">
                  <p:embed/>
                  <p:pic>
                    <p:nvPicPr>
                      <p:cNvPr id="39" name="对象 38">
                        <a:extLst>
                          <a:ext uri="{FF2B5EF4-FFF2-40B4-BE49-F238E27FC236}">
                            <a16:creationId xmlns:a16="http://schemas.microsoft.com/office/drawing/2014/main" id="{423DFD88-42BF-4EC8-B0F9-0B5CCF3C863C}"/>
                          </a:ext>
                        </a:extLst>
                      </p:cNvPr>
                      <p:cNvPicPr/>
                      <p:nvPr/>
                    </p:nvPicPr>
                    <p:blipFill>
                      <a:blip r:embed="rId14"/>
                      <a:stretch>
                        <a:fillRect/>
                      </a:stretch>
                    </p:blipFill>
                    <p:spPr>
                      <a:xfrm>
                        <a:off x="6764338" y="3832225"/>
                        <a:ext cx="644525" cy="412750"/>
                      </a:xfrm>
                      <a:prstGeom prst="rect">
                        <a:avLst/>
                      </a:prstGeom>
                    </p:spPr>
                  </p:pic>
                </p:oleObj>
              </mc:Fallback>
            </mc:AlternateContent>
          </a:graphicData>
        </a:graphic>
      </p:graphicFrame>
      <p:cxnSp>
        <p:nvCxnSpPr>
          <p:cNvPr id="40" name="直接箭头连接符 39">
            <a:extLst>
              <a:ext uri="{FF2B5EF4-FFF2-40B4-BE49-F238E27FC236}">
                <a16:creationId xmlns:a16="http://schemas.microsoft.com/office/drawing/2014/main" id="{6AE889FA-7A55-49EA-9E77-6E6A292097CC}"/>
              </a:ext>
            </a:extLst>
          </p:cNvPr>
          <p:cNvCxnSpPr>
            <a:endCxn id="33" idx="1"/>
          </p:cNvCxnSpPr>
          <p:nvPr/>
        </p:nvCxnSpPr>
        <p:spPr>
          <a:xfrm>
            <a:off x="5372262" y="4061323"/>
            <a:ext cx="78084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51" name="对象 50">
            <a:extLst>
              <a:ext uri="{FF2B5EF4-FFF2-40B4-BE49-F238E27FC236}">
                <a16:creationId xmlns:a16="http://schemas.microsoft.com/office/drawing/2014/main" id="{E04F9A60-CC60-4402-8853-57B14669CA6C}"/>
              </a:ext>
            </a:extLst>
          </p:cNvPr>
          <p:cNvGraphicFramePr>
            <a:graphicFrameLocks noChangeAspect="1"/>
          </p:cNvGraphicFramePr>
          <p:nvPr/>
        </p:nvGraphicFramePr>
        <p:xfrm>
          <a:off x="1473200" y="5291138"/>
          <a:ext cx="650875" cy="320675"/>
        </p:xfrm>
        <a:graphic>
          <a:graphicData uri="http://schemas.openxmlformats.org/presentationml/2006/ole">
            <mc:AlternateContent xmlns:mc="http://schemas.openxmlformats.org/markup-compatibility/2006">
              <mc:Choice xmlns:v="urn:schemas-microsoft-com:vml" Requires="v">
                <p:oleObj name="Formula" r:id="rId15" imgW="255960" imgH="124920" progId="Equation.Ribbit">
                  <p:embed/>
                </p:oleObj>
              </mc:Choice>
              <mc:Fallback>
                <p:oleObj name="Formula" r:id="rId15" imgW="255960" imgH="124920" progId="Equation.Ribbit">
                  <p:embed/>
                  <p:pic>
                    <p:nvPicPr>
                      <p:cNvPr id="51" name="对象 50">
                        <a:extLst>
                          <a:ext uri="{FF2B5EF4-FFF2-40B4-BE49-F238E27FC236}">
                            <a16:creationId xmlns:a16="http://schemas.microsoft.com/office/drawing/2014/main" id="{E04F9A60-CC60-4402-8853-57B14669CA6C}"/>
                          </a:ext>
                        </a:extLst>
                      </p:cNvPr>
                      <p:cNvPicPr/>
                      <p:nvPr/>
                    </p:nvPicPr>
                    <p:blipFill>
                      <a:blip r:embed="rId16"/>
                      <a:stretch>
                        <a:fillRect/>
                      </a:stretch>
                    </p:blipFill>
                    <p:spPr>
                      <a:xfrm>
                        <a:off x="1473200" y="5291138"/>
                        <a:ext cx="650875" cy="320675"/>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3CD17D48-942B-4DE6-8B0D-0A07D0AC2A82}"/>
              </a:ext>
            </a:extLst>
          </p:cNvPr>
          <p:cNvGraphicFramePr>
            <a:graphicFrameLocks noChangeAspect="1"/>
          </p:cNvGraphicFramePr>
          <p:nvPr/>
        </p:nvGraphicFramePr>
        <p:xfrm>
          <a:off x="1476375" y="3832225"/>
          <a:ext cx="642938" cy="412750"/>
        </p:xfrm>
        <a:graphic>
          <a:graphicData uri="http://schemas.openxmlformats.org/presentationml/2006/ole">
            <mc:AlternateContent xmlns:mc="http://schemas.openxmlformats.org/markup-compatibility/2006">
              <mc:Choice xmlns:v="urn:schemas-microsoft-com:vml" Requires="v">
                <p:oleObj name="Formula" r:id="rId17" imgW="253080" imgH="159840" progId="Equation.Ribbit">
                  <p:embed/>
                </p:oleObj>
              </mc:Choice>
              <mc:Fallback>
                <p:oleObj name="Formula" r:id="rId17" imgW="253080" imgH="159840" progId="Equation.Ribbit">
                  <p:embed/>
                  <p:pic>
                    <p:nvPicPr>
                      <p:cNvPr id="52" name="对象 51">
                        <a:extLst>
                          <a:ext uri="{FF2B5EF4-FFF2-40B4-BE49-F238E27FC236}">
                            <a16:creationId xmlns:a16="http://schemas.microsoft.com/office/drawing/2014/main" id="{3CD17D48-942B-4DE6-8B0D-0A07D0AC2A82}"/>
                          </a:ext>
                        </a:extLst>
                      </p:cNvPr>
                      <p:cNvPicPr/>
                      <p:nvPr/>
                    </p:nvPicPr>
                    <p:blipFill>
                      <a:blip r:embed="rId18"/>
                      <a:stretch>
                        <a:fillRect/>
                      </a:stretch>
                    </p:blipFill>
                    <p:spPr>
                      <a:xfrm>
                        <a:off x="1476375" y="3832225"/>
                        <a:ext cx="642938" cy="412750"/>
                      </a:xfrm>
                      <a:prstGeom prst="rect">
                        <a:avLst/>
                      </a:prstGeom>
                    </p:spPr>
                  </p:pic>
                </p:oleObj>
              </mc:Fallback>
            </mc:AlternateContent>
          </a:graphicData>
        </a:graphic>
      </p:graphicFrame>
      <p:graphicFrame>
        <p:nvGraphicFramePr>
          <p:cNvPr id="53" name="对象 52">
            <a:extLst>
              <a:ext uri="{FF2B5EF4-FFF2-40B4-BE49-F238E27FC236}">
                <a16:creationId xmlns:a16="http://schemas.microsoft.com/office/drawing/2014/main" id="{7B8CB68A-C749-4B0A-8593-620A4561DD45}"/>
              </a:ext>
            </a:extLst>
          </p:cNvPr>
          <p:cNvGraphicFramePr>
            <a:graphicFrameLocks noChangeAspect="1"/>
          </p:cNvGraphicFramePr>
          <p:nvPr/>
        </p:nvGraphicFramePr>
        <p:xfrm>
          <a:off x="1489075" y="2498725"/>
          <a:ext cx="614363" cy="320675"/>
        </p:xfrm>
        <a:graphic>
          <a:graphicData uri="http://schemas.openxmlformats.org/presentationml/2006/ole">
            <mc:AlternateContent xmlns:mc="http://schemas.openxmlformats.org/markup-compatibility/2006">
              <mc:Choice xmlns:v="urn:schemas-microsoft-com:vml" Requires="v">
                <p:oleObj name="Formula" r:id="rId19" imgW="242280" imgH="124920" progId="Equation.Ribbit">
                  <p:embed/>
                </p:oleObj>
              </mc:Choice>
              <mc:Fallback>
                <p:oleObj name="Formula" r:id="rId19" imgW="242280" imgH="124920" progId="Equation.Ribbit">
                  <p:embed/>
                  <p:pic>
                    <p:nvPicPr>
                      <p:cNvPr id="53" name="对象 52">
                        <a:extLst>
                          <a:ext uri="{FF2B5EF4-FFF2-40B4-BE49-F238E27FC236}">
                            <a16:creationId xmlns:a16="http://schemas.microsoft.com/office/drawing/2014/main" id="{7B8CB68A-C749-4B0A-8593-620A4561DD45}"/>
                          </a:ext>
                        </a:extLst>
                      </p:cNvPr>
                      <p:cNvPicPr/>
                      <p:nvPr/>
                    </p:nvPicPr>
                    <p:blipFill>
                      <a:blip r:embed="rId20"/>
                      <a:stretch>
                        <a:fillRect/>
                      </a:stretch>
                    </p:blipFill>
                    <p:spPr>
                      <a:xfrm>
                        <a:off x="1489075" y="2498725"/>
                        <a:ext cx="614363" cy="320675"/>
                      </a:xfrm>
                      <a:prstGeom prst="rect">
                        <a:avLst/>
                      </a:prstGeom>
                    </p:spPr>
                  </p:pic>
                </p:oleObj>
              </mc:Fallback>
            </mc:AlternateContent>
          </a:graphicData>
        </a:graphic>
      </p:graphicFrame>
      <p:graphicFrame>
        <p:nvGraphicFramePr>
          <p:cNvPr id="54" name="对象 53">
            <a:extLst>
              <a:ext uri="{FF2B5EF4-FFF2-40B4-BE49-F238E27FC236}">
                <a16:creationId xmlns:a16="http://schemas.microsoft.com/office/drawing/2014/main" id="{21AC8ECB-736D-42CD-A5C0-70E9D7DF11A8}"/>
              </a:ext>
            </a:extLst>
          </p:cNvPr>
          <p:cNvGraphicFramePr>
            <a:graphicFrameLocks noChangeAspect="1"/>
          </p:cNvGraphicFramePr>
          <p:nvPr/>
        </p:nvGraphicFramePr>
        <p:xfrm>
          <a:off x="2871548" y="3629901"/>
          <a:ext cx="498475" cy="354013"/>
        </p:xfrm>
        <a:graphic>
          <a:graphicData uri="http://schemas.openxmlformats.org/presentationml/2006/ole">
            <mc:AlternateContent xmlns:mc="http://schemas.openxmlformats.org/markup-compatibility/2006">
              <mc:Choice xmlns:v="urn:schemas-microsoft-com:vml" Requires="v">
                <p:oleObj name="Formula" r:id="rId21" imgW="223200" imgH="158400" progId="Equation.Ribbit">
                  <p:embed/>
                </p:oleObj>
              </mc:Choice>
              <mc:Fallback>
                <p:oleObj name="Formula" r:id="rId21" imgW="223200" imgH="158400" progId="Equation.Ribbit">
                  <p:embed/>
                  <p:pic>
                    <p:nvPicPr>
                      <p:cNvPr id="54" name="对象 53">
                        <a:extLst>
                          <a:ext uri="{FF2B5EF4-FFF2-40B4-BE49-F238E27FC236}">
                            <a16:creationId xmlns:a16="http://schemas.microsoft.com/office/drawing/2014/main" id="{21AC8ECB-736D-42CD-A5C0-70E9D7DF11A8}"/>
                          </a:ext>
                        </a:extLst>
                      </p:cNvPr>
                      <p:cNvPicPr/>
                      <p:nvPr/>
                    </p:nvPicPr>
                    <p:blipFill>
                      <a:blip r:embed="rId22"/>
                      <a:stretch>
                        <a:fillRect/>
                      </a:stretch>
                    </p:blipFill>
                    <p:spPr>
                      <a:xfrm>
                        <a:off x="2871548" y="3629901"/>
                        <a:ext cx="498475" cy="354013"/>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94C5522A-045D-42CC-98AA-28722DA44761}"/>
              </a:ext>
            </a:extLst>
          </p:cNvPr>
          <p:cNvGraphicFramePr>
            <a:graphicFrameLocks noChangeAspect="1"/>
          </p:cNvGraphicFramePr>
          <p:nvPr/>
        </p:nvGraphicFramePr>
        <p:xfrm>
          <a:off x="1951038" y="4576763"/>
          <a:ext cx="490537" cy="355600"/>
        </p:xfrm>
        <a:graphic>
          <a:graphicData uri="http://schemas.openxmlformats.org/presentationml/2006/ole">
            <mc:AlternateContent xmlns:mc="http://schemas.openxmlformats.org/markup-compatibility/2006">
              <mc:Choice xmlns:v="urn:schemas-microsoft-com:vml" Requires="v">
                <p:oleObj name="Formula" r:id="rId23" imgW="220320" imgH="158400" progId="Equation.Ribbit">
                  <p:embed/>
                </p:oleObj>
              </mc:Choice>
              <mc:Fallback>
                <p:oleObj name="Formula" r:id="rId23" imgW="220320" imgH="158400" progId="Equation.Ribbit">
                  <p:embed/>
                  <p:pic>
                    <p:nvPicPr>
                      <p:cNvPr id="55" name="对象 54">
                        <a:extLst>
                          <a:ext uri="{FF2B5EF4-FFF2-40B4-BE49-F238E27FC236}">
                            <a16:creationId xmlns:a16="http://schemas.microsoft.com/office/drawing/2014/main" id="{94C5522A-045D-42CC-98AA-28722DA44761}"/>
                          </a:ext>
                        </a:extLst>
                      </p:cNvPr>
                      <p:cNvPicPr/>
                      <p:nvPr/>
                    </p:nvPicPr>
                    <p:blipFill>
                      <a:blip r:embed="rId24"/>
                      <a:stretch>
                        <a:fillRect/>
                      </a:stretch>
                    </p:blipFill>
                    <p:spPr>
                      <a:xfrm>
                        <a:off x="1951038" y="4576763"/>
                        <a:ext cx="490537" cy="355600"/>
                      </a:xfrm>
                      <a:prstGeom prst="rect">
                        <a:avLst/>
                      </a:prstGeom>
                    </p:spPr>
                  </p:pic>
                </p:oleObj>
              </mc:Fallback>
            </mc:AlternateContent>
          </a:graphicData>
        </a:graphic>
      </p:graphicFrame>
      <p:graphicFrame>
        <p:nvGraphicFramePr>
          <p:cNvPr id="56" name="对象 55">
            <a:extLst>
              <a:ext uri="{FF2B5EF4-FFF2-40B4-BE49-F238E27FC236}">
                <a16:creationId xmlns:a16="http://schemas.microsoft.com/office/drawing/2014/main" id="{7DD0E08B-41DC-4B65-8DBD-C49478088F53}"/>
              </a:ext>
            </a:extLst>
          </p:cNvPr>
          <p:cNvGraphicFramePr>
            <a:graphicFrameLocks noChangeAspect="1"/>
          </p:cNvGraphicFramePr>
          <p:nvPr/>
        </p:nvGraphicFramePr>
        <p:xfrm>
          <a:off x="2014538" y="3211513"/>
          <a:ext cx="277812" cy="350837"/>
        </p:xfrm>
        <a:graphic>
          <a:graphicData uri="http://schemas.openxmlformats.org/presentationml/2006/ole">
            <mc:AlternateContent xmlns:mc="http://schemas.openxmlformats.org/markup-compatibility/2006">
              <mc:Choice xmlns:v="urn:schemas-microsoft-com:vml" Requires="v">
                <p:oleObj name="Formula" r:id="rId25" imgW="125640" imgH="157680" progId="Equation.Ribbit">
                  <p:embed/>
                </p:oleObj>
              </mc:Choice>
              <mc:Fallback>
                <p:oleObj name="Formula" r:id="rId25" imgW="125640" imgH="157680" progId="Equation.Ribbit">
                  <p:embed/>
                  <p:pic>
                    <p:nvPicPr>
                      <p:cNvPr id="56" name="对象 55">
                        <a:extLst>
                          <a:ext uri="{FF2B5EF4-FFF2-40B4-BE49-F238E27FC236}">
                            <a16:creationId xmlns:a16="http://schemas.microsoft.com/office/drawing/2014/main" id="{7DD0E08B-41DC-4B65-8DBD-C49478088F53}"/>
                          </a:ext>
                        </a:extLst>
                      </p:cNvPr>
                      <p:cNvPicPr/>
                      <p:nvPr/>
                    </p:nvPicPr>
                    <p:blipFill>
                      <a:blip r:embed="rId26"/>
                      <a:stretch>
                        <a:fillRect/>
                      </a:stretch>
                    </p:blipFill>
                    <p:spPr>
                      <a:xfrm>
                        <a:off x="2014538" y="3211513"/>
                        <a:ext cx="277812" cy="350837"/>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1681F4BF-0627-4EC9-8BAB-3CE7B7588D20}"/>
              </a:ext>
            </a:extLst>
          </p:cNvPr>
          <p:cNvGraphicFramePr>
            <a:graphicFrameLocks noChangeAspect="1"/>
          </p:cNvGraphicFramePr>
          <p:nvPr/>
        </p:nvGraphicFramePr>
        <p:xfrm>
          <a:off x="5507948" y="3629901"/>
          <a:ext cx="498475" cy="354013"/>
        </p:xfrm>
        <a:graphic>
          <a:graphicData uri="http://schemas.openxmlformats.org/presentationml/2006/ole">
            <mc:AlternateContent xmlns:mc="http://schemas.openxmlformats.org/markup-compatibility/2006">
              <mc:Choice xmlns:v="urn:schemas-microsoft-com:vml" Requires="v">
                <p:oleObj name="Formula" r:id="rId27" imgW="223200" imgH="158400" progId="Equation.Ribbit">
                  <p:embed/>
                </p:oleObj>
              </mc:Choice>
              <mc:Fallback>
                <p:oleObj name="Formula" r:id="rId27" imgW="223200" imgH="158400" progId="Equation.Ribbit">
                  <p:embed/>
                  <p:pic>
                    <p:nvPicPr>
                      <p:cNvPr id="57" name="对象 56">
                        <a:extLst>
                          <a:ext uri="{FF2B5EF4-FFF2-40B4-BE49-F238E27FC236}">
                            <a16:creationId xmlns:a16="http://schemas.microsoft.com/office/drawing/2014/main" id="{1681F4BF-0627-4EC9-8BAB-3CE7B7588D20}"/>
                          </a:ext>
                        </a:extLst>
                      </p:cNvPr>
                      <p:cNvPicPr/>
                      <p:nvPr/>
                    </p:nvPicPr>
                    <p:blipFill>
                      <a:blip r:embed="rId22"/>
                      <a:stretch>
                        <a:fillRect/>
                      </a:stretch>
                    </p:blipFill>
                    <p:spPr>
                      <a:xfrm>
                        <a:off x="5507948" y="3629901"/>
                        <a:ext cx="498475" cy="354013"/>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FAB312A5-EC26-497A-A491-F9FF92C9EB6E}"/>
              </a:ext>
            </a:extLst>
          </p:cNvPr>
          <p:cNvGraphicFramePr>
            <a:graphicFrameLocks noChangeAspect="1"/>
          </p:cNvGraphicFramePr>
          <p:nvPr/>
        </p:nvGraphicFramePr>
        <p:xfrm>
          <a:off x="4587438" y="4576763"/>
          <a:ext cx="490537" cy="355600"/>
        </p:xfrm>
        <a:graphic>
          <a:graphicData uri="http://schemas.openxmlformats.org/presentationml/2006/ole">
            <mc:AlternateContent xmlns:mc="http://schemas.openxmlformats.org/markup-compatibility/2006">
              <mc:Choice xmlns:v="urn:schemas-microsoft-com:vml" Requires="v">
                <p:oleObj name="Formula" r:id="rId28" imgW="220320" imgH="158400" progId="Equation.Ribbit">
                  <p:embed/>
                </p:oleObj>
              </mc:Choice>
              <mc:Fallback>
                <p:oleObj name="Formula" r:id="rId28" imgW="220320" imgH="158400" progId="Equation.Ribbit">
                  <p:embed/>
                  <p:pic>
                    <p:nvPicPr>
                      <p:cNvPr id="58" name="对象 57">
                        <a:extLst>
                          <a:ext uri="{FF2B5EF4-FFF2-40B4-BE49-F238E27FC236}">
                            <a16:creationId xmlns:a16="http://schemas.microsoft.com/office/drawing/2014/main" id="{FAB312A5-EC26-497A-A491-F9FF92C9EB6E}"/>
                          </a:ext>
                        </a:extLst>
                      </p:cNvPr>
                      <p:cNvPicPr/>
                      <p:nvPr/>
                    </p:nvPicPr>
                    <p:blipFill>
                      <a:blip r:embed="rId24"/>
                      <a:stretch>
                        <a:fillRect/>
                      </a:stretch>
                    </p:blipFill>
                    <p:spPr>
                      <a:xfrm>
                        <a:off x="4587438" y="4576763"/>
                        <a:ext cx="490537" cy="355600"/>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8619C107-9B0C-45FB-B727-08C5443ABE14}"/>
              </a:ext>
            </a:extLst>
          </p:cNvPr>
          <p:cNvGraphicFramePr>
            <a:graphicFrameLocks noChangeAspect="1"/>
          </p:cNvGraphicFramePr>
          <p:nvPr/>
        </p:nvGraphicFramePr>
        <p:xfrm>
          <a:off x="4650938" y="3211513"/>
          <a:ext cx="277812" cy="350837"/>
        </p:xfrm>
        <a:graphic>
          <a:graphicData uri="http://schemas.openxmlformats.org/presentationml/2006/ole">
            <mc:AlternateContent xmlns:mc="http://schemas.openxmlformats.org/markup-compatibility/2006">
              <mc:Choice xmlns:v="urn:schemas-microsoft-com:vml" Requires="v">
                <p:oleObj name="Formula" r:id="rId29" imgW="125640" imgH="157680" progId="Equation.Ribbit">
                  <p:embed/>
                </p:oleObj>
              </mc:Choice>
              <mc:Fallback>
                <p:oleObj name="Formula" r:id="rId29" imgW="125640" imgH="157680" progId="Equation.Ribbit">
                  <p:embed/>
                  <p:pic>
                    <p:nvPicPr>
                      <p:cNvPr id="59" name="对象 58">
                        <a:extLst>
                          <a:ext uri="{FF2B5EF4-FFF2-40B4-BE49-F238E27FC236}">
                            <a16:creationId xmlns:a16="http://schemas.microsoft.com/office/drawing/2014/main" id="{8619C107-9B0C-45FB-B727-08C5443ABE14}"/>
                          </a:ext>
                        </a:extLst>
                      </p:cNvPr>
                      <p:cNvPicPr/>
                      <p:nvPr/>
                    </p:nvPicPr>
                    <p:blipFill>
                      <a:blip r:embed="rId26"/>
                      <a:stretch>
                        <a:fillRect/>
                      </a:stretch>
                    </p:blipFill>
                    <p:spPr>
                      <a:xfrm>
                        <a:off x="4650938" y="3211513"/>
                        <a:ext cx="277812" cy="350837"/>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2BFE1C02-CD3C-4DA6-AB7C-C234980AE18A}"/>
              </a:ext>
            </a:extLst>
          </p:cNvPr>
          <p:cNvGraphicFramePr>
            <a:graphicFrameLocks noChangeAspect="1"/>
          </p:cNvGraphicFramePr>
          <p:nvPr/>
        </p:nvGraphicFramePr>
        <p:xfrm>
          <a:off x="7227446" y="4576763"/>
          <a:ext cx="490537" cy="355600"/>
        </p:xfrm>
        <a:graphic>
          <a:graphicData uri="http://schemas.openxmlformats.org/presentationml/2006/ole">
            <mc:AlternateContent xmlns:mc="http://schemas.openxmlformats.org/markup-compatibility/2006">
              <mc:Choice xmlns:v="urn:schemas-microsoft-com:vml" Requires="v">
                <p:oleObj name="Formula" r:id="rId30" imgW="220320" imgH="158400" progId="Equation.Ribbit">
                  <p:embed/>
                </p:oleObj>
              </mc:Choice>
              <mc:Fallback>
                <p:oleObj name="Formula" r:id="rId30" imgW="220320" imgH="158400" progId="Equation.Ribbit">
                  <p:embed/>
                  <p:pic>
                    <p:nvPicPr>
                      <p:cNvPr id="60" name="对象 59">
                        <a:extLst>
                          <a:ext uri="{FF2B5EF4-FFF2-40B4-BE49-F238E27FC236}">
                            <a16:creationId xmlns:a16="http://schemas.microsoft.com/office/drawing/2014/main" id="{2BFE1C02-CD3C-4DA6-AB7C-C234980AE18A}"/>
                          </a:ext>
                        </a:extLst>
                      </p:cNvPr>
                      <p:cNvPicPr/>
                      <p:nvPr/>
                    </p:nvPicPr>
                    <p:blipFill>
                      <a:blip r:embed="rId24"/>
                      <a:stretch>
                        <a:fillRect/>
                      </a:stretch>
                    </p:blipFill>
                    <p:spPr>
                      <a:xfrm>
                        <a:off x="7227446" y="4576763"/>
                        <a:ext cx="490537" cy="355600"/>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57C751D5-C6CA-4054-8E76-9C4B24D154B7}"/>
              </a:ext>
            </a:extLst>
          </p:cNvPr>
          <p:cNvGraphicFramePr>
            <a:graphicFrameLocks noChangeAspect="1"/>
          </p:cNvGraphicFramePr>
          <p:nvPr/>
        </p:nvGraphicFramePr>
        <p:xfrm>
          <a:off x="7290946" y="3211513"/>
          <a:ext cx="277812" cy="350837"/>
        </p:xfrm>
        <a:graphic>
          <a:graphicData uri="http://schemas.openxmlformats.org/presentationml/2006/ole">
            <mc:AlternateContent xmlns:mc="http://schemas.openxmlformats.org/markup-compatibility/2006">
              <mc:Choice xmlns:v="urn:schemas-microsoft-com:vml" Requires="v">
                <p:oleObj name="Formula" r:id="rId31" imgW="125640" imgH="157680" progId="Equation.Ribbit">
                  <p:embed/>
                </p:oleObj>
              </mc:Choice>
              <mc:Fallback>
                <p:oleObj name="Formula" r:id="rId31" imgW="125640" imgH="157680" progId="Equation.Ribbit">
                  <p:embed/>
                  <p:pic>
                    <p:nvPicPr>
                      <p:cNvPr id="61" name="对象 60">
                        <a:extLst>
                          <a:ext uri="{FF2B5EF4-FFF2-40B4-BE49-F238E27FC236}">
                            <a16:creationId xmlns:a16="http://schemas.microsoft.com/office/drawing/2014/main" id="{57C751D5-C6CA-4054-8E76-9C4B24D154B7}"/>
                          </a:ext>
                        </a:extLst>
                      </p:cNvPr>
                      <p:cNvPicPr/>
                      <p:nvPr/>
                    </p:nvPicPr>
                    <p:blipFill>
                      <a:blip r:embed="rId26"/>
                      <a:stretch>
                        <a:fillRect/>
                      </a:stretch>
                    </p:blipFill>
                    <p:spPr>
                      <a:xfrm>
                        <a:off x="7290946" y="3211513"/>
                        <a:ext cx="277812" cy="350837"/>
                      </a:xfrm>
                      <a:prstGeom prst="rect">
                        <a:avLst/>
                      </a:prstGeom>
                    </p:spPr>
                  </p:pic>
                </p:oleObj>
              </mc:Fallback>
            </mc:AlternateContent>
          </a:graphicData>
        </a:graphic>
      </p:graphicFrame>
      <p:sp>
        <p:nvSpPr>
          <p:cNvPr id="5" name="页脚占位符 2">
            <a:extLst>
              <a:ext uri="{FF2B5EF4-FFF2-40B4-BE49-F238E27FC236}">
                <a16:creationId xmlns:a16="http://schemas.microsoft.com/office/drawing/2014/main" id="{80A171B0-0E9A-2B45-9764-64ED32C5EEC9}"/>
              </a:ext>
            </a:extLst>
          </p:cNvPr>
          <p:cNvSpPr>
            <a:spLocks noGrp="1"/>
          </p:cNvSpPr>
          <p:nvPr>
            <p:ph type="ftr" sz="quarter" idx="11"/>
          </p:nvPr>
        </p:nvSpPr>
        <p:spPr>
          <a:xfrm>
            <a:off x="502443" y="6240464"/>
            <a:ext cx="6572612" cy="312785"/>
          </a:xfrm>
        </p:spPr>
        <p:txBody>
          <a:bodyPr/>
          <a:lstStyle/>
          <a:p>
            <a:r>
              <a:rPr lang="en-US" altLang="zh-CN" dirty="0"/>
              <a:t>https://dennybritz.com/posts/wildml/recurrent-neural-networks-tutorial-part-1/</a:t>
            </a:r>
            <a:endParaRPr lang="zh-CN" altLang="en-US" dirty="0"/>
          </a:p>
        </p:txBody>
      </p:sp>
    </p:spTree>
    <p:extLst>
      <p:ext uri="{BB962C8B-B14F-4D97-AF65-F5344CB8AC3E}">
        <p14:creationId xmlns:p14="http://schemas.microsoft.com/office/powerpoint/2010/main" val="3118156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7237630" cy="357536"/>
          </a:xfrm>
        </p:spPr>
        <p:txBody>
          <a:bodyPr/>
          <a:lstStyle/>
          <a:p>
            <a:r>
              <a:rPr lang="zh-CN" altLang="en-US" dirty="0"/>
              <a:t>https://towardsdatascience.com/illustrated-guide-to-lstms-and-gru-s-a-step-by-step-explanation-44e9eb85bf21</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111</a:t>
            </a:fld>
            <a:endParaRPr lang="zh-CN" altLang="en-US" dirty="0"/>
          </a:p>
        </p:txBody>
      </p:sp>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RNN</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工作原理图示</a:t>
            </a:r>
          </a:p>
        </p:txBody>
      </p:sp>
      <p:pic>
        <p:nvPicPr>
          <p:cNvPr id="11" name="内容占位符 12"/>
          <p:cNvPicPr>
            <a:picLocks noChangeAspect="1"/>
          </p:cNvPicPr>
          <p:nvPr/>
        </p:nvPicPr>
        <p:blipFill rotWithShape="1">
          <a:blip r:embed="rId3"/>
          <a:srcRect l="26642"/>
          <a:stretch/>
        </p:blipFill>
        <p:spPr>
          <a:xfrm>
            <a:off x="0" y="1260346"/>
            <a:ext cx="8958788" cy="4833544"/>
          </a:xfrm>
          <a:prstGeom prst="rect">
            <a:avLst/>
          </a:prstGeom>
        </p:spPr>
      </p:pic>
      <p:cxnSp>
        <p:nvCxnSpPr>
          <p:cNvPr id="14" name="直接箭头连接符 20"/>
          <p:cNvCxnSpPr/>
          <p:nvPr/>
        </p:nvCxnSpPr>
        <p:spPr>
          <a:xfrm flipV="1">
            <a:off x="3155430" y="2256020"/>
            <a:ext cx="0" cy="117672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2918693" y="1689536"/>
                <a:ext cx="5264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𝑡</m:t>
                          </m:r>
                        </m:sub>
                      </m:sSub>
                    </m:oMath>
                  </m:oMathPara>
                </a14:m>
                <a:endParaRPr lang="zh-CN" alt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918693" y="1689536"/>
                <a:ext cx="52646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67496" y="3148147"/>
                <a:ext cx="5264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67496" y="3148147"/>
                <a:ext cx="526469" cy="523220"/>
              </a:xfrm>
              <a:prstGeom prst="rect">
                <a:avLst/>
              </a:prstGeom>
              <a:blipFill rotWithShape="1">
                <a:blip r:embed="rId7"/>
                <a:stretch>
                  <a:fillRect r="-3953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93639" y="5641082"/>
                <a:ext cx="5264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𝑡</m:t>
                          </m:r>
                        </m:sub>
                      </m:sSub>
                    </m:oMath>
                  </m:oMathPara>
                </a14:m>
                <a:endParaRPr lang="zh-CN" alt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193639" y="5641082"/>
                <a:ext cx="526469"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572000" y="4529717"/>
                <a:ext cx="3592945" cy="15654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eqArr>
                        <m:eqArrPr>
                          <m:ctrlPr>
                            <a:rPr lang="en-US" altLang="zh-CN" sz="2400" b="0" i="1" smtClean="0">
                              <a:latin typeface="Cambria Math" panose="02040503050406030204" pitchFamily="18" charset="0"/>
                            </a:rPr>
                          </m:ctrlPr>
                        </m:eqArr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&amp;=</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𝐖</m:t>
                                      </m:r>
                                    </m:e>
                                    <m:sub>
                                      <m:r>
                                        <a:rPr lang="en-US" altLang="zh-CN" sz="2400" b="0" i="0" smtClean="0">
                                          <a:latin typeface="Cambria Math" panose="02040503050406030204" pitchFamily="18" charset="0"/>
                                        </a:rPr>
                                        <m:t>1</m:t>
                                      </m:r>
                                    </m:sub>
                                  </m:sSub>
                                  <m:sSub>
                                    <m:sSubPr>
                                      <m:ctrlPr>
                                        <a:rPr lang="en-US" altLang="zh-CN" sz="2400" b="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b="1"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𝐖</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e>
                          </m:func>
                        </m:e>
                        <m:e>
                          <m:r>
                            <a:rPr lang="en-US" altLang="zh-CN" sz="2400" b="0" i="0" smtClean="0">
                              <a:latin typeface="Cambria Math" panose="02040503050406030204" pitchFamily="18" charset="0"/>
                            </a:rPr>
                            <m:t>&amp;=</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𝐖</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e>
                              </m:d>
                            </m:e>
                          </m:func>
                        </m:e>
                      </m:eqArr>
                    </m:oMath>
                  </m:oMathPara>
                </a14:m>
                <a:endParaRPr lang="en-US" altLang="zh-CN" sz="2400" b="1" dirty="0"/>
              </a:p>
              <a:p>
                <a:endParaRPr lang="en-US" altLang="zh-CN"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𝐕</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4572000" y="4529717"/>
                <a:ext cx="3592945" cy="1565429"/>
              </a:xfrm>
              <a:prstGeom prst="rect">
                <a:avLst/>
              </a:prstGeom>
              <a:blipFill>
                <a:blip r:embed="rId9"/>
                <a:stretch>
                  <a:fillRect r="-1019" b="-4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44289" y="3148147"/>
                <a:ext cx="5264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𝑡</m:t>
                          </m:r>
                        </m:sub>
                      </m:sSub>
                    </m:oMath>
                  </m:oMathPara>
                </a14:m>
                <a:endParaRPr lang="zh-CN" altLang="en-US" sz="2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544289" y="3148147"/>
                <a:ext cx="526469"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D880A8A-2747-45FC-8DBB-CAC97EFD5E37}"/>
              </a:ext>
            </a:extLst>
          </p:cNvPr>
          <p:cNvSpPr>
            <a:spLocks noGrp="1"/>
          </p:cNvSpPr>
          <p:nvPr>
            <p:ph type="ftr" sz="quarter" idx="11"/>
          </p:nvPr>
        </p:nvSpPr>
        <p:spPr/>
        <p:txBody>
          <a:bodyPr/>
          <a:lstStyle/>
          <a:p>
            <a:endParaRPr lang="zh-CN" altLang="en-US" dirty="0"/>
          </a:p>
        </p:txBody>
      </p:sp>
      <p:sp>
        <p:nvSpPr>
          <p:cNvPr id="3" name="灯片编号占位符 2">
            <a:extLst>
              <a:ext uri="{FF2B5EF4-FFF2-40B4-BE49-F238E27FC236}">
                <a16:creationId xmlns:a16="http://schemas.microsoft.com/office/drawing/2014/main" id="{B4A2E323-6205-453E-8EC9-D0A1493F61F4}"/>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t>112</a:t>
            </a:fld>
            <a:endParaRPr lang="zh-CN" altLang="en-US" dirty="0"/>
          </a:p>
        </p:txBody>
      </p:sp>
      <p:sp>
        <p:nvSpPr>
          <p:cNvPr id="4" name="标题 3">
            <a:extLst>
              <a:ext uri="{FF2B5EF4-FFF2-40B4-BE49-F238E27FC236}">
                <a16:creationId xmlns:a16="http://schemas.microsoft.com/office/drawing/2014/main" id="{A1C0FA17-806B-466A-AE0B-5C71A236315B}"/>
              </a:ext>
            </a:extLst>
          </p:cNvPr>
          <p:cNvSpPr>
            <a:spLocks noGrp="1"/>
          </p:cNvSpPr>
          <p:nvPr>
            <p:ph type="title"/>
          </p:nvPr>
        </p:nvSpPr>
        <p:spPr>
          <a:xfrm>
            <a:off x="653934" y="2"/>
            <a:ext cx="7986431" cy="1028699"/>
          </a:xfrm>
        </p:spPr>
        <p:txBody>
          <a:bodyPr/>
          <a:lstStyle/>
          <a:p>
            <a:r>
              <a:rPr lang="en-US" altLang="zh-CN" dirty="0"/>
              <a:t>RNN</a:t>
            </a:r>
            <a:r>
              <a:rPr lang="zh-CN" altLang="en-US" dirty="0"/>
              <a:t>的工作方式</a:t>
            </a:r>
          </a:p>
        </p:txBody>
      </p:sp>
      <p:cxnSp>
        <p:nvCxnSpPr>
          <p:cNvPr id="6" name="直接箭头连接符 5">
            <a:extLst>
              <a:ext uri="{FF2B5EF4-FFF2-40B4-BE49-F238E27FC236}">
                <a16:creationId xmlns:a16="http://schemas.microsoft.com/office/drawing/2014/main" id="{54642844-731D-46E9-B49E-C6A81B63455D}"/>
              </a:ext>
            </a:extLst>
          </p:cNvPr>
          <p:cNvCxnSpPr>
            <a:cxnSpLocks/>
          </p:cNvCxnSpPr>
          <p:nvPr/>
        </p:nvCxnSpPr>
        <p:spPr>
          <a:xfrm flipV="1">
            <a:off x="2701318" y="4234072"/>
            <a:ext cx="1" cy="782648"/>
          </a:xfrm>
          <a:prstGeom prst="straightConnector1">
            <a:avLst/>
          </a:prstGeom>
          <a:noFill/>
          <a:ln w="38100" cap="flat" cmpd="sng" algn="ctr">
            <a:solidFill>
              <a:srgbClr val="F0F0F0">
                <a:lumMod val="75000"/>
              </a:srgbClr>
            </a:solidFill>
            <a:prstDash val="solid"/>
            <a:miter lim="800000"/>
            <a:tailEnd type="triangle"/>
          </a:ln>
          <a:effectLst/>
        </p:spPr>
      </p:cxnSp>
      <p:cxnSp>
        <p:nvCxnSpPr>
          <p:cNvPr id="7" name="直接箭头连接符 6">
            <a:extLst>
              <a:ext uri="{FF2B5EF4-FFF2-40B4-BE49-F238E27FC236}">
                <a16:creationId xmlns:a16="http://schemas.microsoft.com/office/drawing/2014/main" id="{1376D9BA-E8A6-42EE-A31F-38D9DE9BAFD3}"/>
              </a:ext>
            </a:extLst>
          </p:cNvPr>
          <p:cNvCxnSpPr/>
          <p:nvPr/>
        </p:nvCxnSpPr>
        <p:spPr>
          <a:xfrm flipV="1">
            <a:off x="2701318" y="2628265"/>
            <a:ext cx="1" cy="782648"/>
          </a:xfrm>
          <a:prstGeom prst="straightConnector1">
            <a:avLst/>
          </a:prstGeom>
          <a:noFill/>
          <a:ln w="38100" cap="flat" cmpd="sng" algn="ctr">
            <a:solidFill>
              <a:srgbClr val="F0F0F0">
                <a:lumMod val="75000"/>
              </a:srgbClr>
            </a:solidFill>
            <a:prstDash val="solid"/>
            <a:miter lim="800000"/>
            <a:tailEnd type="triangle"/>
          </a:ln>
          <a:effectLst/>
        </p:spPr>
      </p:cxnSp>
      <p:sp>
        <p:nvSpPr>
          <p:cNvPr id="8" name="线条">
            <a:extLst>
              <a:ext uri="{FF2B5EF4-FFF2-40B4-BE49-F238E27FC236}">
                <a16:creationId xmlns:a16="http://schemas.microsoft.com/office/drawing/2014/main" id="{0843C0CF-DAFE-4326-81C0-8B2F1C0AF0B4}"/>
              </a:ext>
            </a:extLst>
          </p:cNvPr>
          <p:cNvSpPr/>
          <p:nvPr/>
        </p:nvSpPr>
        <p:spPr>
          <a:xfrm>
            <a:off x="1279626" y="3059593"/>
            <a:ext cx="2843381" cy="738814"/>
          </a:xfrm>
          <a:custGeom>
            <a:avLst/>
            <a:gdLst/>
            <a:ahLst/>
            <a:cxnLst>
              <a:cxn ang="0">
                <a:pos x="wd2" y="hd2"/>
              </a:cxn>
              <a:cxn ang="5400000">
                <a:pos x="wd2" y="hd2"/>
              </a:cxn>
              <a:cxn ang="10800000">
                <a:pos x="wd2" y="hd2"/>
              </a:cxn>
              <a:cxn ang="16200000">
                <a:pos x="wd2" y="hd2"/>
              </a:cxn>
            </a:cxnLst>
            <a:rect l="0" t="0" r="r" b="b"/>
            <a:pathLst>
              <a:path w="21587" h="21567" extrusionOk="0">
                <a:moveTo>
                  <a:pt x="18858" y="21324"/>
                </a:moveTo>
                <a:lnTo>
                  <a:pt x="20774" y="21387"/>
                </a:lnTo>
                <a:cubicBezTo>
                  <a:pt x="20984" y="21352"/>
                  <a:pt x="21183" y="20998"/>
                  <a:pt x="21325" y="20402"/>
                </a:cubicBezTo>
                <a:cubicBezTo>
                  <a:pt x="21466" y="19812"/>
                  <a:pt x="21542" y="19033"/>
                  <a:pt x="21535" y="18232"/>
                </a:cubicBezTo>
                <a:lnTo>
                  <a:pt x="21587" y="3730"/>
                </a:lnTo>
                <a:cubicBezTo>
                  <a:pt x="21562" y="2803"/>
                  <a:pt x="21456" y="1936"/>
                  <a:pt x="21287" y="1270"/>
                </a:cubicBezTo>
                <a:cubicBezTo>
                  <a:pt x="21144" y="706"/>
                  <a:pt x="20962" y="312"/>
                  <a:pt x="20762" y="135"/>
                </a:cubicBezTo>
                <a:lnTo>
                  <a:pt x="980" y="2"/>
                </a:lnTo>
                <a:cubicBezTo>
                  <a:pt x="740" y="-33"/>
                  <a:pt x="506" y="301"/>
                  <a:pt x="330" y="931"/>
                </a:cubicBezTo>
                <a:cubicBezTo>
                  <a:pt x="126" y="1659"/>
                  <a:pt x="20" y="2704"/>
                  <a:pt x="42" y="3769"/>
                </a:cubicBezTo>
                <a:lnTo>
                  <a:pt x="3" y="17840"/>
                </a:lnTo>
                <a:cubicBezTo>
                  <a:pt x="-13" y="18624"/>
                  <a:pt x="41" y="19406"/>
                  <a:pt x="157" y="20056"/>
                </a:cubicBezTo>
                <a:cubicBezTo>
                  <a:pt x="287" y="20790"/>
                  <a:pt x="486" y="21304"/>
                  <a:pt x="712" y="21490"/>
                </a:cubicBezTo>
                <a:lnTo>
                  <a:pt x="2640" y="21567"/>
                </a:lnTo>
              </a:path>
            </a:pathLst>
          </a:custGeom>
          <a:noFill/>
          <a:ln w="38100" cap="flat" cmpd="sng" algn="ctr">
            <a:solidFill>
              <a:srgbClr val="F0F0F0">
                <a:lumMod val="75000"/>
              </a:srgbClr>
            </a:solidFill>
            <a:prstDash val="solid"/>
            <a:miter lim="800000"/>
            <a:tailEnd type="triangle"/>
          </a:ln>
          <a:effectLst/>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9" name="椭圆 8">
            <a:extLst>
              <a:ext uri="{FF2B5EF4-FFF2-40B4-BE49-F238E27FC236}">
                <a16:creationId xmlns:a16="http://schemas.microsoft.com/office/drawing/2014/main" id="{3FBE46A6-BD0E-4274-B201-B77AAC52675D}"/>
              </a:ext>
            </a:extLst>
          </p:cNvPr>
          <p:cNvSpPr/>
          <p:nvPr/>
        </p:nvSpPr>
        <p:spPr>
          <a:xfrm>
            <a:off x="2320908" y="5016720"/>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矩形: 圆角 9">
            <a:extLst>
              <a:ext uri="{FF2B5EF4-FFF2-40B4-BE49-F238E27FC236}">
                <a16:creationId xmlns:a16="http://schemas.microsoft.com/office/drawing/2014/main" id="{6390B991-F8AB-4E19-A770-9A72B8E0EC86}"/>
              </a:ext>
            </a:extLst>
          </p:cNvPr>
          <p:cNvSpPr/>
          <p:nvPr/>
        </p:nvSpPr>
        <p:spPr>
          <a:xfrm>
            <a:off x="1647888" y="3411836"/>
            <a:ext cx="2106861" cy="822236"/>
          </a:xfrm>
          <a:prstGeom prst="roundRect">
            <a:avLst/>
          </a:prstGeom>
          <a:solidFill>
            <a:srgbClr val="20B8FF">
              <a:lumMod val="20000"/>
              <a:lumOff val="80000"/>
            </a:srgbClr>
          </a:solidFill>
          <a:ln w="381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1" name="椭圆 10">
            <a:extLst>
              <a:ext uri="{FF2B5EF4-FFF2-40B4-BE49-F238E27FC236}">
                <a16:creationId xmlns:a16="http://schemas.microsoft.com/office/drawing/2014/main" id="{A1E6DF69-8B75-414C-800C-9CF70A228933}"/>
              </a:ext>
            </a:extLst>
          </p:cNvPr>
          <p:cNvSpPr/>
          <p:nvPr/>
        </p:nvSpPr>
        <p:spPr>
          <a:xfrm>
            <a:off x="2320908" y="1867446"/>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12" name="直接箭头连接符 11">
            <a:extLst>
              <a:ext uri="{FF2B5EF4-FFF2-40B4-BE49-F238E27FC236}">
                <a16:creationId xmlns:a16="http://schemas.microsoft.com/office/drawing/2014/main" id="{2D01BB26-5600-4EB2-9112-A28641F8F36C}"/>
              </a:ext>
            </a:extLst>
          </p:cNvPr>
          <p:cNvCxnSpPr>
            <a:stCxn id="9" idx="0"/>
            <a:endCxn id="10" idx="2"/>
          </p:cNvCxnSpPr>
          <p:nvPr/>
        </p:nvCxnSpPr>
        <p:spPr>
          <a:xfrm flipV="1">
            <a:off x="2701318" y="4234072"/>
            <a:ext cx="1" cy="782648"/>
          </a:xfrm>
          <a:prstGeom prst="straightConnector1">
            <a:avLst/>
          </a:prstGeom>
          <a:noFill/>
          <a:ln w="38100" cap="flat" cmpd="sng" algn="ctr">
            <a:solidFill>
              <a:srgbClr val="000000"/>
            </a:solidFill>
            <a:prstDash val="solid"/>
            <a:miter lim="800000"/>
            <a:tailEnd type="triangle"/>
          </a:ln>
          <a:effectLst/>
        </p:spPr>
      </p:cxnSp>
      <p:cxnSp>
        <p:nvCxnSpPr>
          <p:cNvPr id="13" name="直接箭头连接符 12">
            <a:extLst>
              <a:ext uri="{FF2B5EF4-FFF2-40B4-BE49-F238E27FC236}">
                <a16:creationId xmlns:a16="http://schemas.microsoft.com/office/drawing/2014/main" id="{AB590733-A9BD-4435-BD54-476EB55CFFD1}"/>
              </a:ext>
            </a:extLst>
          </p:cNvPr>
          <p:cNvCxnSpPr/>
          <p:nvPr/>
        </p:nvCxnSpPr>
        <p:spPr>
          <a:xfrm flipV="1">
            <a:off x="2701318" y="2628265"/>
            <a:ext cx="1" cy="782648"/>
          </a:xfrm>
          <a:prstGeom prst="straightConnector1">
            <a:avLst/>
          </a:prstGeom>
          <a:noFill/>
          <a:ln w="38100" cap="flat" cmpd="sng" algn="ctr">
            <a:solidFill>
              <a:srgbClr val="000000"/>
            </a:solidFill>
            <a:prstDash val="solid"/>
            <a:miter lim="800000"/>
            <a:tailEnd type="triangle"/>
          </a:ln>
          <a:effectLst/>
        </p:spPr>
      </p:cxnSp>
      <p:sp>
        <p:nvSpPr>
          <p:cNvPr id="14" name="线条">
            <a:extLst>
              <a:ext uri="{FF2B5EF4-FFF2-40B4-BE49-F238E27FC236}">
                <a16:creationId xmlns:a16="http://schemas.microsoft.com/office/drawing/2014/main" id="{CCD1BA96-EBB6-444E-8BC2-670368D3523D}"/>
              </a:ext>
            </a:extLst>
          </p:cNvPr>
          <p:cNvSpPr/>
          <p:nvPr/>
        </p:nvSpPr>
        <p:spPr>
          <a:xfrm>
            <a:off x="1279626" y="3059593"/>
            <a:ext cx="2843381" cy="738814"/>
          </a:xfrm>
          <a:custGeom>
            <a:avLst/>
            <a:gdLst/>
            <a:ahLst/>
            <a:cxnLst>
              <a:cxn ang="0">
                <a:pos x="wd2" y="hd2"/>
              </a:cxn>
              <a:cxn ang="5400000">
                <a:pos x="wd2" y="hd2"/>
              </a:cxn>
              <a:cxn ang="10800000">
                <a:pos x="wd2" y="hd2"/>
              </a:cxn>
              <a:cxn ang="16200000">
                <a:pos x="wd2" y="hd2"/>
              </a:cxn>
            </a:cxnLst>
            <a:rect l="0" t="0" r="r" b="b"/>
            <a:pathLst>
              <a:path w="21587" h="21567" extrusionOk="0">
                <a:moveTo>
                  <a:pt x="18858" y="21324"/>
                </a:moveTo>
                <a:lnTo>
                  <a:pt x="20774" y="21387"/>
                </a:lnTo>
                <a:cubicBezTo>
                  <a:pt x="20984" y="21352"/>
                  <a:pt x="21183" y="20998"/>
                  <a:pt x="21325" y="20402"/>
                </a:cubicBezTo>
                <a:cubicBezTo>
                  <a:pt x="21466" y="19812"/>
                  <a:pt x="21542" y="19033"/>
                  <a:pt x="21535" y="18232"/>
                </a:cubicBezTo>
                <a:lnTo>
                  <a:pt x="21587" y="3730"/>
                </a:lnTo>
                <a:cubicBezTo>
                  <a:pt x="21562" y="2803"/>
                  <a:pt x="21456" y="1936"/>
                  <a:pt x="21287" y="1270"/>
                </a:cubicBezTo>
                <a:cubicBezTo>
                  <a:pt x="21144" y="706"/>
                  <a:pt x="20962" y="312"/>
                  <a:pt x="20762" y="135"/>
                </a:cubicBezTo>
                <a:lnTo>
                  <a:pt x="980" y="2"/>
                </a:lnTo>
                <a:cubicBezTo>
                  <a:pt x="740" y="-33"/>
                  <a:pt x="506" y="301"/>
                  <a:pt x="330" y="931"/>
                </a:cubicBezTo>
                <a:cubicBezTo>
                  <a:pt x="126" y="1659"/>
                  <a:pt x="20" y="2704"/>
                  <a:pt x="42" y="3769"/>
                </a:cubicBezTo>
                <a:lnTo>
                  <a:pt x="3" y="17840"/>
                </a:lnTo>
                <a:cubicBezTo>
                  <a:pt x="-13" y="18624"/>
                  <a:pt x="41" y="19406"/>
                  <a:pt x="157" y="20056"/>
                </a:cubicBezTo>
                <a:cubicBezTo>
                  <a:pt x="287" y="20790"/>
                  <a:pt x="486" y="21304"/>
                  <a:pt x="712" y="21490"/>
                </a:cubicBezTo>
                <a:lnTo>
                  <a:pt x="2640" y="21567"/>
                </a:lnTo>
              </a:path>
            </a:pathLst>
          </a:custGeom>
          <a:noFill/>
          <a:ln w="38100" cap="flat" cmpd="sng" algn="ctr">
            <a:solidFill>
              <a:srgbClr val="000000"/>
            </a:solidFill>
            <a:prstDash val="solid"/>
            <a:miter lim="800000"/>
            <a:tailEnd type="triangle"/>
          </a:ln>
          <a:effectLst/>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aphicFrame>
        <p:nvGraphicFramePr>
          <p:cNvPr id="15" name="对象 14">
            <a:extLst>
              <a:ext uri="{FF2B5EF4-FFF2-40B4-BE49-F238E27FC236}">
                <a16:creationId xmlns:a16="http://schemas.microsoft.com/office/drawing/2014/main" id="{8E5D2C07-44FF-420C-A748-A58ECBD5675F}"/>
              </a:ext>
            </a:extLst>
          </p:cNvPr>
          <p:cNvGraphicFramePr>
            <a:graphicFrameLocks noChangeAspect="1"/>
          </p:cNvGraphicFramePr>
          <p:nvPr/>
        </p:nvGraphicFramePr>
        <p:xfrm>
          <a:off x="2522538" y="5216525"/>
          <a:ext cx="357187" cy="361950"/>
        </p:xfrm>
        <a:graphic>
          <a:graphicData uri="http://schemas.openxmlformats.org/presentationml/2006/ole">
            <mc:AlternateContent xmlns:mc="http://schemas.openxmlformats.org/markup-compatibility/2006">
              <mc:Choice xmlns:v="urn:schemas-microsoft-com:vml" Requires="v">
                <p:oleObj name="Formula" r:id="rId3" imgW="123480" imgH="124920" progId="Equation.Ribbit">
                  <p:embed/>
                </p:oleObj>
              </mc:Choice>
              <mc:Fallback>
                <p:oleObj name="Formula" r:id="rId3" imgW="123480" imgH="124920" progId="Equation.Ribbit">
                  <p:embed/>
                  <p:pic>
                    <p:nvPicPr>
                      <p:cNvPr id="15" name="对象 14">
                        <a:extLst>
                          <a:ext uri="{FF2B5EF4-FFF2-40B4-BE49-F238E27FC236}">
                            <a16:creationId xmlns:a16="http://schemas.microsoft.com/office/drawing/2014/main" id="{8E5D2C07-44FF-420C-A748-A58ECBD5675F}"/>
                          </a:ext>
                        </a:extLst>
                      </p:cNvPr>
                      <p:cNvPicPr/>
                      <p:nvPr/>
                    </p:nvPicPr>
                    <p:blipFill>
                      <a:blip r:embed="rId4"/>
                      <a:stretch>
                        <a:fillRect/>
                      </a:stretch>
                    </p:blipFill>
                    <p:spPr>
                      <a:xfrm>
                        <a:off x="2522538" y="5216525"/>
                        <a:ext cx="357187" cy="3619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D24BE97-78D0-49BD-BCF4-BD2882C03E7F}"/>
              </a:ext>
            </a:extLst>
          </p:cNvPr>
          <p:cNvGraphicFramePr>
            <a:graphicFrameLocks noChangeAspect="1"/>
          </p:cNvGraphicFramePr>
          <p:nvPr>
            <p:extLst>
              <p:ext uri="{D42A27DB-BD31-4B8C-83A1-F6EECF244321}">
                <p14:modId xmlns:p14="http://schemas.microsoft.com/office/powerpoint/2010/main" val="3946760374"/>
              </p:ext>
            </p:extLst>
          </p:nvPr>
        </p:nvGraphicFramePr>
        <p:xfrm>
          <a:off x="2342356" y="3563938"/>
          <a:ext cx="727075" cy="466725"/>
        </p:xfrm>
        <a:graphic>
          <a:graphicData uri="http://schemas.openxmlformats.org/presentationml/2006/ole">
            <mc:AlternateContent xmlns:mc="http://schemas.openxmlformats.org/markup-compatibility/2006">
              <mc:Choice xmlns:v="urn:schemas-microsoft-com:vml" Requires="v">
                <p:oleObj name="Formula" r:id="rId5" imgW="253080" imgH="159840" progId="Equation.Ribbit">
                  <p:embed/>
                </p:oleObj>
              </mc:Choice>
              <mc:Fallback>
                <p:oleObj name="Formula" r:id="rId5" imgW="253080" imgH="159840" progId="Equation.Ribbit">
                  <p:embed/>
                  <p:pic>
                    <p:nvPicPr>
                      <p:cNvPr id="16" name="对象 15">
                        <a:extLst>
                          <a:ext uri="{FF2B5EF4-FFF2-40B4-BE49-F238E27FC236}">
                            <a16:creationId xmlns:a16="http://schemas.microsoft.com/office/drawing/2014/main" id="{3D24BE97-78D0-49BD-BCF4-BD2882C03E7F}"/>
                          </a:ext>
                        </a:extLst>
                      </p:cNvPr>
                      <p:cNvPicPr/>
                      <p:nvPr/>
                    </p:nvPicPr>
                    <p:blipFill>
                      <a:blip r:embed="rId6"/>
                      <a:stretch>
                        <a:fillRect/>
                      </a:stretch>
                    </p:blipFill>
                    <p:spPr>
                      <a:xfrm>
                        <a:off x="2342356" y="3563938"/>
                        <a:ext cx="727075" cy="46672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79C72DC-E0FF-4F9E-A1A2-8DBECEA7CB8F}"/>
              </a:ext>
            </a:extLst>
          </p:cNvPr>
          <p:cNvGraphicFramePr>
            <a:graphicFrameLocks noChangeAspect="1"/>
          </p:cNvGraphicFramePr>
          <p:nvPr/>
        </p:nvGraphicFramePr>
        <p:xfrm>
          <a:off x="2541588" y="2054225"/>
          <a:ext cx="314325" cy="365125"/>
        </p:xfrm>
        <a:graphic>
          <a:graphicData uri="http://schemas.openxmlformats.org/presentationml/2006/ole">
            <mc:AlternateContent xmlns:mc="http://schemas.openxmlformats.org/markup-compatibility/2006">
              <mc:Choice xmlns:v="urn:schemas-microsoft-com:vml" Requires="v">
                <p:oleObj name="Formula" r:id="rId7" imgW="109800" imgH="124920" progId="Equation.Ribbit">
                  <p:embed/>
                </p:oleObj>
              </mc:Choice>
              <mc:Fallback>
                <p:oleObj name="Formula" r:id="rId7" imgW="109800" imgH="124920" progId="Equation.Ribbit">
                  <p:embed/>
                  <p:pic>
                    <p:nvPicPr>
                      <p:cNvPr id="17" name="对象 16">
                        <a:extLst>
                          <a:ext uri="{FF2B5EF4-FFF2-40B4-BE49-F238E27FC236}">
                            <a16:creationId xmlns:a16="http://schemas.microsoft.com/office/drawing/2014/main" id="{279C72DC-E0FF-4F9E-A1A2-8DBECEA7CB8F}"/>
                          </a:ext>
                        </a:extLst>
                      </p:cNvPr>
                      <p:cNvPicPr/>
                      <p:nvPr/>
                    </p:nvPicPr>
                    <p:blipFill>
                      <a:blip r:embed="rId8"/>
                      <a:stretch>
                        <a:fillRect/>
                      </a:stretch>
                    </p:blipFill>
                    <p:spPr>
                      <a:xfrm>
                        <a:off x="2541588" y="2054225"/>
                        <a:ext cx="314325" cy="365125"/>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136FD518-D51C-408E-8029-6231364EC315}"/>
              </a:ext>
            </a:extLst>
          </p:cNvPr>
          <p:cNvGraphicFramePr>
            <a:graphicFrameLocks noChangeAspect="1"/>
          </p:cNvGraphicFramePr>
          <p:nvPr/>
        </p:nvGraphicFramePr>
        <p:xfrm>
          <a:off x="2532063" y="3565525"/>
          <a:ext cx="347662" cy="465138"/>
        </p:xfrm>
        <a:graphic>
          <a:graphicData uri="http://schemas.openxmlformats.org/presentationml/2006/ole">
            <mc:AlternateContent xmlns:mc="http://schemas.openxmlformats.org/markup-compatibility/2006">
              <mc:Choice xmlns:v="urn:schemas-microsoft-com:vml" Requires="v">
                <p:oleObj name="Formula" r:id="rId9" imgW="120960" imgH="159840" progId="Equation.Ribbit">
                  <p:embed/>
                </p:oleObj>
              </mc:Choice>
              <mc:Fallback>
                <p:oleObj name="Formula" r:id="rId9" imgW="120960" imgH="159840" progId="Equation.Ribbit">
                  <p:embed/>
                  <p:pic>
                    <p:nvPicPr>
                      <p:cNvPr id="18" name="对象 17">
                        <a:extLst>
                          <a:ext uri="{FF2B5EF4-FFF2-40B4-BE49-F238E27FC236}">
                            <a16:creationId xmlns:a16="http://schemas.microsoft.com/office/drawing/2014/main" id="{136FD518-D51C-408E-8029-6231364EC315}"/>
                          </a:ext>
                        </a:extLst>
                      </p:cNvPr>
                      <p:cNvPicPr/>
                      <p:nvPr/>
                    </p:nvPicPr>
                    <p:blipFill>
                      <a:blip r:embed="rId10"/>
                      <a:stretch>
                        <a:fillRect/>
                      </a:stretch>
                    </p:blipFill>
                    <p:spPr>
                      <a:xfrm>
                        <a:off x="2532063" y="3565525"/>
                        <a:ext cx="347662" cy="46513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92563530-9F45-4991-A115-A395B204ABA5}"/>
              </a:ext>
            </a:extLst>
          </p:cNvPr>
          <p:cNvGraphicFramePr>
            <a:graphicFrameLocks noChangeAspect="1"/>
          </p:cNvGraphicFramePr>
          <p:nvPr/>
        </p:nvGraphicFramePr>
        <p:xfrm>
          <a:off x="4486275" y="3160713"/>
          <a:ext cx="4276725" cy="950912"/>
        </p:xfrm>
        <a:graphic>
          <a:graphicData uri="http://schemas.openxmlformats.org/presentationml/2006/ole">
            <mc:AlternateContent xmlns:mc="http://schemas.openxmlformats.org/markup-compatibility/2006">
              <mc:Choice xmlns:v="urn:schemas-microsoft-com:vml" Requires="v">
                <p:oleObj name="Formula" r:id="rId11" imgW="1693800" imgH="378000" progId="Equation.Ribbit">
                  <p:embed/>
                </p:oleObj>
              </mc:Choice>
              <mc:Fallback>
                <p:oleObj name="Formula" r:id="rId11" imgW="1693800" imgH="378000" progId="Equation.Ribbit">
                  <p:embed/>
                  <p:pic>
                    <p:nvPicPr>
                      <p:cNvPr id="19" name="对象 18">
                        <a:extLst>
                          <a:ext uri="{FF2B5EF4-FFF2-40B4-BE49-F238E27FC236}">
                            <a16:creationId xmlns:a16="http://schemas.microsoft.com/office/drawing/2014/main" id="{92563530-9F45-4991-A115-A395B204ABA5}"/>
                          </a:ext>
                        </a:extLst>
                      </p:cNvPr>
                      <p:cNvPicPr/>
                      <p:nvPr/>
                    </p:nvPicPr>
                    <p:blipFill>
                      <a:blip r:embed="rId12"/>
                      <a:stretch>
                        <a:fillRect/>
                      </a:stretch>
                    </p:blipFill>
                    <p:spPr>
                      <a:xfrm>
                        <a:off x="4486275" y="3160713"/>
                        <a:ext cx="4276725" cy="95091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2D2E33B-3C9F-4636-B5B8-1EB6F0B0FFC5}"/>
              </a:ext>
            </a:extLst>
          </p:cNvPr>
          <p:cNvGraphicFramePr>
            <a:graphicFrameLocks noChangeAspect="1"/>
          </p:cNvGraphicFramePr>
          <p:nvPr/>
        </p:nvGraphicFramePr>
        <p:xfrm>
          <a:off x="4510088" y="2058988"/>
          <a:ext cx="1843087" cy="420687"/>
        </p:xfrm>
        <a:graphic>
          <a:graphicData uri="http://schemas.openxmlformats.org/presentationml/2006/ole">
            <mc:AlternateContent xmlns:mc="http://schemas.openxmlformats.org/markup-compatibility/2006">
              <mc:Choice xmlns:v="urn:schemas-microsoft-com:vml" Requires="v">
                <p:oleObj name="Formula" r:id="rId13" imgW="730800" imgH="167400" progId="Equation.Ribbit">
                  <p:embed/>
                </p:oleObj>
              </mc:Choice>
              <mc:Fallback>
                <p:oleObj name="Formula" r:id="rId13" imgW="730800" imgH="167400" progId="Equation.Ribbit">
                  <p:embed/>
                  <p:pic>
                    <p:nvPicPr>
                      <p:cNvPr id="20" name="对象 19">
                        <a:extLst>
                          <a:ext uri="{FF2B5EF4-FFF2-40B4-BE49-F238E27FC236}">
                            <a16:creationId xmlns:a16="http://schemas.microsoft.com/office/drawing/2014/main" id="{42D2E33B-3C9F-4636-B5B8-1EB6F0B0FFC5}"/>
                          </a:ext>
                        </a:extLst>
                      </p:cNvPr>
                      <p:cNvPicPr/>
                      <p:nvPr/>
                    </p:nvPicPr>
                    <p:blipFill>
                      <a:blip r:embed="rId14"/>
                      <a:stretch>
                        <a:fillRect/>
                      </a:stretch>
                    </p:blipFill>
                    <p:spPr>
                      <a:xfrm>
                        <a:off x="4510088" y="2058988"/>
                        <a:ext cx="1843087" cy="420687"/>
                      </a:xfrm>
                      <a:prstGeom prst="rect">
                        <a:avLst/>
                      </a:prstGeom>
                    </p:spPr>
                  </p:pic>
                </p:oleObj>
              </mc:Fallback>
            </mc:AlternateContent>
          </a:graphicData>
        </a:graphic>
      </p:graphicFrame>
      <p:grpSp>
        <p:nvGrpSpPr>
          <p:cNvPr id="21" name="组合 20">
            <a:extLst>
              <a:ext uri="{FF2B5EF4-FFF2-40B4-BE49-F238E27FC236}">
                <a16:creationId xmlns:a16="http://schemas.microsoft.com/office/drawing/2014/main" id="{23A9DEA2-3F20-4506-ABA7-57EE362F3525}"/>
              </a:ext>
            </a:extLst>
          </p:cNvPr>
          <p:cNvGrpSpPr/>
          <p:nvPr/>
        </p:nvGrpSpPr>
        <p:grpSpPr>
          <a:xfrm>
            <a:off x="5877289" y="4171251"/>
            <a:ext cx="2581718" cy="1049453"/>
            <a:chOff x="5877289" y="4171251"/>
            <a:chExt cx="2581718" cy="1049453"/>
          </a:xfrm>
        </p:grpSpPr>
        <p:cxnSp>
          <p:nvCxnSpPr>
            <p:cNvPr id="22" name="直接箭头连接符 21">
              <a:extLst>
                <a:ext uri="{FF2B5EF4-FFF2-40B4-BE49-F238E27FC236}">
                  <a16:creationId xmlns:a16="http://schemas.microsoft.com/office/drawing/2014/main" id="{C6328CCF-BF73-4417-9473-DE0D154503C3}"/>
                </a:ext>
              </a:extLst>
            </p:cNvPr>
            <p:cNvCxnSpPr/>
            <p:nvPr/>
          </p:nvCxnSpPr>
          <p:spPr>
            <a:xfrm flipV="1">
              <a:off x="7056935" y="4171251"/>
              <a:ext cx="0" cy="589213"/>
            </a:xfrm>
            <a:prstGeom prst="straightConnector1">
              <a:avLst/>
            </a:prstGeom>
            <a:noFill/>
            <a:ln w="19050" cap="flat" cmpd="sng" algn="ctr">
              <a:solidFill>
                <a:srgbClr val="20B8FF"/>
              </a:solidFill>
              <a:prstDash val="solid"/>
              <a:miter lim="800000"/>
              <a:tailEnd type="triangle"/>
            </a:ln>
            <a:effectLst/>
          </p:spPr>
        </p:cxnSp>
        <p:graphicFrame>
          <p:nvGraphicFramePr>
            <p:cNvPr id="23" name="对象 22">
              <a:extLst>
                <a:ext uri="{FF2B5EF4-FFF2-40B4-BE49-F238E27FC236}">
                  <a16:creationId xmlns:a16="http://schemas.microsoft.com/office/drawing/2014/main" id="{240409DB-7681-4C23-A295-C12101772454}"/>
                </a:ext>
              </a:extLst>
            </p:cNvPr>
            <p:cNvGraphicFramePr>
              <a:graphicFrameLocks noChangeAspect="1"/>
            </p:cNvGraphicFramePr>
            <p:nvPr/>
          </p:nvGraphicFramePr>
          <p:xfrm>
            <a:off x="6386513" y="4806950"/>
            <a:ext cx="1117600" cy="404813"/>
          </p:xfrm>
          <a:graphic>
            <a:graphicData uri="http://schemas.openxmlformats.org/presentationml/2006/ole">
              <mc:AlternateContent xmlns:mc="http://schemas.openxmlformats.org/markup-compatibility/2006">
                <mc:Choice xmlns:v="urn:schemas-microsoft-com:vml" Requires="v">
                  <p:oleObj name="Formula" r:id="rId15" imgW="442800" imgH="159840" progId="Equation.Ribbit">
                    <p:embed/>
                  </p:oleObj>
                </mc:Choice>
                <mc:Fallback>
                  <p:oleObj name="Formula" r:id="rId15" imgW="442800" imgH="159840" progId="Equation.Ribbit">
                    <p:embed/>
                    <p:pic>
                      <p:nvPicPr>
                        <p:cNvPr id="23" name="对象 22">
                          <a:extLst>
                            <a:ext uri="{FF2B5EF4-FFF2-40B4-BE49-F238E27FC236}">
                              <a16:creationId xmlns:a16="http://schemas.microsoft.com/office/drawing/2014/main" id="{240409DB-7681-4C23-A295-C12101772454}"/>
                            </a:ext>
                          </a:extLst>
                        </p:cNvPr>
                        <p:cNvPicPr/>
                        <p:nvPr/>
                      </p:nvPicPr>
                      <p:blipFill>
                        <a:blip r:embed="rId16"/>
                        <a:stretch>
                          <a:fillRect/>
                        </a:stretch>
                      </p:blipFill>
                      <p:spPr>
                        <a:xfrm>
                          <a:off x="6386513" y="4806950"/>
                          <a:ext cx="1117600" cy="404813"/>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584330B1-CC4C-4E9C-A29C-52FAD58E11B6}"/>
                </a:ext>
              </a:extLst>
            </p:cNvPr>
            <p:cNvSpPr txBox="1"/>
            <p:nvPr/>
          </p:nvSpPr>
          <p:spPr>
            <a:xfrm>
              <a:off x="5877289" y="4820594"/>
              <a:ext cx="4411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libaba PuHuiTi"/>
                  <a:ea typeface="微软雅黑"/>
                </a:rPr>
                <a:t>把</a:t>
              </a:r>
            </a:p>
          </p:txBody>
        </p:sp>
        <p:sp>
          <p:nvSpPr>
            <p:cNvPr id="25" name="文本框 24">
              <a:extLst>
                <a:ext uri="{FF2B5EF4-FFF2-40B4-BE49-F238E27FC236}">
                  <a16:creationId xmlns:a16="http://schemas.microsoft.com/office/drawing/2014/main" id="{51A4D6A8-CC97-44DA-A02F-54739A0EF402}"/>
                </a:ext>
              </a:extLst>
            </p:cNvPr>
            <p:cNvSpPr txBox="1"/>
            <p:nvPr/>
          </p:nvSpPr>
          <p:spPr>
            <a:xfrm>
              <a:off x="7504900" y="4820594"/>
              <a:ext cx="9541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libaba PuHuiTi"/>
                  <a:ea typeface="微软雅黑"/>
                </a:rPr>
                <a:t>接起来</a:t>
              </a:r>
            </a:p>
          </p:txBody>
        </p:sp>
      </p:grpSp>
      <p:pic>
        <p:nvPicPr>
          <p:cNvPr id="5" name="图片 4">
            <a:extLst>
              <a:ext uri="{FF2B5EF4-FFF2-40B4-BE49-F238E27FC236}">
                <a16:creationId xmlns:a16="http://schemas.microsoft.com/office/drawing/2014/main" id="{D6E38C83-8FF6-1B79-DD02-84873A1807EA}"/>
              </a:ext>
            </a:extLst>
          </p:cNvPr>
          <p:cNvPicPr>
            <a:picLocks noChangeAspect="1"/>
          </p:cNvPicPr>
          <p:nvPr/>
        </p:nvPicPr>
        <p:blipFill>
          <a:blip r:embed="rId17"/>
          <a:stretch>
            <a:fillRect/>
          </a:stretch>
        </p:blipFill>
        <p:spPr>
          <a:xfrm>
            <a:off x="1191472" y="1790112"/>
            <a:ext cx="3014555" cy="4065683"/>
          </a:xfrm>
          <a:prstGeom prst="rect">
            <a:avLst/>
          </a:prstGeom>
        </p:spPr>
      </p:pic>
    </p:spTree>
    <p:custDataLst>
      <p:tags r:id="rId1"/>
    </p:custDataLst>
    <p:extLst>
      <p:ext uri="{BB962C8B-B14F-4D97-AF65-F5344CB8AC3E}">
        <p14:creationId xmlns:p14="http://schemas.microsoft.com/office/powerpoint/2010/main" val="38057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750" tmFilter="0, 0; .2, .5; .8, .5; 1, 0"/>
                                        <p:tgtEl>
                                          <p:spTgt spid="9"/>
                                        </p:tgtEl>
                                      </p:cBhvr>
                                    </p:animEffect>
                                    <p:animScale>
                                      <p:cBhvr>
                                        <p:cTn id="11" dur="375" autoRev="1" fill="hold"/>
                                        <p:tgtEl>
                                          <p:spTgt spid="9"/>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750" tmFilter="0, 0; .2, .5; .8, .5; 1, 0"/>
                                        <p:tgtEl>
                                          <p:spTgt spid="10"/>
                                        </p:tgtEl>
                                      </p:cBhvr>
                                    </p:animEffect>
                                    <p:animScale>
                                      <p:cBhvr>
                                        <p:cTn id="19" dur="375" autoRev="1" fill="hold"/>
                                        <p:tgtEl>
                                          <p:spTgt spid="10"/>
                                        </p:tgtEl>
                                      </p:cBhvr>
                                      <p:by x="105000" y="105000"/>
                                    </p:animScale>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1000"/>
                                        <p:tgtEl>
                                          <p:spTgt spid="14"/>
                                        </p:tgtEl>
                                      </p:cBhvr>
                                    </p:animEffect>
                                  </p:childTnLst>
                                </p:cTn>
                              </p:par>
                            </p:childTnLst>
                          </p:cTn>
                        </p:par>
                        <p:par>
                          <p:cTn id="31" fill="hold">
                            <p:stCondLst>
                              <p:cond delay="1000"/>
                            </p:stCondLst>
                            <p:childTnLst>
                              <p:par>
                                <p:cTn id="32" presetID="26" presetClass="emph" presetSubtype="0" fill="hold" grpId="1" nodeType="afterEffect">
                                  <p:stCondLst>
                                    <p:cond delay="0"/>
                                  </p:stCondLst>
                                  <p:childTnLst>
                                    <p:animEffect transition="out" filter="fade">
                                      <p:cBhvr>
                                        <p:cTn id="33" dur="750" tmFilter="0, 0; .2, .5; .8, .5; 1, 0"/>
                                        <p:tgtEl>
                                          <p:spTgt spid="10"/>
                                        </p:tgtEl>
                                      </p:cBhvr>
                                    </p:animEffect>
                                    <p:animScale>
                                      <p:cBhvr>
                                        <p:cTn id="34" dur="375" autoRev="1" fill="hold"/>
                                        <p:tgtEl>
                                          <p:spTgt spid="10"/>
                                        </p:tgtEl>
                                      </p:cBhvr>
                                      <p:by x="105000" y="105000"/>
                                    </p:animScale>
                                  </p:childTnLst>
                                </p:cTn>
                              </p:par>
                            </p:childTnLst>
                          </p:cTn>
                        </p:par>
                        <p:par>
                          <p:cTn id="35" fill="hold">
                            <p:stCondLst>
                              <p:cond delay="1750"/>
                            </p:stCondLst>
                            <p:childTnLst>
                              <p:par>
                                <p:cTn id="36" presetID="1" presetClass="exit" presetSubtype="0" fill="hold" nodeType="afterEffect">
                                  <p:stCondLst>
                                    <p:cond delay="0"/>
                                  </p:stCondLst>
                                  <p:childTnLst>
                                    <p:set>
                                      <p:cBhvr>
                                        <p:cTn id="37" dur="1" fill="hold">
                                          <p:stCondLst>
                                            <p:cond delay="0"/>
                                          </p:stCondLst>
                                        </p:cTn>
                                        <p:tgtEl>
                                          <p:spTgt spid="16"/>
                                        </p:tgtEl>
                                        <p:attrNameLst>
                                          <p:attrName>style.visibility</p:attrName>
                                        </p:attrNameLst>
                                      </p:cBhvr>
                                      <p:to>
                                        <p:strVal val="hidden"/>
                                      </p:to>
                                    </p:set>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2250"/>
                            </p:stCondLst>
                            <p:childTnLst>
                              <p:par>
                                <p:cTn id="46" presetID="22" presetClass="entr" presetSubtype="4"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75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1000"/>
                                        <p:tgtEl>
                                          <p:spTgt spid="13"/>
                                        </p:tgtEl>
                                      </p:cBhvr>
                                    </p:animEffect>
                                  </p:childTnLst>
                                </p:cTn>
                              </p:par>
                            </p:childTnLst>
                          </p:cTn>
                        </p:par>
                        <p:par>
                          <p:cTn id="54" fill="hold">
                            <p:stCondLst>
                              <p:cond delay="1000"/>
                            </p:stCondLst>
                            <p:childTnLst>
                              <p:par>
                                <p:cTn id="55" presetID="26" presetClass="emph" presetSubtype="0" fill="hold" grpId="0" nodeType="afterEffect">
                                  <p:stCondLst>
                                    <p:cond delay="0"/>
                                  </p:stCondLst>
                                  <p:childTnLst>
                                    <p:animEffect transition="out" filter="fade">
                                      <p:cBhvr>
                                        <p:cTn id="56" dur="750" tmFilter="0, 0; .2, .5; .8, .5; 1, 0"/>
                                        <p:tgtEl>
                                          <p:spTgt spid="11"/>
                                        </p:tgtEl>
                                      </p:cBhvr>
                                    </p:animEffect>
                                    <p:animScale>
                                      <p:cBhvr>
                                        <p:cTn id="57" dur="375" autoRev="1" fill="hold"/>
                                        <p:tgtEl>
                                          <p:spTgt spid="11"/>
                                        </p:tgtEl>
                                      </p:cBhvr>
                                      <p:by x="105000" y="105000"/>
                                    </p:animScale>
                                  </p:childTnLst>
                                </p:cTn>
                              </p:par>
                              <p:par>
                                <p:cTn id="58" presetID="1"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D880A8A-2747-45FC-8DBB-CAC97EFD5E37}"/>
              </a:ext>
            </a:extLst>
          </p:cNvPr>
          <p:cNvSpPr>
            <a:spLocks noGrp="1"/>
          </p:cNvSpPr>
          <p:nvPr>
            <p:ph type="ftr" sz="quarter" idx="11"/>
          </p:nvPr>
        </p:nvSpPr>
        <p:spPr/>
        <p:txBody>
          <a:bodyPr/>
          <a:lstStyle/>
          <a:p>
            <a:endParaRPr lang="zh-CN" altLang="en-US" dirty="0"/>
          </a:p>
        </p:txBody>
      </p:sp>
      <p:sp>
        <p:nvSpPr>
          <p:cNvPr id="3" name="灯片编号占位符 2">
            <a:extLst>
              <a:ext uri="{FF2B5EF4-FFF2-40B4-BE49-F238E27FC236}">
                <a16:creationId xmlns:a16="http://schemas.microsoft.com/office/drawing/2014/main" id="{B4A2E323-6205-453E-8EC9-D0A1493F61F4}"/>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t>113</a:t>
            </a:fld>
            <a:endParaRPr lang="zh-CN" altLang="en-US" dirty="0"/>
          </a:p>
        </p:txBody>
      </p:sp>
      <p:sp>
        <p:nvSpPr>
          <p:cNvPr id="4" name="标题 3">
            <a:extLst>
              <a:ext uri="{FF2B5EF4-FFF2-40B4-BE49-F238E27FC236}">
                <a16:creationId xmlns:a16="http://schemas.microsoft.com/office/drawing/2014/main" id="{A1C0FA17-806B-466A-AE0B-5C71A236315B}"/>
              </a:ext>
            </a:extLst>
          </p:cNvPr>
          <p:cNvSpPr>
            <a:spLocks noGrp="1"/>
          </p:cNvSpPr>
          <p:nvPr>
            <p:ph type="title"/>
          </p:nvPr>
        </p:nvSpPr>
        <p:spPr>
          <a:xfrm>
            <a:off x="653934" y="2"/>
            <a:ext cx="7986431" cy="1028699"/>
          </a:xfrm>
        </p:spPr>
        <p:txBody>
          <a:bodyPr/>
          <a:lstStyle/>
          <a:p>
            <a:r>
              <a:rPr lang="en-US" altLang="zh-CN" dirty="0"/>
              <a:t>RNN</a:t>
            </a:r>
            <a:r>
              <a:rPr lang="zh-CN" altLang="en-US" dirty="0"/>
              <a:t>的工作方式</a:t>
            </a:r>
          </a:p>
        </p:txBody>
      </p:sp>
      <p:cxnSp>
        <p:nvCxnSpPr>
          <p:cNvPr id="26" name="直接箭头连接符 25">
            <a:extLst>
              <a:ext uri="{FF2B5EF4-FFF2-40B4-BE49-F238E27FC236}">
                <a16:creationId xmlns:a16="http://schemas.microsoft.com/office/drawing/2014/main" id="{F80AC24C-C397-4B55-B1F3-3B4A9F1EB1A4}"/>
              </a:ext>
            </a:extLst>
          </p:cNvPr>
          <p:cNvCxnSpPr/>
          <p:nvPr/>
        </p:nvCxnSpPr>
        <p:spPr>
          <a:xfrm>
            <a:off x="2609304" y="3822954"/>
            <a:ext cx="883538" cy="0"/>
          </a:xfrm>
          <a:prstGeom prst="straightConnector1">
            <a:avLst/>
          </a:prstGeom>
          <a:noFill/>
          <a:ln w="38100" cap="flat" cmpd="sng" algn="ctr">
            <a:solidFill>
              <a:srgbClr val="F0F0F0">
                <a:lumMod val="75000"/>
              </a:srgbClr>
            </a:solidFill>
            <a:prstDash val="solid"/>
            <a:miter lim="800000"/>
            <a:tailEnd type="triangle"/>
          </a:ln>
          <a:effectLst/>
        </p:spPr>
      </p:cxnSp>
      <p:cxnSp>
        <p:nvCxnSpPr>
          <p:cNvPr id="27" name="直接箭头连接符 26">
            <a:extLst>
              <a:ext uri="{FF2B5EF4-FFF2-40B4-BE49-F238E27FC236}">
                <a16:creationId xmlns:a16="http://schemas.microsoft.com/office/drawing/2014/main" id="{5066AC61-4B70-414E-8164-22BBEE8ECDD8}"/>
              </a:ext>
            </a:extLst>
          </p:cNvPr>
          <p:cNvCxnSpPr>
            <a:cxnSpLocks/>
          </p:cNvCxnSpPr>
          <p:nvPr/>
        </p:nvCxnSpPr>
        <p:spPr>
          <a:xfrm flipV="1">
            <a:off x="1555873" y="4234072"/>
            <a:ext cx="1" cy="782648"/>
          </a:xfrm>
          <a:prstGeom prst="straightConnector1">
            <a:avLst/>
          </a:prstGeom>
          <a:noFill/>
          <a:ln w="38100" cap="flat" cmpd="sng" algn="ctr">
            <a:solidFill>
              <a:srgbClr val="F0F0F0">
                <a:lumMod val="75000"/>
              </a:srgbClr>
            </a:solidFill>
            <a:prstDash val="solid"/>
            <a:miter lim="800000"/>
            <a:tailEnd type="triangle"/>
          </a:ln>
          <a:effectLst/>
        </p:spPr>
      </p:cxnSp>
      <p:cxnSp>
        <p:nvCxnSpPr>
          <p:cNvPr id="28" name="直接箭头连接符 27">
            <a:extLst>
              <a:ext uri="{FF2B5EF4-FFF2-40B4-BE49-F238E27FC236}">
                <a16:creationId xmlns:a16="http://schemas.microsoft.com/office/drawing/2014/main" id="{A682F546-25D6-4FF3-B6BC-F3922CF9F5CB}"/>
              </a:ext>
            </a:extLst>
          </p:cNvPr>
          <p:cNvCxnSpPr/>
          <p:nvPr/>
        </p:nvCxnSpPr>
        <p:spPr>
          <a:xfrm flipV="1">
            <a:off x="1555873" y="2628265"/>
            <a:ext cx="1" cy="782648"/>
          </a:xfrm>
          <a:prstGeom prst="straightConnector1">
            <a:avLst/>
          </a:prstGeom>
          <a:noFill/>
          <a:ln w="38100" cap="flat" cmpd="sng" algn="ctr">
            <a:solidFill>
              <a:srgbClr val="F0F0F0">
                <a:lumMod val="75000"/>
              </a:srgbClr>
            </a:solidFill>
            <a:prstDash val="solid"/>
            <a:miter lim="800000"/>
            <a:tailEnd type="triangle"/>
          </a:ln>
          <a:effectLst/>
        </p:spPr>
      </p:cxnSp>
      <p:sp>
        <p:nvSpPr>
          <p:cNvPr id="29" name="椭圆 28">
            <a:extLst>
              <a:ext uri="{FF2B5EF4-FFF2-40B4-BE49-F238E27FC236}">
                <a16:creationId xmlns:a16="http://schemas.microsoft.com/office/drawing/2014/main" id="{977A0467-AF61-4666-8312-C7A729891F03}"/>
              </a:ext>
            </a:extLst>
          </p:cNvPr>
          <p:cNvSpPr/>
          <p:nvPr/>
        </p:nvSpPr>
        <p:spPr>
          <a:xfrm>
            <a:off x="1175463" y="5016720"/>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0" name="矩形: 圆角 29">
            <a:extLst>
              <a:ext uri="{FF2B5EF4-FFF2-40B4-BE49-F238E27FC236}">
                <a16:creationId xmlns:a16="http://schemas.microsoft.com/office/drawing/2014/main" id="{E667A13F-517D-4BBC-95B3-1B69794445A2}"/>
              </a:ext>
            </a:extLst>
          </p:cNvPr>
          <p:cNvSpPr/>
          <p:nvPr/>
        </p:nvSpPr>
        <p:spPr>
          <a:xfrm>
            <a:off x="502443" y="3411836"/>
            <a:ext cx="2106861" cy="822236"/>
          </a:xfrm>
          <a:prstGeom prst="roundRect">
            <a:avLst/>
          </a:prstGeom>
          <a:solidFill>
            <a:srgbClr val="20B8FF">
              <a:lumMod val="20000"/>
              <a:lumOff val="80000"/>
            </a:srgbClr>
          </a:solidFill>
          <a:ln w="381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1" name="椭圆 30">
            <a:extLst>
              <a:ext uri="{FF2B5EF4-FFF2-40B4-BE49-F238E27FC236}">
                <a16:creationId xmlns:a16="http://schemas.microsoft.com/office/drawing/2014/main" id="{E4BB33BB-018C-4B67-A391-FF16E1727E57}"/>
              </a:ext>
            </a:extLst>
          </p:cNvPr>
          <p:cNvSpPr/>
          <p:nvPr/>
        </p:nvSpPr>
        <p:spPr>
          <a:xfrm>
            <a:off x="1175463" y="1867446"/>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32" name="直接箭头连接符 31">
            <a:extLst>
              <a:ext uri="{FF2B5EF4-FFF2-40B4-BE49-F238E27FC236}">
                <a16:creationId xmlns:a16="http://schemas.microsoft.com/office/drawing/2014/main" id="{4C89816D-B4D4-4D96-A743-4392369C68CA}"/>
              </a:ext>
            </a:extLst>
          </p:cNvPr>
          <p:cNvCxnSpPr>
            <a:stCxn id="29" idx="0"/>
            <a:endCxn id="30" idx="2"/>
          </p:cNvCxnSpPr>
          <p:nvPr/>
        </p:nvCxnSpPr>
        <p:spPr>
          <a:xfrm flipV="1">
            <a:off x="1555873" y="4234072"/>
            <a:ext cx="1" cy="782648"/>
          </a:xfrm>
          <a:prstGeom prst="straightConnector1">
            <a:avLst/>
          </a:prstGeom>
          <a:noFill/>
          <a:ln w="38100" cap="flat" cmpd="sng" algn="ctr">
            <a:solidFill>
              <a:srgbClr val="000000"/>
            </a:solidFill>
            <a:prstDash val="solid"/>
            <a:miter lim="800000"/>
            <a:tailEnd type="triangle"/>
          </a:ln>
          <a:effectLst/>
        </p:spPr>
      </p:cxnSp>
      <p:cxnSp>
        <p:nvCxnSpPr>
          <p:cNvPr id="33" name="直接箭头连接符 32">
            <a:extLst>
              <a:ext uri="{FF2B5EF4-FFF2-40B4-BE49-F238E27FC236}">
                <a16:creationId xmlns:a16="http://schemas.microsoft.com/office/drawing/2014/main" id="{1737CBAC-CEB3-4C6C-B26F-00D2AF0653ED}"/>
              </a:ext>
            </a:extLst>
          </p:cNvPr>
          <p:cNvCxnSpPr/>
          <p:nvPr/>
        </p:nvCxnSpPr>
        <p:spPr>
          <a:xfrm flipV="1">
            <a:off x="1555873" y="2628265"/>
            <a:ext cx="1" cy="782648"/>
          </a:xfrm>
          <a:prstGeom prst="straightConnector1">
            <a:avLst/>
          </a:prstGeom>
          <a:noFill/>
          <a:ln w="38100" cap="flat" cmpd="sng" algn="ctr">
            <a:solidFill>
              <a:srgbClr val="000000"/>
            </a:solidFill>
            <a:prstDash val="solid"/>
            <a:miter lim="800000"/>
            <a:tailEnd type="triangle"/>
          </a:ln>
          <a:effectLst/>
        </p:spPr>
      </p:cxnSp>
      <p:graphicFrame>
        <p:nvGraphicFramePr>
          <p:cNvPr id="34" name="对象 33">
            <a:extLst>
              <a:ext uri="{FF2B5EF4-FFF2-40B4-BE49-F238E27FC236}">
                <a16:creationId xmlns:a16="http://schemas.microsoft.com/office/drawing/2014/main" id="{17770C37-2138-4973-BD02-D47012DA09EE}"/>
              </a:ext>
            </a:extLst>
          </p:cNvPr>
          <p:cNvGraphicFramePr>
            <a:graphicFrameLocks noChangeAspect="1"/>
          </p:cNvGraphicFramePr>
          <p:nvPr/>
        </p:nvGraphicFramePr>
        <p:xfrm>
          <a:off x="1187450" y="5214938"/>
          <a:ext cx="736600" cy="363537"/>
        </p:xfrm>
        <a:graphic>
          <a:graphicData uri="http://schemas.openxmlformats.org/presentationml/2006/ole">
            <mc:AlternateContent xmlns:mc="http://schemas.openxmlformats.org/markup-compatibility/2006">
              <mc:Choice xmlns:v="urn:schemas-microsoft-com:vml" Requires="v">
                <p:oleObj name="Formula" r:id="rId3" imgW="255960" imgH="124920" progId="Equation.Ribbit">
                  <p:embed/>
                </p:oleObj>
              </mc:Choice>
              <mc:Fallback>
                <p:oleObj name="Formula" r:id="rId3" imgW="255960" imgH="124920" progId="Equation.Ribbit">
                  <p:embed/>
                  <p:pic>
                    <p:nvPicPr>
                      <p:cNvPr id="34" name="对象 33">
                        <a:extLst>
                          <a:ext uri="{FF2B5EF4-FFF2-40B4-BE49-F238E27FC236}">
                            <a16:creationId xmlns:a16="http://schemas.microsoft.com/office/drawing/2014/main" id="{17770C37-2138-4973-BD02-D47012DA09EE}"/>
                          </a:ext>
                        </a:extLst>
                      </p:cNvPr>
                      <p:cNvPicPr/>
                      <p:nvPr/>
                    </p:nvPicPr>
                    <p:blipFill>
                      <a:blip r:embed="rId4"/>
                      <a:stretch>
                        <a:fillRect/>
                      </a:stretch>
                    </p:blipFill>
                    <p:spPr>
                      <a:xfrm>
                        <a:off x="1187450" y="5214938"/>
                        <a:ext cx="736600" cy="363537"/>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8237DA47-C5B5-45F8-B4E2-15BD8D0D495B}"/>
              </a:ext>
            </a:extLst>
          </p:cNvPr>
          <p:cNvGraphicFramePr>
            <a:graphicFrameLocks noChangeAspect="1"/>
          </p:cNvGraphicFramePr>
          <p:nvPr/>
        </p:nvGraphicFramePr>
        <p:xfrm>
          <a:off x="1190625" y="3563938"/>
          <a:ext cx="727075" cy="466725"/>
        </p:xfrm>
        <a:graphic>
          <a:graphicData uri="http://schemas.openxmlformats.org/presentationml/2006/ole">
            <mc:AlternateContent xmlns:mc="http://schemas.openxmlformats.org/markup-compatibility/2006">
              <mc:Choice xmlns:v="urn:schemas-microsoft-com:vml" Requires="v">
                <p:oleObj name="Formula" r:id="rId5" imgW="253080" imgH="159840" progId="Equation.Ribbit">
                  <p:embed/>
                </p:oleObj>
              </mc:Choice>
              <mc:Fallback>
                <p:oleObj name="Formula" r:id="rId5" imgW="253080" imgH="159840" progId="Equation.Ribbit">
                  <p:embed/>
                  <p:pic>
                    <p:nvPicPr>
                      <p:cNvPr id="35" name="对象 34">
                        <a:extLst>
                          <a:ext uri="{FF2B5EF4-FFF2-40B4-BE49-F238E27FC236}">
                            <a16:creationId xmlns:a16="http://schemas.microsoft.com/office/drawing/2014/main" id="{8237DA47-C5B5-45F8-B4E2-15BD8D0D495B}"/>
                          </a:ext>
                        </a:extLst>
                      </p:cNvPr>
                      <p:cNvPicPr/>
                      <p:nvPr/>
                    </p:nvPicPr>
                    <p:blipFill>
                      <a:blip r:embed="rId6"/>
                      <a:stretch>
                        <a:fillRect/>
                      </a:stretch>
                    </p:blipFill>
                    <p:spPr>
                      <a:xfrm>
                        <a:off x="1190625" y="3563938"/>
                        <a:ext cx="727075" cy="466725"/>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61330214-C2D6-4C68-B0EE-FE0507B25822}"/>
              </a:ext>
            </a:extLst>
          </p:cNvPr>
          <p:cNvGraphicFramePr>
            <a:graphicFrameLocks noChangeAspect="1"/>
          </p:cNvGraphicFramePr>
          <p:nvPr/>
        </p:nvGraphicFramePr>
        <p:xfrm>
          <a:off x="1204913" y="2054225"/>
          <a:ext cx="696912" cy="363538"/>
        </p:xfrm>
        <a:graphic>
          <a:graphicData uri="http://schemas.openxmlformats.org/presentationml/2006/ole">
            <mc:AlternateContent xmlns:mc="http://schemas.openxmlformats.org/markup-compatibility/2006">
              <mc:Choice xmlns:v="urn:schemas-microsoft-com:vml" Requires="v">
                <p:oleObj name="Formula" r:id="rId7" imgW="242280" imgH="124920" progId="Equation.Ribbit">
                  <p:embed/>
                </p:oleObj>
              </mc:Choice>
              <mc:Fallback>
                <p:oleObj name="Formula" r:id="rId7" imgW="242280" imgH="124920" progId="Equation.Ribbit">
                  <p:embed/>
                  <p:pic>
                    <p:nvPicPr>
                      <p:cNvPr id="36" name="对象 35">
                        <a:extLst>
                          <a:ext uri="{FF2B5EF4-FFF2-40B4-BE49-F238E27FC236}">
                            <a16:creationId xmlns:a16="http://schemas.microsoft.com/office/drawing/2014/main" id="{61330214-C2D6-4C68-B0EE-FE0507B25822}"/>
                          </a:ext>
                        </a:extLst>
                      </p:cNvPr>
                      <p:cNvPicPr/>
                      <p:nvPr/>
                    </p:nvPicPr>
                    <p:blipFill>
                      <a:blip r:embed="rId8"/>
                      <a:stretch>
                        <a:fillRect/>
                      </a:stretch>
                    </p:blipFill>
                    <p:spPr>
                      <a:xfrm>
                        <a:off x="1204913" y="2054225"/>
                        <a:ext cx="696912" cy="363538"/>
                      </a:xfrm>
                      <a:prstGeom prst="rect">
                        <a:avLst/>
                      </a:prstGeom>
                    </p:spPr>
                  </p:pic>
                </p:oleObj>
              </mc:Fallback>
            </mc:AlternateContent>
          </a:graphicData>
        </a:graphic>
      </p:graphicFrame>
      <p:cxnSp>
        <p:nvCxnSpPr>
          <p:cNvPr id="37" name="直接箭头连接符 36">
            <a:extLst>
              <a:ext uri="{FF2B5EF4-FFF2-40B4-BE49-F238E27FC236}">
                <a16:creationId xmlns:a16="http://schemas.microsoft.com/office/drawing/2014/main" id="{7B258093-7341-4F0E-BC59-1068CD89FF58}"/>
              </a:ext>
            </a:extLst>
          </p:cNvPr>
          <p:cNvCxnSpPr>
            <a:cxnSpLocks/>
          </p:cNvCxnSpPr>
          <p:nvPr/>
        </p:nvCxnSpPr>
        <p:spPr>
          <a:xfrm flipV="1">
            <a:off x="4546272" y="4234072"/>
            <a:ext cx="1" cy="782648"/>
          </a:xfrm>
          <a:prstGeom prst="straightConnector1">
            <a:avLst/>
          </a:prstGeom>
          <a:noFill/>
          <a:ln w="38100" cap="flat" cmpd="sng" algn="ctr">
            <a:solidFill>
              <a:srgbClr val="F0F0F0">
                <a:lumMod val="75000"/>
              </a:srgbClr>
            </a:solidFill>
            <a:prstDash val="solid"/>
            <a:miter lim="800000"/>
            <a:tailEnd type="triangle"/>
          </a:ln>
          <a:effectLst/>
        </p:spPr>
      </p:cxnSp>
      <p:cxnSp>
        <p:nvCxnSpPr>
          <p:cNvPr id="38" name="直接箭头连接符 37">
            <a:extLst>
              <a:ext uri="{FF2B5EF4-FFF2-40B4-BE49-F238E27FC236}">
                <a16:creationId xmlns:a16="http://schemas.microsoft.com/office/drawing/2014/main" id="{1A2E54BF-29AF-4CE7-8B3B-E1C918C0D38D}"/>
              </a:ext>
            </a:extLst>
          </p:cNvPr>
          <p:cNvCxnSpPr/>
          <p:nvPr/>
        </p:nvCxnSpPr>
        <p:spPr>
          <a:xfrm flipV="1">
            <a:off x="4546272" y="2628265"/>
            <a:ext cx="1" cy="782648"/>
          </a:xfrm>
          <a:prstGeom prst="straightConnector1">
            <a:avLst/>
          </a:prstGeom>
          <a:noFill/>
          <a:ln w="38100" cap="flat" cmpd="sng" algn="ctr">
            <a:solidFill>
              <a:srgbClr val="F0F0F0">
                <a:lumMod val="75000"/>
              </a:srgbClr>
            </a:solidFill>
            <a:prstDash val="solid"/>
            <a:miter lim="800000"/>
            <a:tailEnd type="triangle"/>
          </a:ln>
          <a:effectLst/>
        </p:spPr>
      </p:cxnSp>
      <p:sp>
        <p:nvSpPr>
          <p:cNvPr id="39" name="椭圆 38">
            <a:extLst>
              <a:ext uri="{FF2B5EF4-FFF2-40B4-BE49-F238E27FC236}">
                <a16:creationId xmlns:a16="http://schemas.microsoft.com/office/drawing/2014/main" id="{FD302B18-4E41-4B97-AB2F-93EFC3D6D421}"/>
              </a:ext>
            </a:extLst>
          </p:cNvPr>
          <p:cNvSpPr/>
          <p:nvPr/>
        </p:nvSpPr>
        <p:spPr>
          <a:xfrm>
            <a:off x="4165862" y="5016720"/>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矩形: 圆角 39">
            <a:extLst>
              <a:ext uri="{FF2B5EF4-FFF2-40B4-BE49-F238E27FC236}">
                <a16:creationId xmlns:a16="http://schemas.microsoft.com/office/drawing/2014/main" id="{E0070792-3C99-4C0B-B068-CC6D3F4EDDFB}"/>
              </a:ext>
            </a:extLst>
          </p:cNvPr>
          <p:cNvSpPr/>
          <p:nvPr/>
        </p:nvSpPr>
        <p:spPr>
          <a:xfrm>
            <a:off x="3492842" y="3411836"/>
            <a:ext cx="2106861" cy="822236"/>
          </a:xfrm>
          <a:prstGeom prst="roundRect">
            <a:avLst/>
          </a:prstGeom>
          <a:solidFill>
            <a:srgbClr val="20B8FF">
              <a:lumMod val="20000"/>
              <a:lumOff val="80000"/>
            </a:srgbClr>
          </a:solidFill>
          <a:ln w="381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41" name="椭圆 40">
            <a:extLst>
              <a:ext uri="{FF2B5EF4-FFF2-40B4-BE49-F238E27FC236}">
                <a16:creationId xmlns:a16="http://schemas.microsoft.com/office/drawing/2014/main" id="{71BD68E4-BCDB-4F37-9EAC-93B03587633D}"/>
              </a:ext>
            </a:extLst>
          </p:cNvPr>
          <p:cNvSpPr/>
          <p:nvPr/>
        </p:nvSpPr>
        <p:spPr>
          <a:xfrm>
            <a:off x="4165862" y="1867446"/>
            <a:ext cx="760819" cy="760819"/>
          </a:xfrm>
          <a:prstGeom prst="ellipse">
            <a:avLst/>
          </a:prstGeom>
          <a:solidFill>
            <a:srgbClr val="20B8FF">
              <a:lumMod val="20000"/>
              <a:lumOff val="80000"/>
            </a:srgbClr>
          </a:solidFill>
          <a:ln w="381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42" name="直接箭头连接符 41">
            <a:extLst>
              <a:ext uri="{FF2B5EF4-FFF2-40B4-BE49-F238E27FC236}">
                <a16:creationId xmlns:a16="http://schemas.microsoft.com/office/drawing/2014/main" id="{E60A079C-12A8-4A16-BE45-3D5D5CB20287}"/>
              </a:ext>
            </a:extLst>
          </p:cNvPr>
          <p:cNvCxnSpPr>
            <a:stCxn id="39" idx="0"/>
            <a:endCxn id="40" idx="2"/>
          </p:cNvCxnSpPr>
          <p:nvPr/>
        </p:nvCxnSpPr>
        <p:spPr>
          <a:xfrm flipV="1">
            <a:off x="4546272" y="4234072"/>
            <a:ext cx="1" cy="782648"/>
          </a:xfrm>
          <a:prstGeom prst="straightConnector1">
            <a:avLst/>
          </a:prstGeom>
          <a:noFill/>
          <a:ln w="38100" cap="flat" cmpd="sng" algn="ctr">
            <a:solidFill>
              <a:srgbClr val="000000"/>
            </a:solidFill>
            <a:prstDash val="solid"/>
            <a:miter lim="800000"/>
            <a:tailEnd type="triangle"/>
          </a:ln>
          <a:effectLst/>
        </p:spPr>
      </p:cxnSp>
      <p:cxnSp>
        <p:nvCxnSpPr>
          <p:cNvPr id="43" name="直接箭头连接符 42">
            <a:extLst>
              <a:ext uri="{FF2B5EF4-FFF2-40B4-BE49-F238E27FC236}">
                <a16:creationId xmlns:a16="http://schemas.microsoft.com/office/drawing/2014/main" id="{42F03A49-A81D-497A-A859-5BE919CCF1CD}"/>
              </a:ext>
            </a:extLst>
          </p:cNvPr>
          <p:cNvCxnSpPr/>
          <p:nvPr/>
        </p:nvCxnSpPr>
        <p:spPr>
          <a:xfrm flipV="1">
            <a:off x="4546272" y="2628265"/>
            <a:ext cx="1" cy="782648"/>
          </a:xfrm>
          <a:prstGeom prst="straightConnector1">
            <a:avLst/>
          </a:prstGeom>
          <a:noFill/>
          <a:ln w="38100" cap="flat" cmpd="sng" algn="ctr">
            <a:solidFill>
              <a:srgbClr val="000000"/>
            </a:solidFill>
            <a:prstDash val="solid"/>
            <a:miter lim="800000"/>
            <a:tailEnd type="triangle"/>
          </a:ln>
          <a:effectLst/>
        </p:spPr>
      </p:cxnSp>
      <p:graphicFrame>
        <p:nvGraphicFramePr>
          <p:cNvPr id="44" name="对象 43">
            <a:extLst>
              <a:ext uri="{FF2B5EF4-FFF2-40B4-BE49-F238E27FC236}">
                <a16:creationId xmlns:a16="http://schemas.microsoft.com/office/drawing/2014/main" id="{4C6BE6E5-E7C1-4983-8F35-6063CF479B20}"/>
              </a:ext>
            </a:extLst>
          </p:cNvPr>
          <p:cNvGraphicFramePr>
            <a:graphicFrameLocks noChangeAspect="1"/>
          </p:cNvGraphicFramePr>
          <p:nvPr/>
        </p:nvGraphicFramePr>
        <p:xfrm>
          <a:off x="4367213" y="5216525"/>
          <a:ext cx="357187" cy="361950"/>
        </p:xfrm>
        <a:graphic>
          <a:graphicData uri="http://schemas.openxmlformats.org/presentationml/2006/ole">
            <mc:AlternateContent xmlns:mc="http://schemas.openxmlformats.org/markup-compatibility/2006">
              <mc:Choice xmlns:v="urn:schemas-microsoft-com:vml" Requires="v">
                <p:oleObj name="Formula" r:id="rId9" imgW="123480" imgH="124920" progId="Equation.Ribbit">
                  <p:embed/>
                </p:oleObj>
              </mc:Choice>
              <mc:Fallback>
                <p:oleObj name="Formula" r:id="rId9" imgW="123480" imgH="124920" progId="Equation.Ribbit">
                  <p:embed/>
                  <p:pic>
                    <p:nvPicPr>
                      <p:cNvPr id="44" name="对象 43">
                        <a:extLst>
                          <a:ext uri="{FF2B5EF4-FFF2-40B4-BE49-F238E27FC236}">
                            <a16:creationId xmlns:a16="http://schemas.microsoft.com/office/drawing/2014/main" id="{4C6BE6E5-E7C1-4983-8F35-6063CF479B20}"/>
                          </a:ext>
                        </a:extLst>
                      </p:cNvPr>
                      <p:cNvPicPr/>
                      <p:nvPr/>
                    </p:nvPicPr>
                    <p:blipFill>
                      <a:blip r:embed="rId10"/>
                      <a:stretch>
                        <a:fillRect/>
                      </a:stretch>
                    </p:blipFill>
                    <p:spPr>
                      <a:xfrm>
                        <a:off x="4367213" y="5216525"/>
                        <a:ext cx="357187" cy="36195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05692F41-CC3F-48BC-98FC-0EB605734DE5}"/>
              </a:ext>
            </a:extLst>
          </p:cNvPr>
          <p:cNvGraphicFramePr>
            <a:graphicFrameLocks noChangeAspect="1"/>
          </p:cNvGraphicFramePr>
          <p:nvPr/>
        </p:nvGraphicFramePr>
        <p:xfrm>
          <a:off x="4386263" y="2054225"/>
          <a:ext cx="314325" cy="365125"/>
        </p:xfrm>
        <a:graphic>
          <a:graphicData uri="http://schemas.openxmlformats.org/presentationml/2006/ole">
            <mc:AlternateContent xmlns:mc="http://schemas.openxmlformats.org/markup-compatibility/2006">
              <mc:Choice xmlns:v="urn:schemas-microsoft-com:vml" Requires="v">
                <p:oleObj name="Formula" r:id="rId11" imgW="109800" imgH="124920" progId="Equation.Ribbit">
                  <p:embed/>
                </p:oleObj>
              </mc:Choice>
              <mc:Fallback>
                <p:oleObj name="Formula" r:id="rId11" imgW="109800" imgH="124920" progId="Equation.Ribbit">
                  <p:embed/>
                  <p:pic>
                    <p:nvPicPr>
                      <p:cNvPr id="45" name="对象 44">
                        <a:extLst>
                          <a:ext uri="{FF2B5EF4-FFF2-40B4-BE49-F238E27FC236}">
                            <a16:creationId xmlns:a16="http://schemas.microsoft.com/office/drawing/2014/main" id="{05692F41-CC3F-48BC-98FC-0EB605734DE5}"/>
                          </a:ext>
                        </a:extLst>
                      </p:cNvPr>
                      <p:cNvPicPr/>
                      <p:nvPr/>
                    </p:nvPicPr>
                    <p:blipFill>
                      <a:blip r:embed="rId12"/>
                      <a:stretch>
                        <a:fillRect/>
                      </a:stretch>
                    </p:blipFill>
                    <p:spPr>
                      <a:xfrm>
                        <a:off x="4386263" y="2054225"/>
                        <a:ext cx="314325" cy="365125"/>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4ED1B9F2-EC52-4B71-98E3-520E208E337A}"/>
              </a:ext>
            </a:extLst>
          </p:cNvPr>
          <p:cNvGraphicFramePr>
            <a:graphicFrameLocks noChangeAspect="1"/>
          </p:cNvGraphicFramePr>
          <p:nvPr/>
        </p:nvGraphicFramePr>
        <p:xfrm>
          <a:off x="4376738" y="3565525"/>
          <a:ext cx="347662" cy="465138"/>
        </p:xfrm>
        <a:graphic>
          <a:graphicData uri="http://schemas.openxmlformats.org/presentationml/2006/ole">
            <mc:AlternateContent xmlns:mc="http://schemas.openxmlformats.org/markup-compatibility/2006">
              <mc:Choice xmlns:v="urn:schemas-microsoft-com:vml" Requires="v">
                <p:oleObj name="Formula" r:id="rId13" imgW="120960" imgH="159840" progId="Equation.Ribbit">
                  <p:embed/>
                </p:oleObj>
              </mc:Choice>
              <mc:Fallback>
                <p:oleObj name="Formula" r:id="rId13" imgW="120960" imgH="159840" progId="Equation.Ribbit">
                  <p:embed/>
                  <p:pic>
                    <p:nvPicPr>
                      <p:cNvPr id="46" name="对象 45">
                        <a:extLst>
                          <a:ext uri="{FF2B5EF4-FFF2-40B4-BE49-F238E27FC236}">
                            <a16:creationId xmlns:a16="http://schemas.microsoft.com/office/drawing/2014/main" id="{4ED1B9F2-EC52-4B71-98E3-520E208E337A}"/>
                          </a:ext>
                        </a:extLst>
                      </p:cNvPr>
                      <p:cNvPicPr/>
                      <p:nvPr/>
                    </p:nvPicPr>
                    <p:blipFill>
                      <a:blip r:embed="rId14"/>
                      <a:stretch>
                        <a:fillRect/>
                      </a:stretch>
                    </p:blipFill>
                    <p:spPr>
                      <a:xfrm>
                        <a:off x="4376738" y="3565525"/>
                        <a:ext cx="347662" cy="465138"/>
                      </a:xfrm>
                      <a:prstGeom prst="rect">
                        <a:avLst/>
                      </a:prstGeom>
                    </p:spPr>
                  </p:pic>
                </p:oleObj>
              </mc:Fallback>
            </mc:AlternateContent>
          </a:graphicData>
        </a:graphic>
      </p:graphicFrame>
      <p:cxnSp>
        <p:nvCxnSpPr>
          <p:cNvPr id="47" name="直接箭头连接符 46">
            <a:extLst>
              <a:ext uri="{FF2B5EF4-FFF2-40B4-BE49-F238E27FC236}">
                <a16:creationId xmlns:a16="http://schemas.microsoft.com/office/drawing/2014/main" id="{C223B88E-E8EB-47B6-97E7-448BEEF7A6CA}"/>
              </a:ext>
            </a:extLst>
          </p:cNvPr>
          <p:cNvCxnSpPr>
            <a:stCxn id="30" idx="3"/>
            <a:endCxn id="40" idx="1"/>
          </p:cNvCxnSpPr>
          <p:nvPr/>
        </p:nvCxnSpPr>
        <p:spPr>
          <a:xfrm>
            <a:off x="2609304" y="3822954"/>
            <a:ext cx="883538" cy="0"/>
          </a:xfrm>
          <a:prstGeom prst="straightConnector1">
            <a:avLst/>
          </a:prstGeom>
          <a:noFill/>
          <a:ln w="38100" cap="flat" cmpd="sng" algn="ctr">
            <a:solidFill>
              <a:srgbClr val="000000"/>
            </a:solidFill>
            <a:prstDash val="solid"/>
            <a:miter lim="800000"/>
            <a:tailEnd type="triangle"/>
          </a:ln>
          <a:effectLst/>
        </p:spPr>
      </p:cxnSp>
      <p:graphicFrame>
        <p:nvGraphicFramePr>
          <p:cNvPr id="48" name="对象 47">
            <a:extLst>
              <a:ext uri="{FF2B5EF4-FFF2-40B4-BE49-F238E27FC236}">
                <a16:creationId xmlns:a16="http://schemas.microsoft.com/office/drawing/2014/main" id="{44A07A3E-B500-4492-985D-4761824EB70B}"/>
              </a:ext>
            </a:extLst>
          </p:cNvPr>
          <p:cNvGraphicFramePr>
            <a:graphicFrameLocks noChangeAspect="1"/>
          </p:cNvGraphicFramePr>
          <p:nvPr/>
        </p:nvGraphicFramePr>
        <p:xfrm>
          <a:off x="5741988" y="3613150"/>
          <a:ext cx="3046412" cy="368300"/>
        </p:xfrm>
        <a:graphic>
          <a:graphicData uri="http://schemas.openxmlformats.org/presentationml/2006/ole">
            <mc:AlternateContent xmlns:mc="http://schemas.openxmlformats.org/markup-compatibility/2006">
              <mc:Choice xmlns:v="urn:schemas-microsoft-com:vml" Requires="v">
                <p:oleObj name="Formula" r:id="rId15" imgW="1379880" imgH="167400" progId="Equation.Ribbit">
                  <p:embed/>
                </p:oleObj>
              </mc:Choice>
              <mc:Fallback>
                <p:oleObj name="Formula" r:id="rId15" imgW="1379880" imgH="167400" progId="Equation.Ribbit">
                  <p:embed/>
                  <p:pic>
                    <p:nvPicPr>
                      <p:cNvPr id="48" name="对象 47">
                        <a:extLst>
                          <a:ext uri="{FF2B5EF4-FFF2-40B4-BE49-F238E27FC236}">
                            <a16:creationId xmlns:a16="http://schemas.microsoft.com/office/drawing/2014/main" id="{44A07A3E-B500-4492-985D-4761824EB70B}"/>
                          </a:ext>
                        </a:extLst>
                      </p:cNvPr>
                      <p:cNvPicPr/>
                      <p:nvPr/>
                    </p:nvPicPr>
                    <p:blipFill>
                      <a:blip r:embed="rId16"/>
                      <a:stretch>
                        <a:fillRect/>
                      </a:stretch>
                    </p:blipFill>
                    <p:spPr>
                      <a:xfrm>
                        <a:off x="5741988" y="3613150"/>
                        <a:ext cx="3046412" cy="368300"/>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A7FA2802-E6C2-492D-B643-B169D1BF386B}"/>
              </a:ext>
            </a:extLst>
          </p:cNvPr>
          <p:cNvGraphicFramePr>
            <a:graphicFrameLocks noChangeAspect="1"/>
          </p:cNvGraphicFramePr>
          <p:nvPr/>
        </p:nvGraphicFramePr>
        <p:xfrm>
          <a:off x="5743575" y="2028825"/>
          <a:ext cx="1611313" cy="366713"/>
        </p:xfrm>
        <a:graphic>
          <a:graphicData uri="http://schemas.openxmlformats.org/presentationml/2006/ole">
            <mc:AlternateContent xmlns:mc="http://schemas.openxmlformats.org/markup-compatibility/2006">
              <mc:Choice xmlns:v="urn:schemas-microsoft-com:vml" Requires="v">
                <p:oleObj name="Formula" r:id="rId17" imgW="730800" imgH="167400" progId="Equation.Ribbit">
                  <p:embed/>
                </p:oleObj>
              </mc:Choice>
              <mc:Fallback>
                <p:oleObj name="Formula" r:id="rId17" imgW="730800" imgH="167400" progId="Equation.Ribbit">
                  <p:embed/>
                  <p:pic>
                    <p:nvPicPr>
                      <p:cNvPr id="49" name="对象 48">
                        <a:extLst>
                          <a:ext uri="{FF2B5EF4-FFF2-40B4-BE49-F238E27FC236}">
                            <a16:creationId xmlns:a16="http://schemas.microsoft.com/office/drawing/2014/main" id="{A7FA2802-E6C2-492D-B643-B169D1BF386B}"/>
                          </a:ext>
                        </a:extLst>
                      </p:cNvPr>
                      <p:cNvPicPr/>
                      <p:nvPr/>
                    </p:nvPicPr>
                    <p:blipFill>
                      <a:blip r:embed="rId18"/>
                      <a:stretch>
                        <a:fillRect/>
                      </a:stretch>
                    </p:blipFill>
                    <p:spPr>
                      <a:xfrm>
                        <a:off x="5743575" y="2028825"/>
                        <a:ext cx="1611313" cy="366713"/>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07917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750" tmFilter="0, 0; .2, .5; .8, .5; 1, 0"/>
                                        <p:tgtEl>
                                          <p:spTgt spid="39"/>
                                        </p:tgtEl>
                                      </p:cBhvr>
                                    </p:animEffect>
                                    <p:animScale>
                                      <p:cBhvr>
                                        <p:cTn id="7" dur="375" autoRev="1" fill="hold"/>
                                        <p:tgtEl>
                                          <p:spTgt spid="39"/>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750" tmFilter="0, 0; .2, .5; .8, .5; 1, 0"/>
                                        <p:tgtEl>
                                          <p:spTgt spid="35"/>
                                        </p:tgtEl>
                                      </p:cBhvr>
                                    </p:animEffect>
                                    <p:animScale>
                                      <p:cBhvr>
                                        <p:cTn id="15" dur="375" autoRev="1" fill="hold"/>
                                        <p:tgtEl>
                                          <p:spTgt spid="35"/>
                                        </p:tgtEl>
                                      </p:cBhvr>
                                      <p:by x="105000" y="105000"/>
                                    </p:animScale>
                                  </p:childTnLst>
                                </p:cTn>
                              </p:par>
                              <p:par>
                                <p:cTn id="16" presetID="27" presetClass="emph" presetSubtype="0" fill="remove" grpId="0" nodeType="withEffect">
                                  <p:stCondLst>
                                    <p:cond delay="0"/>
                                  </p:stCondLst>
                                  <p:childTnLst>
                                    <p:animClr clrSpc="rgb" dir="cw">
                                      <p:cBhvr override="childStyle">
                                        <p:cTn id="17" dur="375" autoRev="1" fill="remove"/>
                                        <p:tgtEl>
                                          <p:spTgt spid="30"/>
                                        </p:tgtEl>
                                        <p:attrNameLst>
                                          <p:attrName>style.color</p:attrName>
                                        </p:attrNameLst>
                                      </p:cBhvr>
                                      <p:to>
                                        <a:schemeClr val="bg1"/>
                                      </p:to>
                                    </p:animClr>
                                    <p:animClr clrSpc="rgb" dir="cw">
                                      <p:cBhvr>
                                        <p:cTn id="18" dur="375" autoRev="1" fill="remove"/>
                                        <p:tgtEl>
                                          <p:spTgt spid="30"/>
                                        </p:tgtEl>
                                        <p:attrNameLst>
                                          <p:attrName>fillcolor</p:attrName>
                                        </p:attrNameLst>
                                      </p:cBhvr>
                                      <p:to>
                                        <a:schemeClr val="bg1"/>
                                      </p:to>
                                    </p:animClr>
                                    <p:set>
                                      <p:cBhvr>
                                        <p:cTn id="19" dur="375" autoRev="1" fill="remove"/>
                                        <p:tgtEl>
                                          <p:spTgt spid="30"/>
                                        </p:tgtEl>
                                        <p:attrNameLst>
                                          <p:attrName>fill.type</p:attrName>
                                        </p:attrNameLst>
                                      </p:cBhvr>
                                      <p:to>
                                        <p:strVal val="solid"/>
                                      </p:to>
                                    </p:set>
                                    <p:set>
                                      <p:cBhvr>
                                        <p:cTn id="20" dur="375" autoRev="1" fill="remove"/>
                                        <p:tgtEl>
                                          <p:spTgt spid="30"/>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down)">
                                      <p:cBhvr>
                                        <p:cTn id="25" dur="1000"/>
                                        <p:tgtEl>
                                          <p:spTgt spid="42"/>
                                        </p:tgtEl>
                                      </p:cBhvr>
                                    </p:animEffect>
                                  </p:childTnLst>
                                </p:cTn>
                              </p:par>
                              <p:par>
                                <p:cTn id="26" presetID="22" presetClass="entr" presetSubtype="8"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1000"/>
                                        <p:tgtEl>
                                          <p:spTgt spid="47"/>
                                        </p:tgtEl>
                                      </p:cBhvr>
                                    </p:animEffect>
                                  </p:childTnLst>
                                </p:cTn>
                              </p:par>
                            </p:childTnLst>
                          </p:cTn>
                        </p:par>
                        <p:par>
                          <p:cTn id="29" fill="hold">
                            <p:stCondLst>
                              <p:cond delay="1000"/>
                            </p:stCondLst>
                            <p:childTnLst>
                              <p:par>
                                <p:cTn id="30" presetID="26" presetClass="emph" presetSubtype="0" fill="hold" grpId="0" nodeType="afterEffect">
                                  <p:stCondLst>
                                    <p:cond delay="0"/>
                                  </p:stCondLst>
                                  <p:childTnLst>
                                    <p:animEffect transition="out" filter="fade">
                                      <p:cBhvr>
                                        <p:cTn id="31" dur="750" tmFilter="0, 0; .2, .5; .8, .5; 1, 0"/>
                                        <p:tgtEl>
                                          <p:spTgt spid="40"/>
                                        </p:tgtEl>
                                      </p:cBhvr>
                                    </p:animEffect>
                                    <p:animScale>
                                      <p:cBhvr>
                                        <p:cTn id="32" dur="375" autoRev="1" fill="hold"/>
                                        <p:tgtEl>
                                          <p:spTgt spid="40"/>
                                        </p:tgtEl>
                                      </p:cBhvr>
                                      <p:by x="105000" y="105000"/>
                                    </p:animScale>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1000"/>
                                        <p:tgtEl>
                                          <p:spTgt spid="43"/>
                                        </p:tgtEl>
                                      </p:cBhvr>
                                    </p:animEffect>
                                  </p:childTnLst>
                                </p:cTn>
                              </p:par>
                            </p:childTnLst>
                          </p:cTn>
                        </p:par>
                        <p:par>
                          <p:cTn id="45" fill="hold">
                            <p:stCondLst>
                              <p:cond delay="1000"/>
                            </p:stCondLst>
                            <p:childTnLst>
                              <p:par>
                                <p:cTn id="46" presetID="26" presetClass="emph" presetSubtype="0" fill="hold" grpId="0" nodeType="afterEffect">
                                  <p:stCondLst>
                                    <p:cond delay="0"/>
                                  </p:stCondLst>
                                  <p:childTnLst>
                                    <p:animEffect transition="out" filter="fade">
                                      <p:cBhvr>
                                        <p:cTn id="47" dur="750" tmFilter="0, 0; .2, .5; .8, .5; 1, 0"/>
                                        <p:tgtEl>
                                          <p:spTgt spid="41"/>
                                        </p:tgtEl>
                                      </p:cBhvr>
                                    </p:animEffect>
                                    <p:animScale>
                                      <p:cBhvr>
                                        <p:cTn id="48" dur="375" autoRev="1" fill="hold"/>
                                        <p:tgtEl>
                                          <p:spTgt spid="41"/>
                                        </p:tgtEl>
                                      </p:cBhvr>
                                      <p:by x="105000" y="105000"/>
                                    </p:animScale>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9" grpId="0" animBg="1"/>
      <p:bldP spid="40" grpId="0" animBg="1"/>
      <p:bldP spid="4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D880A8A-2747-45FC-8DBB-CAC97EFD5E37}"/>
              </a:ext>
            </a:extLst>
          </p:cNvPr>
          <p:cNvSpPr>
            <a:spLocks noGrp="1"/>
          </p:cNvSpPr>
          <p:nvPr>
            <p:ph type="ftr" sz="quarter" idx="11"/>
          </p:nvPr>
        </p:nvSpPr>
        <p:spPr/>
        <p:txBody>
          <a:bodyPr/>
          <a:lstStyle/>
          <a:p>
            <a:endParaRPr lang="zh-CN" altLang="en-US" dirty="0"/>
          </a:p>
        </p:txBody>
      </p:sp>
      <p:sp>
        <p:nvSpPr>
          <p:cNvPr id="3" name="灯片编号占位符 2">
            <a:extLst>
              <a:ext uri="{FF2B5EF4-FFF2-40B4-BE49-F238E27FC236}">
                <a16:creationId xmlns:a16="http://schemas.microsoft.com/office/drawing/2014/main" id="{B4A2E323-6205-453E-8EC9-D0A1493F61F4}"/>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t>114</a:t>
            </a:fld>
            <a:endParaRPr lang="zh-CN" altLang="en-US" dirty="0"/>
          </a:p>
        </p:txBody>
      </p:sp>
      <p:sp>
        <p:nvSpPr>
          <p:cNvPr id="4" name="标题 3">
            <a:extLst>
              <a:ext uri="{FF2B5EF4-FFF2-40B4-BE49-F238E27FC236}">
                <a16:creationId xmlns:a16="http://schemas.microsoft.com/office/drawing/2014/main" id="{A1C0FA17-806B-466A-AE0B-5C71A236315B}"/>
              </a:ext>
            </a:extLst>
          </p:cNvPr>
          <p:cNvSpPr>
            <a:spLocks noGrp="1"/>
          </p:cNvSpPr>
          <p:nvPr>
            <p:ph type="title"/>
          </p:nvPr>
        </p:nvSpPr>
        <p:spPr>
          <a:xfrm>
            <a:off x="653934" y="2"/>
            <a:ext cx="7986431" cy="1028699"/>
          </a:xfrm>
        </p:spPr>
        <p:txBody>
          <a:bodyPr/>
          <a:lstStyle/>
          <a:p>
            <a:r>
              <a:rPr lang="en-US" altLang="zh-CN" dirty="0"/>
              <a:t>RNN</a:t>
            </a:r>
            <a:r>
              <a:rPr lang="zh-CN" altLang="en-US" dirty="0"/>
              <a:t>的工作方式</a:t>
            </a:r>
          </a:p>
        </p:txBody>
      </p:sp>
      <p:cxnSp>
        <p:nvCxnSpPr>
          <p:cNvPr id="50" name="直接箭头连接符 49">
            <a:extLst>
              <a:ext uri="{FF2B5EF4-FFF2-40B4-BE49-F238E27FC236}">
                <a16:creationId xmlns:a16="http://schemas.microsoft.com/office/drawing/2014/main" id="{59CE765F-931B-41AA-8F02-1CE09094ADA3}"/>
              </a:ext>
            </a:extLst>
          </p:cNvPr>
          <p:cNvCxnSpPr/>
          <p:nvPr/>
        </p:nvCxnSpPr>
        <p:spPr>
          <a:xfrm>
            <a:off x="2609304" y="3822954"/>
            <a:ext cx="883538"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05789E5D-1437-4F11-943A-4F33708523F3}"/>
              </a:ext>
            </a:extLst>
          </p:cNvPr>
          <p:cNvCxnSpPr>
            <a:cxnSpLocks/>
          </p:cNvCxnSpPr>
          <p:nvPr/>
        </p:nvCxnSpPr>
        <p:spPr>
          <a:xfrm flipV="1">
            <a:off x="1555873"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79D7FE54-D8C3-4F59-9366-6A0DD2D3D222}"/>
              </a:ext>
            </a:extLst>
          </p:cNvPr>
          <p:cNvCxnSpPr/>
          <p:nvPr/>
        </p:nvCxnSpPr>
        <p:spPr>
          <a:xfrm flipV="1">
            <a:off x="1555873"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53" name="椭圆 52">
            <a:extLst>
              <a:ext uri="{FF2B5EF4-FFF2-40B4-BE49-F238E27FC236}">
                <a16:creationId xmlns:a16="http://schemas.microsoft.com/office/drawing/2014/main" id="{22ED8F25-2115-4683-89B9-EC0349AA442C}"/>
              </a:ext>
            </a:extLst>
          </p:cNvPr>
          <p:cNvSpPr/>
          <p:nvPr/>
        </p:nvSpPr>
        <p:spPr>
          <a:xfrm>
            <a:off x="1175463"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7742758E-5E1F-4008-B7B2-9567269E8011}"/>
              </a:ext>
            </a:extLst>
          </p:cNvPr>
          <p:cNvSpPr/>
          <p:nvPr/>
        </p:nvSpPr>
        <p:spPr>
          <a:xfrm>
            <a:off x="502443"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a:extLst>
              <a:ext uri="{FF2B5EF4-FFF2-40B4-BE49-F238E27FC236}">
                <a16:creationId xmlns:a16="http://schemas.microsoft.com/office/drawing/2014/main" id="{948C88F3-BEEE-4BE3-BA59-7816C797A8AA}"/>
              </a:ext>
            </a:extLst>
          </p:cNvPr>
          <p:cNvSpPr/>
          <p:nvPr/>
        </p:nvSpPr>
        <p:spPr>
          <a:xfrm>
            <a:off x="1175463"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a:extLst>
              <a:ext uri="{FF2B5EF4-FFF2-40B4-BE49-F238E27FC236}">
                <a16:creationId xmlns:a16="http://schemas.microsoft.com/office/drawing/2014/main" id="{648CD87B-E711-4EB9-8D8D-D5069C17265F}"/>
              </a:ext>
            </a:extLst>
          </p:cNvPr>
          <p:cNvCxnSpPr>
            <a:stCxn id="53" idx="0"/>
            <a:endCxn id="54" idx="2"/>
          </p:cNvCxnSpPr>
          <p:nvPr/>
        </p:nvCxnSpPr>
        <p:spPr>
          <a:xfrm flipV="1">
            <a:off x="1555873"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7" name="直接箭头连接符 56">
            <a:extLst>
              <a:ext uri="{FF2B5EF4-FFF2-40B4-BE49-F238E27FC236}">
                <a16:creationId xmlns:a16="http://schemas.microsoft.com/office/drawing/2014/main" id="{846067F0-68BB-472B-A615-878355693964}"/>
              </a:ext>
            </a:extLst>
          </p:cNvPr>
          <p:cNvCxnSpPr/>
          <p:nvPr/>
        </p:nvCxnSpPr>
        <p:spPr>
          <a:xfrm flipV="1">
            <a:off x="1555873"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a:extLst>
              <a:ext uri="{FF2B5EF4-FFF2-40B4-BE49-F238E27FC236}">
                <a16:creationId xmlns:a16="http://schemas.microsoft.com/office/drawing/2014/main" id="{3CC526ED-C309-4843-A7C9-357AB0160E36}"/>
              </a:ext>
            </a:extLst>
          </p:cNvPr>
          <p:cNvCxnSpPr>
            <a:cxnSpLocks/>
          </p:cNvCxnSpPr>
          <p:nvPr/>
        </p:nvCxnSpPr>
        <p:spPr>
          <a:xfrm flipV="1">
            <a:off x="4546272"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FCD8C795-DBE8-4E26-AF17-5A6A7C4DA1C5}"/>
              </a:ext>
            </a:extLst>
          </p:cNvPr>
          <p:cNvCxnSpPr/>
          <p:nvPr/>
        </p:nvCxnSpPr>
        <p:spPr>
          <a:xfrm flipV="1">
            <a:off x="4546272"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63" name="椭圆 62">
            <a:extLst>
              <a:ext uri="{FF2B5EF4-FFF2-40B4-BE49-F238E27FC236}">
                <a16:creationId xmlns:a16="http://schemas.microsoft.com/office/drawing/2014/main" id="{11C63007-F8CC-45F3-B11B-9B297BD6F538}"/>
              </a:ext>
            </a:extLst>
          </p:cNvPr>
          <p:cNvSpPr/>
          <p:nvPr/>
        </p:nvSpPr>
        <p:spPr>
          <a:xfrm>
            <a:off x="4165862"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05884371-DB85-44FD-9B17-2171F0B3165D}"/>
              </a:ext>
            </a:extLst>
          </p:cNvPr>
          <p:cNvSpPr/>
          <p:nvPr/>
        </p:nvSpPr>
        <p:spPr>
          <a:xfrm>
            <a:off x="3492842"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64">
            <a:extLst>
              <a:ext uri="{FF2B5EF4-FFF2-40B4-BE49-F238E27FC236}">
                <a16:creationId xmlns:a16="http://schemas.microsoft.com/office/drawing/2014/main" id="{8A8A47A9-EBCE-4B64-A8B1-83B32F88456A}"/>
              </a:ext>
            </a:extLst>
          </p:cNvPr>
          <p:cNvSpPr/>
          <p:nvPr/>
        </p:nvSpPr>
        <p:spPr>
          <a:xfrm>
            <a:off x="4165862"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0D016ADA-F317-45A1-A4D3-22D68CB190E3}"/>
              </a:ext>
            </a:extLst>
          </p:cNvPr>
          <p:cNvCxnSpPr>
            <a:stCxn id="63" idx="0"/>
            <a:endCxn id="64" idx="2"/>
          </p:cNvCxnSpPr>
          <p:nvPr/>
        </p:nvCxnSpPr>
        <p:spPr>
          <a:xfrm flipV="1">
            <a:off x="4546272"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a:extLst>
              <a:ext uri="{FF2B5EF4-FFF2-40B4-BE49-F238E27FC236}">
                <a16:creationId xmlns:a16="http://schemas.microsoft.com/office/drawing/2014/main" id="{FA84445E-4988-4E23-8B8A-390DB04F2C9B}"/>
              </a:ext>
            </a:extLst>
          </p:cNvPr>
          <p:cNvCxnSpPr/>
          <p:nvPr/>
        </p:nvCxnSpPr>
        <p:spPr>
          <a:xfrm flipV="1">
            <a:off x="4546272"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1" name="直接箭头连接符 70">
            <a:extLst>
              <a:ext uri="{FF2B5EF4-FFF2-40B4-BE49-F238E27FC236}">
                <a16:creationId xmlns:a16="http://schemas.microsoft.com/office/drawing/2014/main" id="{A944F47D-4EDE-45A3-9A60-00051EFA99CC}"/>
              </a:ext>
            </a:extLst>
          </p:cNvPr>
          <p:cNvCxnSpPr>
            <a:stCxn id="54" idx="3"/>
            <a:endCxn id="64" idx="1"/>
          </p:cNvCxnSpPr>
          <p:nvPr/>
        </p:nvCxnSpPr>
        <p:spPr>
          <a:xfrm>
            <a:off x="2609304" y="3822954"/>
            <a:ext cx="8835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a:extLst>
              <a:ext uri="{FF2B5EF4-FFF2-40B4-BE49-F238E27FC236}">
                <a16:creationId xmlns:a16="http://schemas.microsoft.com/office/drawing/2014/main" id="{71BAB2C6-3984-4359-B228-4CFFCF680778}"/>
              </a:ext>
            </a:extLst>
          </p:cNvPr>
          <p:cNvCxnSpPr/>
          <p:nvPr/>
        </p:nvCxnSpPr>
        <p:spPr>
          <a:xfrm>
            <a:off x="5599702" y="3822954"/>
            <a:ext cx="883538"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a:extLst>
              <a:ext uri="{FF2B5EF4-FFF2-40B4-BE49-F238E27FC236}">
                <a16:creationId xmlns:a16="http://schemas.microsoft.com/office/drawing/2014/main" id="{8AEE7833-967C-4983-9FC7-666E97CF430C}"/>
              </a:ext>
            </a:extLst>
          </p:cNvPr>
          <p:cNvCxnSpPr>
            <a:cxnSpLocks/>
          </p:cNvCxnSpPr>
          <p:nvPr/>
        </p:nvCxnSpPr>
        <p:spPr>
          <a:xfrm flipV="1">
            <a:off x="7536670"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597ECE60-C43C-44F6-A857-59A7E958BE29}"/>
              </a:ext>
            </a:extLst>
          </p:cNvPr>
          <p:cNvCxnSpPr/>
          <p:nvPr/>
        </p:nvCxnSpPr>
        <p:spPr>
          <a:xfrm flipV="1">
            <a:off x="7536670"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75" name="椭圆 74">
            <a:extLst>
              <a:ext uri="{FF2B5EF4-FFF2-40B4-BE49-F238E27FC236}">
                <a16:creationId xmlns:a16="http://schemas.microsoft.com/office/drawing/2014/main" id="{DF13D08E-AA25-45D3-B4F6-C25C08377AF0}"/>
              </a:ext>
            </a:extLst>
          </p:cNvPr>
          <p:cNvSpPr/>
          <p:nvPr/>
        </p:nvSpPr>
        <p:spPr>
          <a:xfrm>
            <a:off x="7156260"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D51082D9-EB65-41CD-9012-F29EB205C428}"/>
              </a:ext>
            </a:extLst>
          </p:cNvPr>
          <p:cNvSpPr/>
          <p:nvPr/>
        </p:nvSpPr>
        <p:spPr>
          <a:xfrm>
            <a:off x="6483240"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6">
            <a:extLst>
              <a:ext uri="{FF2B5EF4-FFF2-40B4-BE49-F238E27FC236}">
                <a16:creationId xmlns:a16="http://schemas.microsoft.com/office/drawing/2014/main" id="{B5138CB2-5909-48B9-9AC3-47D303751A34}"/>
              </a:ext>
            </a:extLst>
          </p:cNvPr>
          <p:cNvSpPr/>
          <p:nvPr/>
        </p:nvSpPr>
        <p:spPr>
          <a:xfrm>
            <a:off x="7156260"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箭头连接符 77">
            <a:extLst>
              <a:ext uri="{FF2B5EF4-FFF2-40B4-BE49-F238E27FC236}">
                <a16:creationId xmlns:a16="http://schemas.microsoft.com/office/drawing/2014/main" id="{8B6CD45F-12BD-4D9C-BA4F-ACCBE8CB2E63}"/>
              </a:ext>
            </a:extLst>
          </p:cNvPr>
          <p:cNvCxnSpPr>
            <a:stCxn id="75" idx="0"/>
            <a:endCxn id="76" idx="2"/>
          </p:cNvCxnSpPr>
          <p:nvPr/>
        </p:nvCxnSpPr>
        <p:spPr>
          <a:xfrm flipV="1">
            <a:off x="7536670"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a:extLst>
              <a:ext uri="{FF2B5EF4-FFF2-40B4-BE49-F238E27FC236}">
                <a16:creationId xmlns:a16="http://schemas.microsoft.com/office/drawing/2014/main" id="{1598E27E-3129-4181-A4A6-EF28EF7B144B}"/>
              </a:ext>
            </a:extLst>
          </p:cNvPr>
          <p:cNvCxnSpPr/>
          <p:nvPr/>
        </p:nvCxnSpPr>
        <p:spPr>
          <a:xfrm flipV="1">
            <a:off x="7536670"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80" name="对象 79">
            <a:extLst>
              <a:ext uri="{FF2B5EF4-FFF2-40B4-BE49-F238E27FC236}">
                <a16:creationId xmlns:a16="http://schemas.microsoft.com/office/drawing/2014/main" id="{5AFF3E65-49BF-446D-987F-CC830744028B}"/>
              </a:ext>
            </a:extLst>
          </p:cNvPr>
          <p:cNvGraphicFramePr>
            <a:graphicFrameLocks noChangeAspect="1"/>
          </p:cNvGraphicFramePr>
          <p:nvPr/>
        </p:nvGraphicFramePr>
        <p:xfrm>
          <a:off x="7169150" y="5214938"/>
          <a:ext cx="733425" cy="363537"/>
        </p:xfrm>
        <a:graphic>
          <a:graphicData uri="http://schemas.openxmlformats.org/presentationml/2006/ole">
            <mc:AlternateContent xmlns:mc="http://schemas.openxmlformats.org/markup-compatibility/2006">
              <mc:Choice xmlns:v="urn:schemas-microsoft-com:vml" Requires="v">
                <p:oleObj name="Formula" r:id="rId3" imgW="255960" imgH="124920" progId="Equation.Ribbit">
                  <p:embed/>
                </p:oleObj>
              </mc:Choice>
              <mc:Fallback>
                <p:oleObj name="Formula" r:id="rId3" imgW="255960" imgH="124920" progId="Equation.Ribbit">
                  <p:embed/>
                  <p:pic>
                    <p:nvPicPr>
                      <p:cNvPr id="80" name="对象 79">
                        <a:extLst>
                          <a:ext uri="{FF2B5EF4-FFF2-40B4-BE49-F238E27FC236}">
                            <a16:creationId xmlns:a16="http://schemas.microsoft.com/office/drawing/2014/main" id="{5AFF3E65-49BF-446D-987F-CC830744028B}"/>
                          </a:ext>
                        </a:extLst>
                      </p:cNvPr>
                      <p:cNvPicPr/>
                      <p:nvPr/>
                    </p:nvPicPr>
                    <p:blipFill>
                      <a:blip r:embed="rId4"/>
                      <a:stretch>
                        <a:fillRect/>
                      </a:stretch>
                    </p:blipFill>
                    <p:spPr>
                      <a:xfrm>
                        <a:off x="7169150" y="5214938"/>
                        <a:ext cx="733425" cy="363537"/>
                      </a:xfrm>
                      <a:prstGeom prst="rect">
                        <a:avLst/>
                      </a:prstGeom>
                    </p:spPr>
                  </p:pic>
                </p:oleObj>
              </mc:Fallback>
            </mc:AlternateContent>
          </a:graphicData>
        </a:graphic>
      </p:graphicFrame>
      <p:graphicFrame>
        <p:nvGraphicFramePr>
          <p:cNvPr id="81" name="对象 80">
            <a:extLst>
              <a:ext uri="{FF2B5EF4-FFF2-40B4-BE49-F238E27FC236}">
                <a16:creationId xmlns:a16="http://schemas.microsoft.com/office/drawing/2014/main" id="{6DE97625-577C-4A1E-8C27-A2E3F0211B62}"/>
              </a:ext>
            </a:extLst>
          </p:cNvPr>
          <p:cNvGraphicFramePr>
            <a:graphicFrameLocks noChangeAspect="1"/>
          </p:cNvGraphicFramePr>
          <p:nvPr/>
        </p:nvGraphicFramePr>
        <p:xfrm>
          <a:off x="7186613" y="2054225"/>
          <a:ext cx="696912" cy="363538"/>
        </p:xfrm>
        <a:graphic>
          <a:graphicData uri="http://schemas.openxmlformats.org/presentationml/2006/ole">
            <mc:AlternateContent xmlns:mc="http://schemas.openxmlformats.org/markup-compatibility/2006">
              <mc:Choice xmlns:v="urn:schemas-microsoft-com:vml" Requires="v">
                <p:oleObj name="Formula" r:id="rId5" imgW="242280" imgH="124920" progId="Equation.Ribbit">
                  <p:embed/>
                </p:oleObj>
              </mc:Choice>
              <mc:Fallback>
                <p:oleObj name="Formula" r:id="rId5" imgW="242280" imgH="124920" progId="Equation.Ribbit">
                  <p:embed/>
                  <p:pic>
                    <p:nvPicPr>
                      <p:cNvPr id="81" name="对象 80">
                        <a:extLst>
                          <a:ext uri="{FF2B5EF4-FFF2-40B4-BE49-F238E27FC236}">
                            <a16:creationId xmlns:a16="http://schemas.microsoft.com/office/drawing/2014/main" id="{6DE97625-577C-4A1E-8C27-A2E3F0211B62}"/>
                          </a:ext>
                        </a:extLst>
                      </p:cNvPr>
                      <p:cNvPicPr/>
                      <p:nvPr/>
                    </p:nvPicPr>
                    <p:blipFill>
                      <a:blip r:embed="rId6"/>
                      <a:stretch>
                        <a:fillRect/>
                      </a:stretch>
                    </p:blipFill>
                    <p:spPr>
                      <a:xfrm>
                        <a:off x="7186613" y="2054225"/>
                        <a:ext cx="696912" cy="363538"/>
                      </a:xfrm>
                      <a:prstGeom prst="rect">
                        <a:avLst/>
                      </a:prstGeom>
                    </p:spPr>
                  </p:pic>
                </p:oleObj>
              </mc:Fallback>
            </mc:AlternateContent>
          </a:graphicData>
        </a:graphic>
      </p:graphicFrame>
      <p:graphicFrame>
        <p:nvGraphicFramePr>
          <p:cNvPr id="82" name="对象 81">
            <a:extLst>
              <a:ext uri="{FF2B5EF4-FFF2-40B4-BE49-F238E27FC236}">
                <a16:creationId xmlns:a16="http://schemas.microsoft.com/office/drawing/2014/main" id="{B179B0C6-017B-4880-B9FB-178A9D9198DE}"/>
              </a:ext>
            </a:extLst>
          </p:cNvPr>
          <p:cNvGraphicFramePr>
            <a:graphicFrameLocks noChangeAspect="1"/>
          </p:cNvGraphicFramePr>
          <p:nvPr/>
        </p:nvGraphicFramePr>
        <p:xfrm>
          <a:off x="7175500" y="3563938"/>
          <a:ext cx="727075" cy="466725"/>
        </p:xfrm>
        <a:graphic>
          <a:graphicData uri="http://schemas.openxmlformats.org/presentationml/2006/ole">
            <mc:AlternateContent xmlns:mc="http://schemas.openxmlformats.org/markup-compatibility/2006">
              <mc:Choice xmlns:v="urn:schemas-microsoft-com:vml" Requires="v">
                <p:oleObj name="Formula" r:id="rId7" imgW="253080" imgH="159840" progId="Equation.Ribbit">
                  <p:embed/>
                </p:oleObj>
              </mc:Choice>
              <mc:Fallback>
                <p:oleObj name="Formula" r:id="rId7" imgW="253080" imgH="159840" progId="Equation.Ribbit">
                  <p:embed/>
                  <p:pic>
                    <p:nvPicPr>
                      <p:cNvPr id="82" name="对象 81">
                        <a:extLst>
                          <a:ext uri="{FF2B5EF4-FFF2-40B4-BE49-F238E27FC236}">
                            <a16:creationId xmlns:a16="http://schemas.microsoft.com/office/drawing/2014/main" id="{B179B0C6-017B-4880-B9FB-178A9D9198DE}"/>
                          </a:ext>
                        </a:extLst>
                      </p:cNvPr>
                      <p:cNvPicPr/>
                      <p:nvPr/>
                    </p:nvPicPr>
                    <p:blipFill>
                      <a:blip r:embed="rId8"/>
                      <a:stretch>
                        <a:fillRect/>
                      </a:stretch>
                    </p:blipFill>
                    <p:spPr>
                      <a:xfrm>
                        <a:off x="7175500" y="3563938"/>
                        <a:ext cx="727075" cy="466725"/>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39C4CC83-F6C7-402F-B621-A27763D197AA}"/>
              </a:ext>
            </a:extLst>
          </p:cNvPr>
          <p:cNvCxnSpPr>
            <a:endCxn id="76" idx="1"/>
          </p:cNvCxnSpPr>
          <p:nvPr/>
        </p:nvCxnSpPr>
        <p:spPr>
          <a:xfrm>
            <a:off x="5599702" y="3822954"/>
            <a:ext cx="8835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40" name="对象 39">
            <a:extLst>
              <a:ext uri="{FF2B5EF4-FFF2-40B4-BE49-F238E27FC236}">
                <a16:creationId xmlns:a16="http://schemas.microsoft.com/office/drawing/2014/main" id="{AC41C577-260D-4C8B-ACC7-B6CD3E9A3A84}"/>
              </a:ext>
            </a:extLst>
          </p:cNvPr>
          <p:cNvGraphicFramePr>
            <a:graphicFrameLocks noChangeAspect="1"/>
          </p:cNvGraphicFramePr>
          <p:nvPr/>
        </p:nvGraphicFramePr>
        <p:xfrm>
          <a:off x="1187450" y="5214938"/>
          <a:ext cx="736600" cy="363537"/>
        </p:xfrm>
        <a:graphic>
          <a:graphicData uri="http://schemas.openxmlformats.org/presentationml/2006/ole">
            <mc:AlternateContent xmlns:mc="http://schemas.openxmlformats.org/markup-compatibility/2006">
              <mc:Choice xmlns:v="urn:schemas-microsoft-com:vml" Requires="v">
                <p:oleObj name="Formula" r:id="rId9" imgW="255960" imgH="124920" progId="Equation.Ribbit">
                  <p:embed/>
                </p:oleObj>
              </mc:Choice>
              <mc:Fallback>
                <p:oleObj name="Formula" r:id="rId9" imgW="255960" imgH="124920" progId="Equation.Ribbit">
                  <p:embed/>
                  <p:pic>
                    <p:nvPicPr>
                      <p:cNvPr id="40" name="对象 39">
                        <a:extLst>
                          <a:ext uri="{FF2B5EF4-FFF2-40B4-BE49-F238E27FC236}">
                            <a16:creationId xmlns:a16="http://schemas.microsoft.com/office/drawing/2014/main" id="{AC41C577-260D-4C8B-ACC7-B6CD3E9A3A84}"/>
                          </a:ext>
                        </a:extLst>
                      </p:cNvPr>
                      <p:cNvPicPr/>
                      <p:nvPr/>
                    </p:nvPicPr>
                    <p:blipFill>
                      <a:blip r:embed="rId10"/>
                      <a:stretch>
                        <a:fillRect/>
                      </a:stretch>
                    </p:blipFill>
                    <p:spPr>
                      <a:xfrm>
                        <a:off x="1187450" y="5214938"/>
                        <a:ext cx="736600" cy="363537"/>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E25FFB73-1905-4300-BD16-AF6C28B09EC9}"/>
              </a:ext>
            </a:extLst>
          </p:cNvPr>
          <p:cNvGraphicFramePr>
            <a:graphicFrameLocks noChangeAspect="1"/>
          </p:cNvGraphicFramePr>
          <p:nvPr/>
        </p:nvGraphicFramePr>
        <p:xfrm>
          <a:off x="1190625" y="3563938"/>
          <a:ext cx="727075" cy="466725"/>
        </p:xfrm>
        <a:graphic>
          <a:graphicData uri="http://schemas.openxmlformats.org/presentationml/2006/ole">
            <mc:AlternateContent xmlns:mc="http://schemas.openxmlformats.org/markup-compatibility/2006">
              <mc:Choice xmlns:v="urn:schemas-microsoft-com:vml" Requires="v">
                <p:oleObj name="Formula" r:id="rId11" imgW="253080" imgH="159840" progId="Equation.Ribbit">
                  <p:embed/>
                </p:oleObj>
              </mc:Choice>
              <mc:Fallback>
                <p:oleObj name="Formula" r:id="rId11" imgW="253080" imgH="159840" progId="Equation.Ribbit">
                  <p:embed/>
                  <p:pic>
                    <p:nvPicPr>
                      <p:cNvPr id="41" name="对象 40">
                        <a:extLst>
                          <a:ext uri="{FF2B5EF4-FFF2-40B4-BE49-F238E27FC236}">
                            <a16:creationId xmlns:a16="http://schemas.microsoft.com/office/drawing/2014/main" id="{E25FFB73-1905-4300-BD16-AF6C28B09EC9}"/>
                          </a:ext>
                        </a:extLst>
                      </p:cNvPr>
                      <p:cNvPicPr/>
                      <p:nvPr/>
                    </p:nvPicPr>
                    <p:blipFill>
                      <a:blip r:embed="rId12"/>
                      <a:stretch>
                        <a:fillRect/>
                      </a:stretch>
                    </p:blipFill>
                    <p:spPr>
                      <a:xfrm>
                        <a:off x="1190625" y="3563938"/>
                        <a:ext cx="727075" cy="466725"/>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6843DF89-9CD9-46A9-98C6-CA3DDDC10080}"/>
              </a:ext>
            </a:extLst>
          </p:cNvPr>
          <p:cNvGraphicFramePr>
            <a:graphicFrameLocks noChangeAspect="1"/>
          </p:cNvGraphicFramePr>
          <p:nvPr/>
        </p:nvGraphicFramePr>
        <p:xfrm>
          <a:off x="1204913" y="2054225"/>
          <a:ext cx="696912" cy="363538"/>
        </p:xfrm>
        <a:graphic>
          <a:graphicData uri="http://schemas.openxmlformats.org/presentationml/2006/ole">
            <mc:AlternateContent xmlns:mc="http://schemas.openxmlformats.org/markup-compatibility/2006">
              <mc:Choice xmlns:v="urn:schemas-microsoft-com:vml" Requires="v">
                <p:oleObj name="Formula" r:id="rId13" imgW="242280" imgH="124920" progId="Equation.Ribbit">
                  <p:embed/>
                </p:oleObj>
              </mc:Choice>
              <mc:Fallback>
                <p:oleObj name="Formula" r:id="rId13" imgW="242280" imgH="124920" progId="Equation.Ribbit">
                  <p:embed/>
                  <p:pic>
                    <p:nvPicPr>
                      <p:cNvPr id="42" name="对象 41">
                        <a:extLst>
                          <a:ext uri="{FF2B5EF4-FFF2-40B4-BE49-F238E27FC236}">
                            <a16:creationId xmlns:a16="http://schemas.microsoft.com/office/drawing/2014/main" id="{6843DF89-9CD9-46A9-98C6-CA3DDDC10080}"/>
                          </a:ext>
                        </a:extLst>
                      </p:cNvPr>
                      <p:cNvPicPr/>
                      <p:nvPr/>
                    </p:nvPicPr>
                    <p:blipFill>
                      <a:blip r:embed="rId14"/>
                      <a:stretch>
                        <a:fillRect/>
                      </a:stretch>
                    </p:blipFill>
                    <p:spPr>
                      <a:xfrm>
                        <a:off x="1204913" y="2054225"/>
                        <a:ext cx="696912" cy="363538"/>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515605FA-2072-4520-BAA9-3FBB62988879}"/>
              </a:ext>
            </a:extLst>
          </p:cNvPr>
          <p:cNvGraphicFramePr>
            <a:graphicFrameLocks noChangeAspect="1"/>
          </p:cNvGraphicFramePr>
          <p:nvPr/>
        </p:nvGraphicFramePr>
        <p:xfrm>
          <a:off x="4367213" y="5216525"/>
          <a:ext cx="357187" cy="361950"/>
        </p:xfrm>
        <a:graphic>
          <a:graphicData uri="http://schemas.openxmlformats.org/presentationml/2006/ole">
            <mc:AlternateContent xmlns:mc="http://schemas.openxmlformats.org/markup-compatibility/2006">
              <mc:Choice xmlns:v="urn:schemas-microsoft-com:vml" Requires="v">
                <p:oleObj name="Formula" r:id="rId15" imgW="123480" imgH="124920" progId="Equation.Ribbit">
                  <p:embed/>
                </p:oleObj>
              </mc:Choice>
              <mc:Fallback>
                <p:oleObj name="Formula" r:id="rId15" imgW="123480" imgH="124920" progId="Equation.Ribbit">
                  <p:embed/>
                  <p:pic>
                    <p:nvPicPr>
                      <p:cNvPr id="43" name="对象 42">
                        <a:extLst>
                          <a:ext uri="{FF2B5EF4-FFF2-40B4-BE49-F238E27FC236}">
                            <a16:creationId xmlns:a16="http://schemas.microsoft.com/office/drawing/2014/main" id="{515605FA-2072-4520-BAA9-3FBB62988879}"/>
                          </a:ext>
                        </a:extLst>
                      </p:cNvPr>
                      <p:cNvPicPr/>
                      <p:nvPr/>
                    </p:nvPicPr>
                    <p:blipFill>
                      <a:blip r:embed="rId16"/>
                      <a:stretch>
                        <a:fillRect/>
                      </a:stretch>
                    </p:blipFill>
                    <p:spPr>
                      <a:xfrm>
                        <a:off x="4367213" y="5216525"/>
                        <a:ext cx="357187" cy="361950"/>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C1B9B740-5493-4729-8754-01470F3229EE}"/>
              </a:ext>
            </a:extLst>
          </p:cNvPr>
          <p:cNvGraphicFramePr>
            <a:graphicFrameLocks noChangeAspect="1"/>
          </p:cNvGraphicFramePr>
          <p:nvPr/>
        </p:nvGraphicFramePr>
        <p:xfrm>
          <a:off x="4386263" y="2054225"/>
          <a:ext cx="314325" cy="365125"/>
        </p:xfrm>
        <a:graphic>
          <a:graphicData uri="http://schemas.openxmlformats.org/presentationml/2006/ole">
            <mc:AlternateContent xmlns:mc="http://schemas.openxmlformats.org/markup-compatibility/2006">
              <mc:Choice xmlns:v="urn:schemas-microsoft-com:vml" Requires="v">
                <p:oleObj name="Formula" r:id="rId17" imgW="109800" imgH="124920" progId="Equation.Ribbit">
                  <p:embed/>
                </p:oleObj>
              </mc:Choice>
              <mc:Fallback>
                <p:oleObj name="Formula" r:id="rId17" imgW="109800" imgH="124920" progId="Equation.Ribbit">
                  <p:embed/>
                  <p:pic>
                    <p:nvPicPr>
                      <p:cNvPr id="44" name="对象 43">
                        <a:extLst>
                          <a:ext uri="{FF2B5EF4-FFF2-40B4-BE49-F238E27FC236}">
                            <a16:creationId xmlns:a16="http://schemas.microsoft.com/office/drawing/2014/main" id="{C1B9B740-5493-4729-8754-01470F3229EE}"/>
                          </a:ext>
                        </a:extLst>
                      </p:cNvPr>
                      <p:cNvPicPr/>
                      <p:nvPr/>
                    </p:nvPicPr>
                    <p:blipFill>
                      <a:blip r:embed="rId18"/>
                      <a:stretch>
                        <a:fillRect/>
                      </a:stretch>
                    </p:blipFill>
                    <p:spPr>
                      <a:xfrm>
                        <a:off x="4386263" y="2054225"/>
                        <a:ext cx="314325" cy="365125"/>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0425F33D-A6C1-475A-92F8-86CD94B6DE1C}"/>
              </a:ext>
            </a:extLst>
          </p:cNvPr>
          <p:cNvGraphicFramePr>
            <a:graphicFrameLocks noChangeAspect="1"/>
          </p:cNvGraphicFramePr>
          <p:nvPr/>
        </p:nvGraphicFramePr>
        <p:xfrm>
          <a:off x="4376738" y="3565525"/>
          <a:ext cx="347662" cy="465138"/>
        </p:xfrm>
        <a:graphic>
          <a:graphicData uri="http://schemas.openxmlformats.org/presentationml/2006/ole">
            <mc:AlternateContent xmlns:mc="http://schemas.openxmlformats.org/markup-compatibility/2006">
              <mc:Choice xmlns:v="urn:schemas-microsoft-com:vml" Requires="v">
                <p:oleObj name="Formula" r:id="rId19" imgW="120960" imgH="159840" progId="Equation.Ribbit">
                  <p:embed/>
                </p:oleObj>
              </mc:Choice>
              <mc:Fallback>
                <p:oleObj name="Formula" r:id="rId19" imgW="120960" imgH="159840" progId="Equation.Ribbit">
                  <p:embed/>
                  <p:pic>
                    <p:nvPicPr>
                      <p:cNvPr id="45" name="对象 44">
                        <a:extLst>
                          <a:ext uri="{FF2B5EF4-FFF2-40B4-BE49-F238E27FC236}">
                            <a16:creationId xmlns:a16="http://schemas.microsoft.com/office/drawing/2014/main" id="{0425F33D-A6C1-475A-92F8-86CD94B6DE1C}"/>
                          </a:ext>
                        </a:extLst>
                      </p:cNvPr>
                      <p:cNvPicPr/>
                      <p:nvPr/>
                    </p:nvPicPr>
                    <p:blipFill>
                      <a:blip r:embed="rId20"/>
                      <a:stretch>
                        <a:fillRect/>
                      </a:stretch>
                    </p:blipFill>
                    <p:spPr>
                      <a:xfrm>
                        <a:off x="4376738" y="3565525"/>
                        <a:ext cx="347662" cy="46513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0671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26" presetClass="emph" presetSubtype="0" fill="hold" grpId="0" nodeType="withEffect">
                                  <p:stCondLst>
                                    <p:cond delay="0"/>
                                  </p:stCondLst>
                                  <p:childTnLst>
                                    <p:animEffect transition="out" filter="fade">
                                      <p:cBhvr>
                                        <p:cTn id="14" dur="750" tmFilter="0, 0; .2, .5; .8, .5; 1, 0"/>
                                        <p:tgtEl>
                                          <p:spTgt spid="75"/>
                                        </p:tgtEl>
                                      </p:cBhvr>
                                    </p:animEffect>
                                    <p:animScale>
                                      <p:cBhvr>
                                        <p:cTn id="15" dur="375" autoRev="1" fill="hold"/>
                                        <p:tgtEl>
                                          <p:spTgt spid="75"/>
                                        </p:tgtEl>
                                      </p:cBhvr>
                                      <p:by x="105000" y="105000"/>
                                    </p:animScale>
                                  </p:childTnLst>
                                </p:cTn>
                              </p:par>
                              <p:par>
                                <p:cTn id="16" presetID="10" presetClass="entr" presetSubtype="0"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26" presetClass="emph" presetSubtype="0" fill="hold" grpId="0" nodeType="withEffect">
                                  <p:stCondLst>
                                    <p:cond delay="0"/>
                                  </p:stCondLst>
                                  <p:childTnLst>
                                    <p:animEffect transition="out" filter="fade">
                                      <p:cBhvr>
                                        <p:cTn id="20" dur="750" tmFilter="0, 0; .2, .5; .8, .5; 1, 0"/>
                                        <p:tgtEl>
                                          <p:spTgt spid="64"/>
                                        </p:tgtEl>
                                      </p:cBhvr>
                                    </p:animEffect>
                                    <p:animScale>
                                      <p:cBhvr>
                                        <p:cTn id="21" dur="375" autoRev="1" fill="hold"/>
                                        <p:tgtEl>
                                          <p:spTgt spid="64"/>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down)">
                                      <p:cBhvr>
                                        <p:cTn id="26" dur="1000"/>
                                        <p:tgtEl>
                                          <p:spTgt spid="78"/>
                                        </p:tgtEl>
                                      </p:cBhvr>
                                    </p:animEffect>
                                  </p:childTnLst>
                                </p:cTn>
                              </p:par>
                              <p:par>
                                <p:cTn id="27" presetID="22" presetClass="entr" presetSubtype="8"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left)">
                                      <p:cBhvr>
                                        <p:cTn id="29" dur="1000"/>
                                        <p:tgtEl>
                                          <p:spTgt spid="83"/>
                                        </p:tgtEl>
                                      </p:cBhvr>
                                    </p:animEffect>
                                  </p:childTnLst>
                                </p:cTn>
                              </p:par>
                            </p:childTnLst>
                          </p:cTn>
                        </p:par>
                        <p:par>
                          <p:cTn id="30" fill="hold">
                            <p:stCondLst>
                              <p:cond delay="1000"/>
                            </p:stCondLst>
                            <p:childTnLst>
                              <p:par>
                                <p:cTn id="31" presetID="26" presetClass="emph" presetSubtype="0" fill="hold" grpId="0" nodeType="afterEffect">
                                  <p:stCondLst>
                                    <p:cond delay="0"/>
                                  </p:stCondLst>
                                  <p:childTnLst>
                                    <p:animEffect transition="out" filter="fade">
                                      <p:cBhvr>
                                        <p:cTn id="32" dur="750" tmFilter="0, 0; .2, .5; .8, .5; 1, 0"/>
                                        <p:tgtEl>
                                          <p:spTgt spid="76"/>
                                        </p:tgtEl>
                                      </p:cBhvr>
                                    </p:animEffect>
                                    <p:animScale>
                                      <p:cBhvr>
                                        <p:cTn id="33" dur="375" autoRev="1" fill="hold"/>
                                        <p:tgtEl>
                                          <p:spTgt spid="76"/>
                                        </p:tgtEl>
                                      </p:cBhvr>
                                      <p:by x="105000" y="105000"/>
                                    </p:animScale>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down)">
                                      <p:cBhvr>
                                        <p:cTn id="42" dur="1000"/>
                                        <p:tgtEl>
                                          <p:spTgt spid="79"/>
                                        </p:tgtEl>
                                      </p:cBhvr>
                                    </p:animEffect>
                                  </p:childTnLst>
                                </p:cTn>
                              </p:par>
                            </p:childTnLst>
                          </p:cTn>
                        </p:par>
                        <p:par>
                          <p:cTn id="43" fill="hold">
                            <p:stCondLst>
                              <p:cond delay="1000"/>
                            </p:stCondLst>
                            <p:childTnLst>
                              <p:par>
                                <p:cTn id="44" presetID="26" presetClass="emph" presetSubtype="0" fill="hold" grpId="0" nodeType="afterEffect">
                                  <p:stCondLst>
                                    <p:cond delay="0"/>
                                  </p:stCondLst>
                                  <p:childTnLst>
                                    <p:animEffect transition="out" filter="fade">
                                      <p:cBhvr>
                                        <p:cTn id="45" dur="750" tmFilter="0, 0; .2, .5; .8, .5; 1, 0"/>
                                        <p:tgtEl>
                                          <p:spTgt spid="77"/>
                                        </p:tgtEl>
                                      </p:cBhvr>
                                    </p:animEffect>
                                    <p:animScale>
                                      <p:cBhvr>
                                        <p:cTn id="46" dur="375" autoRev="1" fill="hold"/>
                                        <p:tgtEl>
                                          <p:spTgt spid="77"/>
                                        </p:tgtEl>
                                      </p:cBhvr>
                                      <p:by x="105000" y="105000"/>
                                    </p:animScale>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750" tmFilter="0, 0; .2, .5; .8, .5; 1, 0"/>
                                        <p:tgtEl>
                                          <p:spTgt spid="41"/>
                                        </p:tgtEl>
                                      </p:cBhvr>
                                    </p:animEffect>
                                    <p:animScale>
                                      <p:cBhvr>
                                        <p:cTn id="53" dur="375"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5" grpId="0" animBg="1"/>
      <p:bldP spid="76" grpId="0" animBg="1"/>
      <p:bldP spid="7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标题 1">
            <a:extLst>
              <a:ext uri="{FF2B5EF4-FFF2-40B4-BE49-F238E27FC236}">
                <a16:creationId xmlns:a16="http://schemas.microsoft.com/office/drawing/2014/main" id="{059A6BAF-41F3-47D9-917B-9FBED7E947B7}"/>
              </a:ext>
            </a:extLst>
          </p:cNvPr>
          <p:cNvSpPr txBox="1">
            <a:spLocks/>
          </p:cNvSpPr>
          <p:nvPr/>
        </p:nvSpPr>
        <p:spPr>
          <a:xfrm>
            <a:off x="465818" y="5861884"/>
            <a:ext cx="6359644" cy="69830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a:lstStyle>
          <a:p>
            <a:r>
              <a:rPr lang="zh-CN" altLang="en-US" sz="2000" dirty="0"/>
              <a:t>在上图例子中，</a:t>
            </a:r>
            <a:r>
              <a:rPr lang="en-US" altLang="zh-CN" sz="2000" dirty="0"/>
              <a:t>BPTT</a:t>
            </a:r>
            <a:r>
              <a:rPr lang="zh-CN" altLang="en-US" sz="2000" dirty="0"/>
              <a:t>让</a:t>
            </a:r>
            <a:r>
              <a:rPr lang="en-US" altLang="zh-CN" sz="2000" dirty="0"/>
              <a:t>t+1</a:t>
            </a:r>
            <a:r>
              <a:rPr lang="zh-CN" altLang="en-US" sz="2000" dirty="0"/>
              <a:t>时间步的损失梯度更新了：</a:t>
            </a:r>
            <a:endParaRPr lang="en-US" altLang="zh-CN" sz="2000" dirty="0"/>
          </a:p>
          <a:p>
            <a:pPr marL="342900" indent="-342900">
              <a:buFont typeface="Arial" panose="020B0604020202020204" pitchFamily="34" charset="0"/>
              <a:buChar char="•"/>
            </a:pPr>
            <a:r>
              <a:rPr lang="en-US" altLang="zh-CN" sz="2000" dirty="0"/>
              <a:t>V</a:t>
            </a:r>
            <a:r>
              <a:rPr lang="zh-CN" altLang="en-US" sz="2000" dirty="0"/>
              <a:t>一次，</a:t>
            </a:r>
            <a:r>
              <a:rPr lang="en-US" altLang="zh-CN" sz="2000" dirty="0"/>
              <a:t>W</a:t>
            </a:r>
            <a:r>
              <a:rPr lang="en-US" altLang="zh-CN" sz="2000" baseline="-25000" dirty="0"/>
              <a:t>2</a:t>
            </a:r>
            <a:r>
              <a:rPr lang="zh-CN" altLang="en-US" sz="2000" dirty="0"/>
              <a:t>两次，</a:t>
            </a:r>
            <a:r>
              <a:rPr lang="en-US" altLang="zh-CN" sz="2000" dirty="0"/>
              <a:t>W</a:t>
            </a:r>
            <a:r>
              <a:rPr lang="en-US" altLang="zh-CN" sz="2000" baseline="-25000" dirty="0"/>
              <a:t>1</a:t>
            </a:r>
            <a:r>
              <a:rPr lang="zh-CN" altLang="en-US" sz="2000" dirty="0"/>
              <a:t>三次</a:t>
            </a:r>
          </a:p>
        </p:txBody>
      </p:sp>
      <p:sp>
        <p:nvSpPr>
          <p:cNvPr id="3" name="灯片编号占位符 2">
            <a:extLst>
              <a:ext uri="{FF2B5EF4-FFF2-40B4-BE49-F238E27FC236}">
                <a16:creationId xmlns:a16="http://schemas.microsoft.com/office/drawing/2014/main" id="{B4A2E323-6205-453E-8EC9-D0A1493F61F4}"/>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t>115</a:t>
            </a:fld>
            <a:endParaRPr lang="zh-CN" altLang="en-US" dirty="0"/>
          </a:p>
        </p:txBody>
      </p:sp>
      <p:sp>
        <p:nvSpPr>
          <p:cNvPr id="4" name="标题 3">
            <a:extLst>
              <a:ext uri="{FF2B5EF4-FFF2-40B4-BE49-F238E27FC236}">
                <a16:creationId xmlns:a16="http://schemas.microsoft.com/office/drawing/2014/main" id="{A1C0FA17-806B-466A-AE0B-5C71A236315B}"/>
              </a:ext>
            </a:extLst>
          </p:cNvPr>
          <p:cNvSpPr>
            <a:spLocks noGrp="1"/>
          </p:cNvSpPr>
          <p:nvPr>
            <p:ph type="title"/>
          </p:nvPr>
        </p:nvSpPr>
        <p:spPr>
          <a:xfrm>
            <a:off x="653934" y="2"/>
            <a:ext cx="7986431" cy="1028699"/>
          </a:xfrm>
        </p:spPr>
        <p:txBody>
          <a:bodyPr/>
          <a:lstStyle/>
          <a:p>
            <a:r>
              <a:rPr lang="en-US" altLang="zh-CN" dirty="0"/>
              <a:t>RNN</a:t>
            </a:r>
            <a:r>
              <a:rPr lang="zh-CN" altLang="en-US" dirty="0"/>
              <a:t>的反向传播学习</a:t>
            </a:r>
          </a:p>
        </p:txBody>
      </p:sp>
      <p:cxnSp>
        <p:nvCxnSpPr>
          <p:cNvPr id="39" name="直接箭头连接符 38">
            <a:extLst>
              <a:ext uri="{FF2B5EF4-FFF2-40B4-BE49-F238E27FC236}">
                <a16:creationId xmlns:a16="http://schemas.microsoft.com/office/drawing/2014/main" id="{15770199-06E8-4970-8C12-17088E68E0E8}"/>
              </a:ext>
            </a:extLst>
          </p:cNvPr>
          <p:cNvCxnSpPr/>
          <p:nvPr/>
        </p:nvCxnSpPr>
        <p:spPr>
          <a:xfrm>
            <a:off x="2609304" y="3822954"/>
            <a:ext cx="883538"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F5245D60-9000-4DB0-8BB2-67628E3B43E9}"/>
              </a:ext>
            </a:extLst>
          </p:cNvPr>
          <p:cNvCxnSpPr>
            <a:cxnSpLocks/>
          </p:cNvCxnSpPr>
          <p:nvPr/>
        </p:nvCxnSpPr>
        <p:spPr>
          <a:xfrm flipV="1">
            <a:off x="1555873"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ECC6E9EA-1277-481C-A44F-A515D8CE676C}"/>
              </a:ext>
            </a:extLst>
          </p:cNvPr>
          <p:cNvCxnSpPr/>
          <p:nvPr/>
        </p:nvCxnSpPr>
        <p:spPr>
          <a:xfrm flipV="1">
            <a:off x="1555873"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42" name="椭圆 41">
            <a:extLst>
              <a:ext uri="{FF2B5EF4-FFF2-40B4-BE49-F238E27FC236}">
                <a16:creationId xmlns:a16="http://schemas.microsoft.com/office/drawing/2014/main" id="{C09724F7-40BF-4FD2-AFCE-313EFE8D13D7}"/>
              </a:ext>
            </a:extLst>
          </p:cNvPr>
          <p:cNvSpPr/>
          <p:nvPr/>
        </p:nvSpPr>
        <p:spPr>
          <a:xfrm>
            <a:off x="1175463"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4EA40600-BA54-4587-8F2A-2A99EE0B1D15}"/>
              </a:ext>
            </a:extLst>
          </p:cNvPr>
          <p:cNvSpPr/>
          <p:nvPr/>
        </p:nvSpPr>
        <p:spPr>
          <a:xfrm>
            <a:off x="502443"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a:extLst>
              <a:ext uri="{FF2B5EF4-FFF2-40B4-BE49-F238E27FC236}">
                <a16:creationId xmlns:a16="http://schemas.microsoft.com/office/drawing/2014/main" id="{C36C1B5C-52FB-46D9-A350-0FA0C04AECAE}"/>
              </a:ext>
            </a:extLst>
          </p:cNvPr>
          <p:cNvSpPr/>
          <p:nvPr/>
        </p:nvSpPr>
        <p:spPr>
          <a:xfrm>
            <a:off x="1175463"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7AD21636-3AAA-4C4E-8ADA-C29FC2C2C396}"/>
              </a:ext>
            </a:extLst>
          </p:cNvPr>
          <p:cNvCxnSpPr>
            <a:stCxn id="42" idx="0"/>
            <a:endCxn id="43" idx="2"/>
          </p:cNvCxnSpPr>
          <p:nvPr/>
        </p:nvCxnSpPr>
        <p:spPr>
          <a:xfrm flipV="1">
            <a:off x="1555873"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2BEFCEA9-E850-469C-BF8D-C0FB8F634AD9}"/>
              </a:ext>
            </a:extLst>
          </p:cNvPr>
          <p:cNvCxnSpPr/>
          <p:nvPr/>
        </p:nvCxnSpPr>
        <p:spPr>
          <a:xfrm flipV="1">
            <a:off x="1555873"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a:extLst>
              <a:ext uri="{FF2B5EF4-FFF2-40B4-BE49-F238E27FC236}">
                <a16:creationId xmlns:a16="http://schemas.microsoft.com/office/drawing/2014/main" id="{E31B284E-5D02-4DF6-B5BD-2C90CBFE0FA7}"/>
              </a:ext>
            </a:extLst>
          </p:cNvPr>
          <p:cNvCxnSpPr>
            <a:cxnSpLocks/>
          </p:cNvCxnSpPr>
          <p:nvPr/>
        </p:nvCxnSpPr>
        <p:spPr>
          <a:xfrm flipV="1">
            <a:off x="4546272"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a:extLst>
              <a:ext uri="{FF2B5EF4-FFF2-40B4-BE49-F238E27FC236}">
                <a16:creationId xmlns:a16="http://schemas.microsoft.com/office/drawing/2014/main" id="{2E3FE6B3-C523-4E8C-9162-C7A8772CC04A}"/>
              </a:ext>
            </a:extLst>
          </p:cNvPr>
          <p:cNvCxnSpPr/>
          <p:nvPr/>
        </p:nvCxnSpPr>
        <p:spPr>
          <a:xfrm flipV="1">
            <a:off x="4546272"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86" name="椭圆 85">
            <a:extLst>
              <a:ext uri="{FF2B5EF4-FFF2-40B4-BE49-F238E27FC236}">
                <a16:creationId xmlns:a16="http://schemas.microsoft.com/office/drawing/2014/main" id="{BB772332-67D7-4665-9EFB-1A2EED73C031}"/>
              </a:ext>
            </a:extLst>
          </p:cNvPr>
          <p:cNvSpPr/>
          <p:nvPr/>
        </p:nvSpPr>
        <p:spPr>
          <a:xfrm>
            <a:off x="4165862"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7FF93351-F427-47A4-BC53-A1577F5405F8}"/>
              </a:ext>
            </a:extLst>
          </p:cNvPr>
          <p:cNvSpPr/>
          <p:nvPr/>
        </p:nvSpPr>
        <p:spPr>
          <a:xfrm>
            <a:off x="3492842"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椭圆 87">
            <a:extLst>
              <a:ext uri="{FF2B5EF4-FFF2-40B4-BE49-F238E27FC236}">
                <a16:creationId xmlns:a16="http://schemas.microsoft.com/office/drawing/2014/main" id="{AFE7366A-6B86-4871-A051-D0A694D95FCC}"/>
              </a:ext>
            </a:extLst>
          </p:cNvPr>
          <p:cNvSpPr/>
          <p:nvPr/>
        </p:nvSpPr>
        <p:spPr>
          <a:xfrm>
            <a:off x="4165862"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9951F941-9C15-416C-8714-8ED36C5F2AA4}"/>
              </a:ext>
            </a:extLst>
          </p:cNvPr>
          <p:cNvCxnSpPr>
            <a:stCxn id="86" idx="0"/>
            <a:endCxn id="87" idx="2"/>
          </p:cNvCxnSpPr>
          <p:nvPr/>
        </p:nvCxnSpPr>
        <p:spPr>
          <a:xfrm flipV="1">
            <a:off x="4546272"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a:extLst>
              <a:ext uri="{FF2B5EF4-FFF2-40B4-BE49-F238E27FC236}">
                <a16:creationId xmlns:a16="http://schemas.microsoft.com/office/drawing/2014/main" id="{81B28E2D-C89B-4425-8B84-33BEB812C389}"/>
              </a:ext>
            </a:extLst>
          </p:cNvPr>
          <p:cNvCxnSpPr/>
          <p:nvPr/>
        </p:nvCxnSpPr>
        <p:spPr>
          <a:xfrm flipV="1">
            <a:off x="4546272"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4" name="直接箭头连接符 93">
            <a:extLst>
              <a:ext uri="{FF2B5EF4-FFF2-40B4-BE49-F238E27FC236}">
                <a16:creationId xmlns:a16="http://schemas.microsoft.com/office/drawing/2014/main" id="{DCD14877-892B-48CF-A492-582AA1C5033A}"/>
              </a:ext>
            </a:extLst>
          </p:cNvPr>
          <p:cNvCxnSpPr>
            <a:stCxn id="43" idx="3"/>
            <a:endCxn id="87" idx="1"/>
          </p:cNvCxnSpPr>
          <p:nvPr/>
        </p:nvCxnSpPr>
        <p:spPr>
          <a:xfrm>
            <a:off x="2609304" y="3822954"/>
            <a:ext cx="8835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9CB5F25C-7372-424D-A912-EB11A8FCB53C}"/>
              </a:ext>
            </a:extLst>
          </p:cNvPr>
          <p:cNvCxnSpPr/>
          <p:nvPr/>
        </p:nvCxnSpPr>
        <p:spPr>
          <a:xfrm>
            <a:off x="5599702" y="3822954"/>
            <a:ext cx="883538" cy="0"/>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6" name="直接箭头连接符 95">
            <a:extLst>
              <a:ext uri="{FF2B5EF4-FFF2-40B4-BE49-F238E27FC236}">
                <a16:creationId xmlns:a16="http://schemas.microsoft.com/office/drawing/2014/main" id="{7082D793-096E-4680-A9B2-1F5D7E669FC6}"/>
              </a:ext>
            </a:extLst>
          </p:cNvPr>
          <p:cNvCxnSpPr>
            <a:cxnSpLocks/>
          </p:cNvCxnSpPr>
          <p:nvPr/>
        </p:nvCxnSpPr>
        <p:spPr>
          <a:xfrm flipV="1">
            <a:off x="7536670" y="4234072"/>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7" name="直接箭头连接符 96">
            <a:extLst>
              <a:ext uri="{FF2B5EF4-FFF2-40B4-BE49-F238E27FC236}">
                <a16:creationId xmlns:a16="http://schemas.microsoft.com/office/drawing/2014/main" id="{D01AB67C-F298-4E97-893A-1D8EC23FA8E6}"/>
              </a:ext>
            </a:extLst>
          </p:cNvPr>
          <p:cNvCxnSpPr/>
          <p:nvPr/>
        </p:nvCxnSpPr>
        <p:spPr>
          <a:xfrm flipV="1">
            <a:off x="7536670" y="2628265"/>
            <a:ext cx="1" cy="782648"/>
          </a:xfrm>
          <a:prstGeom prst="straightConnector1">
            <a:avLst/>
          </a:prstGeom>
          <a:ln w="38100">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98" name="椭圆 97">
            <a:extLst>
              <a:ext uri="{FF2B5EF4-FFF2-40B4-BE49-F238E27FC236}">
                <a16:creationId xmlns:a16="http://schemas.microsoft.com/office/drawing/2014/main" id="{1E7A0E04-F39B-4F3D-93D4-D63F7FCE6931}"/>
              </a:ext>
            </a:extLst>
          </p:cNvPr>
          <p:cNvSpPr/>
          <p:nvPr/>
        </p:nvSpPr>
        <p:spPr>
          <a:xfrm>
            <a:off x="7156260" y="5016720"/>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91870316-8AFA-4206-B74E-4E873A601D2F}"/>
              </a:ext>
            </a:extLst>
          </p:cNvPr>
          <p:cNvSpPr/>
          <p:nvPr/>
        </p:nvSpPr>
        <p:spPr>
          <a:xfrm>
            <a:off x="6483240" y="3411836"/>
            <a:ext cx="2106861" cy="822236"/>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0" name="椭圆 99">
            <a:extLst>
              <a:ext uri="{FF2B5EF4-FFF2-40B4-BE49-F238E27FC236}">
                <a16:creationId xmlns:a16="http://schemas.microsoft.com/office/drawing/2014/main" id="{CD12EE2F-3CD1-4DB4-95D6-5223CD57DEF8}"/>
              </a:ext>
            </a:extLst>
          </p:cNvPr>
          <p:cNvSpPr/>
          <p:nvPr/>
        </p:nvSpPr>
        <p:spPr>
          <a:xfrm>
            <a:off x="7156260" y="1867446"/>
            <a:ext cx="760819" cy="760819"/>
          </a:xfrm>
          <a:prstGeom prst="ellipse">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箭头连接符 100">
            <a:extLst>
              <a:ext uri="{FF2B5EF4-FFF2-40B4-BE49-F238E27FC236}">
                <a16:creationId xmlns:a16="http://schemas.microsoft.com/office/drawing/2014/main" id="{2A9A4E99-C342-4E20-957D-BCFE93E170F4}"/>
              </a:ext>
            </a:extLst>
          </p:cNvPr>
          <p:cNvCxnSpPr>
            <a:stCxn id="98" idx="0"/>
            <a:endCxn id="99" idx="2"/>
          </p:cNvCxnSpPr>
          <p:nvPr/>
        </p:nvCxnSpPr>
        <p:spPr>
          <a:xfrm flipV="1">
            <a:off x="7536670" y="4234072"/>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2" name="直接箭头连接符 101">
            <a:extLst>
              <a:ext uri="{FF2B5EF4-FFF2-40B4-BE49-F238E27FC236}">
                <a16:creationId xmlns:a16="http://schemas.microsoft.com/office/drawing/2014/main" id="{55464553-73E9-4305-B43C-C5F7E2FCEAF2}"/>
              </a:ext>
            </a:extLst>
          </p:cNvPr>
          <p:cNvCxnSpPr/>
          <p:nvPr/>
        </p:nvCxnSpPr>
        <p:spPr>
          <a:xfrm flipV="1">
            <a:off x="7536670" y="2628265"/>
            <a:ext cx="1" cy="7826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a:extLst>
              <a:ext uri="{FF2B5EF4-FFF2-40B4-BE49-F238E27FC236}">
                <a16:creationId xmlns:a16="http://schemas.microsoft.com/office/drawing/2014/main" id="{166EDF10-028D-497A-8A58-89AF4D65BB61}"/>
              </a:ext>
            </a:extLst>
          </p:cNvPr>
          <p:cNvCxnSpPr>
            <a:endCxn id="99" idx="1"/>
          </p:cNvCxnSpPr>
          <p:nvPr/>
        </p:nvCxnSpPr>
        <p:spPr>
          <a:xfrm>
            <a:off x="5599702" y="3822954"/>
            <a:ext cx="8835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a:extLst>
              <a:ext uri="{FF2B5EF4-FFF2-40B4-BE49-F238E27FC236}">
                <a16:creationId xmlns:a16="http://schemas.microsoft.com/office/drawing/2014/main" id="{A5CA4B94-9434-4D5F-84A3-A6BB9F416EC6}"/>
              </a:ext>
            </a:extLst>
          </p:cNvPr>
          <p:cNvCxnSpPr>
            <a:cxnSpLocks/>
          </p:cNvCxnSpPr>
          <p:nvPr/>
        </p:nvCxnSpPr>
        <p:spPr>
          <a:xfrm>
            <a:off x="4546272" y="3822954"/>
            <a:ext cx="0" cy="1193766"/>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直接箭头连接符 107">
            <a:extLst>
              <a:ext uri="{FF2B5EF4-FFF2-40B4-BE49-F238E27FC236}">
                <a16:creationId xmlns:a16="http://schemas.microsoft.com/office/drawing/2014/main" id="{A0A8C94E-8317-4217-805A-88AB661F5DC2}"/>
              </a:ext>
            </a:extLst>
          </p:cNvPr>
          <p:cNvCxnSpPr>
            <a:cxnSpLocks/>
          </p:cNvCxnSpPr>
          <p:nvPr/>
        </p:nvCxnSpPr>
        <p:spPr>
          <a:xfrm>
            <a:off x="7536670" y="2629188"/>
            <a:ext cx="0" cy="1193766"/>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9" name="直接箭头连接符 108">
            <a:extLst>
              <a:ext uri="{FF2B5EF4-FFF2-40B4-BE49-F238E27FC236}">
                <a16:creationId xmlns:a16="http://schemas.microsoft.com/office/drawing/2014/main" id="{D45C2D1B-9725-45E9-B14A-CB2577E3EE62}"/>
              </a:ext>
            </a:extLst>
          </p:cNvPr>
          <p:cNvCxnSpPr>
            <a:cxnSpLocks/>
          </p:cNvCxnSpPr>
          <p:nvPr/>
        </p:nvCxnSpPr>
        <p:spPr>
          <a:xfrm flipH="1">
            <a:off x="4546272" y="3822954"/>
            <a:ext cx="2992085" cy="0"/>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直接箭头连接符 109">
            <a:extLst>
              <a:ext uri="{FF2B5EF4-FFF2-40B4-BE49-F238E27FC236}">
                <a16:creationId xmlns:a16="http://schemas.microsoft.com/office/drawing/2014/main" id="{425E3A1E-B13E-4AF5-9A09-5162646EA489}"/>
              </a:ext>
            </a:extLst>
          </p:cNvPr>
          <p:cNvCxnSpPr>
            <a:cxnSpLocks/>
          </p:cNvCxnSpPr>
          <p:nvPr/>
        </p:nvCxnSpPr>
        <p:spPr>
          <a:xfrm flipH="1">
            <a:off x="1554187" y="3822954"/>
            <a:ext cx="2992085" cy="0"/>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直接箭头连接符 110">
            <a:extLst>
              <a:ext uri="{FF2B5EF4-FFF2-40B4-BE49-F238E27FC236}">
                <a16:creationId xmlns:a16="http://schemas.microsoft.com/office/drawing/2014/main" id="{0B0F73B0-CCDF-476C-8E30-8224569EDAB8}"/>
              </a:ext>
            </a:extLst>
          </p:cNvPr>
          <p:cNvCxnSpPr>
            <a:cxnSpLocks/>
          </p:cNvCxnSpPr>
          <p:nvPr/>
        </p:nvCxnSpPr>
        <p:spPr>
          <a:xfrm>
            <a:off x="1561116" y="3822954"/>
            <a:ext cx="0" cy="1193766"/>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12" name="标题 1">
            <a:extLst>
              <a:ext uri="{FF2B5EF4-FFF2-40B4-BE49-F238E27FC236}">
                <a16:creationId xmlns:a16="http://schemas.microsoft.com/office/drawing/2014/main" id="{600FC891-4785-4721-B14B-C38418EE80A3}"/>
              </a:ext>
            </a:extLst>
          </p:cNvPr>
          <p:cNvSpPr txBox="1">
            <a:spLocks/>
          </p:cNvSpPr>
          <p:nvPr/>
        </p:nvSpPr>
        <p:spPr>
          <a:xfrm>
            <a:off x="425064" y="983452"/>
            <a:ext cx="6135555" cy="617546"/>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a:lstStyle>
          <a:p>
            <a:r>
              <a:rPr lang="en-US" altLang="zh-CN" sz="2400" dirty="0"/>
              <a:t>Backpropagation through time (BPTT)</a:t>
            </a:r>
            <a:endParaRPr lang="zh-CN" altLang="en-US" sz="2400" dirty="0"/>
          </a:p>
        </p:txBody>
      </p:sp>
      <p:graphicFrame>
        <p:nvGraphicFramePr>
          <p:cNvPr id="113" name="对象 112">
            <a:extLst>
              <a:ext uri="{FF2B5EF4-FFF2-40B4-BE49-F238E27FC236}">
                <a16:creationId xmlns:a16="http://schemas.microsoft.com/office/drawing/2014/main" id="{D4CD8675-B8AC-4654-9E80-C7B548E56279}"/>
              </a:ext>
            </a:extLst>
          </p:cNvPr>
          <p:cNvGraphicFramePr>
            <a:graphicFrameLocks noChangeAspect="1"/>
          </p:cNvGraphicFramePr>
          <p:nvPr/>
        </p:nvGraphicFramePr>
        <p:xfrm>
          <a:off x="7689850" y="2860675"/>
          <a:ext cx="315913" cy="396875"/>
        </p:xfrm>
        <a:graphic>
          <a:graphicData uri="http://schemas.openxmlformats.org/presentationml/2006/ole">
            <mc:AlternateContent xmlns:mc="http://schemas.openxmlformats.org/markup-compatibility/2006">
              <mc:Choice xmlns:v="urn:schemas-microsoft-com:vml" Requires="v">
                <p:oleObj name="Formula" r:id="rId2" imgW="125640" imgH="157680" progId="Equation.Ribbit">
                  <p:embed/>
                </p:oleObj>
              </mc:Choice>
              <mc:Fallback>
                <p:oleObj name="Formula" r:id="rId2" imgW="125640" imgH="157680" progId="Equation.Ribbit">
                  <p:embed/>
                  <p:pic>
                    <p:nvPicPr>
                      <p:cNvPr id="113" name="对象 112">
                        <a:extLst>
                          <a:ext uri="{FF2B5EF4-FFF2-40B4-BE49-F238E27FC236}">
                            <a16:creationId xmlns:a16="http://schemas.microsoft.com/office/drawing/2014/main" id="{D4CD8675-B8AC-4654-9E80-C7B548E56279}"/>
                          </a:ext>
                        </a:extLst>
                      </p:cNvPr>
                      <p:cNvPicPr/>
                      <p:nvPr/>
                    </p:nvPicPr>
                    <p:blipFill>
                      <a:blip r:embed="rId3"/>
                      <a:stretch>
                        <a:fillRect/>
                      </a:stretch>
                    </p:blipFill>
                    <p:spPr>
                      <a:xfrm>
                        <a:off x="7689850" y="2860675"/>
                        <a:ext cx="315913" cy="396875"/>
                      </a:xfrm>
                      <a:prstGeom prst="rect">
                        <a:avLst/>
                      </a:prstGeom>
                    </p:spPr>
                  </p:pic>
                </p:oleObj>
              </mc:Fallback>
            </mc:AlternateContent>
          </a:graphicData>
        </a:graphic>
      </p:graphicFrame>
      <p:graphicFrame>
        <p:nvGraphicFramePr>
          <p:cNvPr id="114" name="对象 113">
            <a:extLst>
              <a:ext uri="{FF2B5EF4-FFF2-40B4-BE49-F238E27FC236}">
                <a16:creationId xmlns:a16="http://schemas.microsoft.com/office/drawing/2014/main" id="{90095CC5-D007-4A24-8DE0-B1E14DAC1DB4}"/>
              </a:ext>
            </a:extLst>
          </p:cNvPr>
          <p:cNvGraphicFramePr>
            <a:graphicFrameLocks noChangeAspect="1"/>
          </p:cNvGraphicFramePr>
          <p:nvPr/>
        </p:nvGraphicFramePr>
        <p:xfrm>
          <a:off x="5746750" y="3341688"/>
          <a:ext cx="563563" cy="401637"/>
        </p:xfrm>
        <a:graphic>
          <a:graphicData uri="http://schemas.openxmlformats.org/presentationml/2006/ole">
            <mc:AlternateContent xmlns:mc="http://schemas.openxmlformats.org/markup-compatibility/2006">
              <mc:Choice xmlns:v="urn:schemas-microsoft-com:vml" Requires="v">
                <p:oleObj name="Formula" r:id="rId4" imgW="223200" imgH="158400" progId="Equation.Ribbit">
                  <p:embed/>
                </p:oleObj>
              </mc:Choice>
              <mc:Fallback>
                <p:oleObj name="Formula" r:id="rId4" imgW="223200" imgH="158400" progId="Equation.Ribbit">
                  <p:embed/>
                  <p:pic>
                    <p:nvPicPr>
                      <p:cNvPr id="114" name="对象 113">
                        <a:extLst>
                          <a:ext uri="{FF2B5EF4-FFF2-40B4-BE49-F238E27FC236}">
                            <a16:creationId xmlns:a16="http://schemas.microsoft.com/office/drawing/2014/main" id="{90095CC5-D007-4A24-8DE0-B1E14DAC1DB4}"/>
                          </a:ext>
                        </a:extLst>
                      </p:cNvPr>
                      <p:cNvPicPr/>
                      <p:nvPr/>
                    </p:nvPicPr>
                    <p:blipFill>
                      <a:blip r:embed="rId5"/>
                      <a:stretch>
                        <a:fillRect/>
                      </a:stretch>
                    </p:blipFill>
                    <p:spPr>
                      <a:xfrm>
                        <a:off x="5746750" y="3341688"/>
                        <a:ext cx="563563" cy="401637"/>
                      </a:xfrm>
                      <a:prstGeom prst="rect">
                        <a:avLst/>
                      </a:prstGeom>
                    </p:spPr>
                  </p:pic>
                </p:oleObj>
              </mc:Fallback>
            </mc:AlternateContent>
          </a:graphicData>
        </a:graphic>
      </p:graphicFrame>
      <p:graphicFrame>
        <p:nvGraphicFramePr>
          <p:cNvPr id="115" name="对象 114">
            <a:extLst>
              <a:ext uri="{FF2B5EF4-FFF2-40B4-BE49-F238E27FC236}">
                <a16:creationId xmlns:a16="http://schemas.microsoft.com/office/drawing/2014/main" id="{A280E36E-6DA0-4E29-B3D6-FA78D82D1970}"/>
              </a:ext>
            </a:extLst>
          </p:cNvPr>
          <p:cNvGraphicFramePr>
            <a:graphicFrameLocks noChangeAspect="1"/>
          </p:cNvGraphicFramePr>
          <p:nvPr/>
        </p:nvGraphicFramePr>
        <p:xfrm>
          <a:off x="2759075" y="3341688"/>
          <a:ext cx="563563" cy="401637"/>
        </p:xfrm>
        <a:graphic>
          <a:graphicData uri="http://schemas.openxmlformats.org/presentationml/2006/ole">
            <mc:AlternateContent xmlns:mc="http://schemas.openxmlformats.org/markup-compatibility/2006">
              <mc:Choice xmlns:v="urn:schemas-microsoft-com:vml" Requires="v">
                <p:oleObj name="Formula" r:id="rId6" imgW="223200" imgH="158400" progId="Equation.Ribbit">
                  <p:embed/>
                </p:oleObj>
              </mc:Choice>
              <mc:Fallback>
                <p:oleObj name="Formula" r:id="rId6" imgW="223200" imgH="158400" progId="Equation.Ribbit">
                  <p:embed/>
                  <p:pic>
                    <p:nvPicPr>
                      <p:cNvPr id="115" name="对象 114">
                        <a:extLst>
                          <a:ext uri="{FF2B5EF4-FFF2-40B4-BE49-F238E27FC236}">
                            <a16:creationId xmlns:a16="http://schemas.microsoft.com/office/drawing/2014/main" id="{A280E36E-6DA0-4E29-B3D6-FA78D82D1970}"/>
                          </a:ext>
                        </a:extLst>
                      </p:cNvPr>
                      <p:cNvPicPr/>
                      <p:nvPr/>
                    </p:nvPicPr>
                    <p:blipFill>
                      <a:blip r:embed="rId5"/>
                      <a:stretch>
                        <a:fillRect/>
                      </a:stretch>
                    </p:blipFill>
                    <p:spPr>
                      <a:xfrm>
                        <a:off x="2759075" y="3341688"/>
                        <a:ext cx="563563" cy="401637"/>
                      </a:xfrm>
                      <a:prstGeom prst="rect">
                        <a:avLst/>
                      </a:prstGeom>
                    </p:spPr>
                  </p:pic>
                </p:oleObj>
              </mc:Fallback>
            </mc:AlternateContent>
          </a:graphicData>
        </a:graphic>
      </p:graphicFrame>
      <p:graphicFrame>
        <p:nvGraphicFramePr>
          <p:cNvPr id="116" name="对象 115">
            <a:extLst>
              <a:ext uri="{FF2B5EF4-FFF2-40B4-BE49-F238E27FC236}">
                <a16:creationId xmlns:a16="http://schemas.microsoft.com/office/drawing/2014/main" id="{BCBEB3BC-76BC-4CEC-BE5D-874BF340E413}"/>
              </a:ext>
            </a:extLst>
          </p:cNvPr>
          <p:cNvGraphicFramePr>
            <a:graphicFrameLocks noChangeAspect="1"/>
          </p:cNvGraphicFramePr>
          <p:nvPr/>
        </p:nvGraphicFramePr>
        <p:xfrm>
          <a:off x="4678363" y="4405313"/>
          <a:ext cx="555625" cy="401637"/>
        </p:xfrm>
        <a:graphic>
          <a:graphicData uri="http://schemas.openxmlformats.org/presentationml/2006/ole">
            <mc:AlternateContent xmlns:mc="http://schemas.openxmlformats.org/markup-compatibility/2006">
              <mc:Choice xmlns:v="urn:schemas-microsoft-com:vml" Requires="v">
                <p:oleObj name="Formula" r:id="rId7" imgW="220320" imgH="158400" progId="Equation.Ribbit">
                  <p:embed/>
                </p:oleObj>
              </mc:Choice>
              <mc:Fallback>
                <p:oleObj name="Formula" r:id="rId7" imgW="220320" imgH="158400" progId="Equation.Ribbit">
                  <p:embed/>
                  <p:pic>
                    <p:nvPicPr>
                      <p:cNvPr id="116" name="对象 115">
                        <a:extLst>
                          <a:ext uri="{FF2B5EF4-FFF2-40B4-BE49-F238E27FC236}">
                            <a16:creationId xmlns:a16="http://schemas.microsoft.com/office/drawing/2014/main" id="{BCBEB3BC-76BC-4CEC-BE5D-874BF340E413}"/>
                          </a:ext>
                        </a:extLst>
                      </p:cNvPr>
                      <p:cNvPicPr/>
                      <p:nvPr/>
                    </p:nvPicPr>
                    <p:blipFill>
                      <a:blip r:embed="rId8"/>
                      <a:stretch>
                        <a:fillRect/>
                      </a:stretch>
                    </p:blipFill>
                    <p:spPr>
                      <a:xfrm>
                        <a:off x="4678363" y="4405313"/>
                        <a:ext cx="555625" cy="401637"/>
                      </a:xfrm>
                      <a:prstGeom prst="rect">
                        <a:avLst/>
                      </a:prstGeom>
                    </p:spPr>
                  </p:pic>
                </p:oleObj>
              </mc:Fallback>
            </mc:AlternateContent>
          </a:graphicData>
        </a:graphic>
      </p:graphicFrame>
      <p:graphicFrame>
        <p:nvGraphicFramePr>
          <p:cNvPr id="117" name="对象 116">
            <a:extLst>
              <a:ext uri="{FF2B5EF4-FFF2-40B4-BE49-F238E27FC236}">
                <a16:creationId xmlns:a16="http://schemas.microsoft.com/office/drawing/2014/main" id="{107C7144-7B67-4595-A178-427385C84058}"/>
              </a:ext>
            </a:extLst>
          </p:cNvPr>
          <p:cNvGraphicFramePr>
            <a:graphicFrameLocks noChangeAspect="1"/>
          </p:cNvGraphicFramePr>
          <p:nvPr/>
        </p:nvGraphicFramePr>
        <p:xfrm>
          <a:off x="1728788" y="4405313"/>
          <a:ext cx="555625" cy="401637"/>
        </p:xfrm>
        <a:graphic>
          <a:graphicData uri="http://schemas.openxmlformats.org/presentationml/2006/ole">
            <mc:AlternateContent xmlns:mc="http://schemas.openxmlformats.org/markup-compatibility/2006">
              <mc:Choice xmlns:v="urn:schemas-microsoft-com:vml" Requires="v">
                <p:oleObj name="Formula" r:id="rId9" imgW="220320" imgH="158400" progId="Equation.Ribbit">
                  <p:embed/>
                </p:oleObj>
              </mc:Choice>
              <mc:Fallback>
                <p:oleObj name="Formula" r:id="rId9" imgW="220320" imgH="158400" progId="Equation.Ribbit">
                  <p:embed/>
                  <p:pic>
                    <p:nvPicPr>
                      <p:cNvPr id="117" name="对象 116">
                        <a:extLst>
                          <a:ext uri="{FF2B5EF4-FFF2-40B4-BE49-F238E27FC236}">
                            <a16:creationId xmlns:a16="http://schemas.microsoft.com/office/drawing/2014/main" id="{107C7144-7B67-4595-A178-427385C84058}"/>
                          </a:ext>
                        </a:extLst>
                      </p:cNvPr>
                      <p:cNvPicPr/>
                      <p:nvPr/>
                    </p:nvPicPr>
                    <p:blipFill>
                      <a:blip r:embed="rId8"/>
                      <a:stretch>
                        <a:fillRect/>
                      </a:stretch>
                    </p:blipFill>
                    <p:spPr>
                      <a:xfrm>
                        <a:off x="1728788" y="4405313"/>
                        <a:ext cx="555625" cy="401637"/>
                      </a:xfrm>
                      <a:prstGeom prst="rect">
                        <a:avLst/>
                      </a:prstGeom>
                    </p:spPr>
                  </p:pic>
                </p:oleObj>
              </mc:Fallback>
            </mc:AlternateContent>
          </a:graphicData>
        </a:graphic>
      </p:graphicFrame>
      <p:graphicFrame>
        <p:nvGraphicFramePr>
          <p:cNvPr id="118" name="对象 117">
            <a:extLst>
              <a:ext uri="{FF2B5EF4-FFF2-40B4-BE49-F238E27FC236}">
                <a16:creationId xmlns:a16="http://schemas.microsoft.com/office/drawing/2014/main" id="{8FC109F5-4B92-4A9E-BDA8-B141735CDB65}"/>
              </a:ext>
            </a:extLst>
          </p:cNvPr>
          <p:cNvGraphicFramePr>
            <a:graphicFrameLocks noChangeAspect="1"/>
          </p:cNvGraphicFramePr>
          <p:nvPr/>
        </p:nvGraphicFramePr>
        <p:xfrm>
          <a:off x="7624763" y="4405313"/>
          <a:ext cx="555625" cy="401637"/>
        </p:xfrm>
        <a:graphic>
          <a:graphicData uri="http://schemas.openxmlformats.org/presentationml/2006/ole">
            <mc:AlternateContent xmlns:mc="http://schemas.openxmlformats.org/markup-compatibility/2006">
              <mc:Choice xmlns:v="urn:schemas-microsoft-com:vml" Requires="v">
                <p:oleObj name="Formula" r:id="rId10" imgW="220320" imgH="158400" progId="Equation.Ribbit">
                  <p:embed/>
                </p:oleObj>
              </mc:Choice>
              <mc:Fallback>
                <p:oleObj name="Formula" r:id="rId10" imgW="220320" imgH="158400" progId="Equation.Ribbit">
                  <p:embed/>
                  <p:pic>
                    <p:nvPicPr>
                      <p:cNvPr id="118" name="对象 117">
                        <a:extLst>
                          <a:ext uri="{FF2B5EF4-FFF2-40B4-BE49-F238E27FC236}">
                            <a16:creationId xmlns:a16="http://schemas.microsoft.com/office/drawing/2014/main" id="{8FC109F5-4B92-4A9E-BDA8-B141735CDB65}"/>
                          </a:ext>
                        </a:extLst>
                      </p:cNvPr>
                      <p:cNvPicPr/>
                      <p:nvPr/>
                    </p:nvPicPr>
                    <p:blipFill>
                      <a:blip r:embed="rId8"/>
                      <a:stretch>
                        <a:fillRect/>
                      </a:stretch>
                    </p:blipFill>
                    <p:spPr>
                      <a:xfrm>
                        <a:off x="7624763" y="4405313"/>
                        <a:ext cx="555625" cy="401637"/>
                      </a:xfrm>
                      <a:prstGeom prst="rect">
                        <a:avLst/>
                      </a:prstGeom>
                    </p:spPr>
                  </p:pic>
                </p:oleObj>
              </mc:Fallback>
            </mc:AlternateContent>
          </a:graphicData>
        </a:graphic>
      </p:graphicFrame>
      <p:cxnSp>
        <p:nvCxnSpPr>
          <p:cNvPr id="119" name="直接箭头连接符 118">
            <a:extLst>
              <a:ext uri="{FF2B5EF4-FFF2-40B4-BE49-F238E27FC236}">
                <a16:creationId xmlns:a16="http://schemas.microsoft.com/office/drawing/2014/main" id="{84516B46-FCC8-4E83-844E-526615B022B4}"/>
              </a:ext>
            </a:extLst>
          </p:cNvPr>
          <p:cNvCxnSpPr>
            <a:cxnSpLocks/>
          </p:cNvCxnSpPr>
          <p:nvPr/>
        </p:nvCxnSpPr>
        <p:spPr>
          <a:xfrm>
            <a:off x="7544242" y="3822954"/>
            <a:ext cx="0" cy="1193766"/>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20" name="对象 119">
            <a:extLst>
              <a:ext uri="{FF2B5EF4-FFF2-40B4-BE49-F238E27FC236}">
                <a16:creationId xmlns:a16="http://schemas.microsoft.com/office/drawing/2014/main" id="{2B80446D-8EC6-4083-8D63-7981FDAF5A68}"/>
              </a:ext>
            </a:extLst>
          </p:cNvPr>
          <p:cNvGraphicFramePr>
            <a:graphicFrameLocks noChangeAspect="1"/>
          </p:cNvGraphicFramePr>
          <p:nvPr/>
        </p:nvGraphicFramePr>
        <p:xfrm>
          <a:off x="6686550" y="1185863"/>
          <a:ext cx="1674813" cy="368300"/>
        </p:xfrm>
        <a:graphic>
          <a:graphicData uri="http://schemas.openxmlformats.org/presentationml/2006/ole">
            <mc:AlternateContent xmlns:mc="http://schemas.openxmlformats.org/markup-compatibility/2006">
              <mc:Choice xmlns:v="urn:schemas-microsoft-com:vml" Requires="v">
                <p:oleObj name="Formula" r:id="rId11" imgW="758160" imgH="167400" progId="Equation.Ribbit">
                  <p:embed/>
                </p:oleObj>
              </mc:Choice>
              <mc:Fallback>
                <p:oleObj name="Formula" r:id="rId11" imgW="758160" imgH="167400" progId="Equation.Ribbit">
                  <p:embed/>
                  <p:pic>
                    <p:nvPicPr>
                      <p:cNvPr id="120" name="对象 119">
                        <a:extLst>
                          <a:ext uri="{FF2B5EF4-FFF2-40B4-BE49-F238E27FC236}">
                            <a16:creationId xmlns:a16="http://schemas.microsoft.com/office/drawing/2014/main" id="{2B80446D-8EC6-4083-8D63-7981FDAF5A68}"/>
                          </a:ext>
                        </a:extLst>
                      </p:cNvPr>
                      <p:cNvPicPr/>
                      <p:nvPr/>
                    </p:nvPicPr>
                    <p:blipFill>
                      <a:blip r:embed="rId12"/>
                      <a:stretch>
                        <a:fillRect/>
                      </a:stretch>
                    </p:blipFill>
                    <p:spPr>
                      <a:xfrm>
                        <a:off x="6686550" y="1185863"/>
                        <a:ext cx="1674813" cy="368300"/>
                      </a:xfrm>
                      <a:prstGeom prst="rect">
                        <a:avLst/>
                      </a:prstGeom>
                    </p:spPr>
                  </p:pic>
                </p:oleObj>
              </mc:Fallback>
            </mc:AlternateContent>
          </a:graphicData>
        </a:graphic>
      </p:graphicFrame>
      <p:graphicFrame>
        <p:nvGraphicFramePr>
          <p:cNvPr id="121" name="对象 120">
            <a:extLst>
              <a:ext uri="{FF2B5EF4-FFF2-40B4-BE49-F238E27FC236}">
                <a16:creationId xmlns:a16="http://schemas.microsoft.com/office/drawing/2014/main" id="{95D48257-1297-47AB-8230-CF7C9AACA7D2}"/>
              </a:ext>
            </a:extLst>
          </p:cNvPr>
          <p:cNvGraphicFramePr>
            <a:graphicFrameLocks noChangeAspect="1"/>
          </p:cNvGraphicFramePr>
          <p:nvPr/>
        </p:nvGraphicFramePr>
        <p:xfrm>
          <a:off x="6189663" y="2646363"/>
          <a:ext cx="1287462" cy="576262"/>
        </p:xfrm>
        <a:graphic>
          <a:graphicData uri="http://schemas.openxmlformats.org/presentationml/2006/ole">
            <mc:AlternateContent xmlns:mc="http://schemas.openxmlformats.org/markup-compatibility/2006">
              <mc:Choice xmlns:v="urn:schemas-microsoft-com:vml" Requires="v">
                <p:oleObj name="Formula" r:id="rId13" imgW="726120" imgH="324360" progId="Equation.Ribbit">
                  <p:embed/>
                </p:oleObj>
              </mc:Choice>
              <mc:Fallback>
                <p:oleObj name="Formula" r:id="rId13" imgW="726120" imgH="324360" progId="Equation.Ribbit">
                  <p:embed/>
                  <p:pic>
                    <p:nvPicPr>
                      <p:cNvPr id="121" name="对象 120">
                        <a:extLst>
                          <a:ext uri="{FF2B5EF4-FFF2-40B4-BE49-F238E27FC236}">
                            <a16:creationId xmlns:a16="http://schemas.microsoft.com/office/drawing/2014/main" id="{95D48257-1297-47AB-8230-CF7C9AACA7D2}"/>
                          </a:ext>
                        </a:extLst>
                      </p:cNvPr>
                      <p:cNvPicPr/>
                      <p:nvPr/>
                    </p:nvPicPr>
                    <p:blipFill>
                      <a:blip r:embed="rId14"/>
                      <a:stretch>
                        <a:fillRect/>
                      </a:stretch>
                    </p:blipFill>
                    <p:spPr>
                      <a:xfrm>
                        <a:off x="6189663" y="2646363"/>
                        <a:ext cx="1287462" cy="576262"/>
                      </a:xfrm>
                      <a:prstGeom prst="rect">
                        <a:avLst/>
                      </a:prstGeom>
                    </p:spPr>
                  </p:pic>
                </p:oleObj>
              </mc:Fallback>
            </mc:AlternateContent>
          </a:graphicData>
        </a:graphic>
      </p:graphicFrame>
      <p:graphicFrame>
        <p:nvGraphicFramePr>
          <p:cNvPr id="122" name="对象 121">
            <a:extLst>
              <a:ext uri="{FF2B5EF4-FFF2-40B4-BE49-F238E27FC236}">
                <a16:creationId xmlns:a16="http://schemas.microsoft.com/office/drawing/2014/main" id="{7CE98458-3148-4CA7-99F3-37E616EA4241}"/>
              </a:ext>
            </a:extLst>
          </p:cNvPr>
          <p:cNvGraphicFramePr>
            <a:graphicFrameLocks noChangeAspect="1"/>
          </p:cNvGraphicFramePr>
          <p:nvPr/>
        </p:nvGraphicFramePr>
        <p:xfrm>
          <a:off x="4754563" y="2632075"/>
          <a:ext cx="1287462" cy="601663"/>
        </p:xfrm>
        <a:graphic>
          <a:graphicData uri="http://schemas.openxmlformats.org/presentationml/2006/ole">
            <mc:AlternateContent xmlns:mc="http://schemas.openxmlformats.org/markup-compatibility/2006">
              <mc:Choice xmlns:v="urn:schemas-microsoft-com:vml" Requires="v">
                <p:oleObj name="Formula" r:id="rId15" imgW="726120" imgH="338400" progId="Equation.Ribbit">
                  <p:embed/>
                </p:oleObj>
              </mc:Choice>
              <mc:Fallback>
                <p:oleObj name="Formula" r:id="rId15" imgW="726120" imgH="338400" progId="Equation.Ribbit">
                  <p:embed/>
                  <p:pic>
                    <p:nvPicPr>
                      <p:cNvPr id="122" name="对象 121">
                        <a:extLst>
                          <a:ext uri="{FF2B5EF4-FFF2-40B4-BE49-F238E27FC236}">
                            <a16:creationId xmlns:a16="http://schemas.microsoft.com/office/drawing/2014/main" id="{7CE98458-3148-4CA7-99F3-37E616EA4241}"/>
                          </a:ext>
                        </a:extLst>
                      </p:cNvPr>
                      <p:cNvPicPr/>
                      <p:nvPr/>
                    </p:nvPicPr>
                    <p:blipFill>
                      <a:blip r:embed="rId16"/>
                      <a:stretch>
                        <a:fillRect/>
                      </a:stretch>
                    </p:blipFill>
                    <p:spPr>
                      <a:xfrm>
                        <a:off x="4754563" y="2632075"/>
                        <a:ext cx="1287462" cy="601663"/>
                      </a:xfrm>
                      <a:prstGeom prst="rect">
                        <a:avLst/>
                      </a:prstGeom>
                    </p:spPr>
                  </p:pic>
                </p:oleObj>
              </mc:Fallback>
            </mc:AlternateContent>
          </a:graphicData>
        </a:graphic>
      </p:graphicFrame>
      <p:graphicFrame>
        <p:nvGraphicFramePr>
          <p:cNvPr id="123" name="对象 122">
            <a:extLst>
              <a:ext uri="{FF2B5EF4-FFF2-40B4-BE49-F238E27FC236}">
                <a16:creationId xmlns:a16="http://schemas.microsoft.com/office/drawing/2014/main" id="{01D61693-3382-4902-9804-CF631053B619}"/>
              </a:ext>
            </a:extLst>
          </p:cNvPr>
          <p:cNvGraphicFramePr>
            <a:graphicFrameLocks noChangeAspect="1"/>
          </p:cNvGraphicFramePr>
          <p:nvPr/>
        </p:nvGraphicFramePr>
        <p:xfrm>
          <a:off x="2381250" y="2632075"/>
          <a:ext cx="1287463" cy="601663"/>
        </p:xfrm>
        <a:graphic>
          <a:graphicData uri="http://schemas.openxmlformats.org/presentationml/2006/ole">
            <mc:AlternateContent xmlns:mc="http://schemas.openxmlformats.org/markup-compatibility/2006">
              <mc:Choice xmlns:v="urn:schemas-microsoft-com:vml" Requires="v">
                <p:oleObj name="Formula" r:id="rId17" imgW="726120" imgH="338400" progId="Equation.Ribbit">
                  <p:embed/>
                </p:oleObj>
              </mc:Choice>
              <mc:Fallback>
                <p:oleObj name="Formula" r:id="rId17" imgW="726120" imgH="338400" progId="Equation.Ribbit">
                  <p:embed/>
                  <p:pic>
                    <p:nvPicPr>
                      <p:cNvPr id="123" name="对象 122">
                        <a:extLst>
                          <a:ext uri="{FF2B5EF4-FFF2-40B4-BE49-F238E27FC236}">
                            <a16:creationId xmlns:a16="http://schemas.microsoft.com/office/drawing/2014/main" id="{01D61693-3382-4902-9804-CF631053B619}"/>
                          </a:ext>
                        </a:extLst>
                      </p:cNvPr>
                      <p:cNvPicPr/>
                      <p:nvPr/>
                    </p:nvPicPr>
                    <p:blipFill>
                      <a:blip r:embed="rId16"/>
                      <a:stretch>
                        <a:fillRect/>
                      </a:stretch>
                    </p:blipFill>
                    <p:spPr>
                      <a:xfrm>
                        <a:off x="2381250" y="2632075"/>
                        <a:ext cx="1287463" cy="601663"/>
                      </a:xfrm>
                      <a:prstGeom prst="rect">
                        <a:avLst/>
                      </a:prstGeom>
                    </p:spPr>
                  </p:pic>
                </p:oleObj>
              </mc:Fallback>
            </mc:AlternateContent>
          </a:graphicData>
        </a:graphic>
      </p:graphicFrame>
      <p:graphicFrame>
        <p:nvGraphicFramePr>
          <p:cNvPr id="124" name="对象 123">
            <a:extLst>
              <a:ext uri="{FF2B5EF4-FFF2-40B4-BE49-F238E27FC236}">
                <a16:creationId xmlns:a16="http://schemas.microsoft.com/office/drawing/2014/main" id="{36BC26F6-52A0-49E6-AA3C-9A6383F66BE9}"/>
              </a:ext>
            </a:extLst>
          </p:cNvPr>
          <p:cNvGraphicFramePr>
            <a:graphicFrameLocks noChangeAspect="1"/>
          </p:cNvGraphicFramePr>
          <p:nvPr/>
        </p:nvGraphicFramePr>
        <p:xfrm>
          <a:off x="6189663" y="4271963"/>
          <a:ext cx="1287462" cy="603250"/>
        </p:xfrm>
        <a:graphic>
          <a:graphicData uri="http://schemas.openxmlformats.org/presentationml/2006/ole">
            <mc:AlternateContent xmlns:mc="http://schemas.openxmlformats.org/markup-compatibility/2006">
              <mc:Choice xmlns:v="urn:schemas-microsoft-com:vml" Requires="v">
                <p:oleObj name="Formula" r:id="rId18" imgW="726120" imgH="338400" progId="Equation.Ribbit">
                  <p:embed/>
                </p:oleObj>
              </mc:Choice>
              <mc:Fallback>
                <p:oleObj name="Formula" r:id="rId18" imgW="726120" imgH="338400" progId="Equation.Ribbit">
                  <p:embed/>
                  <p:pic>
                    <p:nvPicPr>
                      <p:cNvPr id="124" name="对象 123">
                        <a:extLst>
                          <a:ext uri="{FF2B5EF4-FFF2-40B4-BE49-F238E27FC236}">
                            <a16:creationId xmlns:a16="http://schemas.microsoft.com/office/drawing/2014/main" id="{36BC26F6-52A0-49E6-AA3C-9A6383F66BE9}"/>
                          </a:ext>
                        </a:extLst>
                      </p:cNvPr>
                      <p:cNvPicPr/>
                      <p:nvPr/>
                    </p:nvPicPr>
                    <p:blipFill>
                      <a:blip r:embed="rId19"/>
                      <a:stretch>
                        <a:fillRect/>
                      </a:stretch>
                    </p:blipFill>
                    <p:spPr>
                      <a:xfrm>
                        <a:off x="6189663" y="4271963"/>
                        <a:ext cx="1287462" cy="603250"/>
                      </a:xfrm>
                      <a:prstGeom prst="rect">
                        <a:avLst/>
                      </a:prstGeom>
                    </p:spPr>
                  </p:pic>
                </p:oleObj>
              </mc:Fallback>
            </mc:AlternateContent>
          </a:graphicData>
        </a:graphic>
      </p:graphicFrame>
      <p:graphicFrame>
        <p:nvGraphicFramePr>
          <p:cNvPr id="125" name="对象 124">
            <a:extLst>
              <a:ext uri="{FF2B5EF4-FFF2-40B4-BE49-F238E27FC236}">
                <a16:creationId xmlns:a16="http://schemas.microsoft.com/office/drawing/2014/main" id="{1090C468-ED75-487A-A3F3-645DA85AF74C}"/>
              </a:ext>
            </a:extLst>
          </p:cNvPr>
          <p:cNvGraphicFramePr>
            <a:graphicFrameLocks noChangeAspect="1"/>
          </p:cNvGraphicFramePr>
          <p:nvPr>
            <p:extLst>
              <p:ext uri="{D42A27DB-BD31-4B8C-83A1-F6EECF244321}">
                <p14:modId xmlns:p14="http://schemas.microsoft.com/office/powerpoint/2010/main" val="1182126316"/>
              </p:ext>
            </p:extLst>
          </p:nvPr>
        </p:nvGraphicFramePr>
        <p:xfrm>
          <a:off x="3114675" y="4271963"/>
          <a:ext cx="1287463" cy="603250"/>
        </p:xfrm>
        <a:graphic>
          <a:graphicData uri="http://schemas.openxmlformats.org/presentationml/2006/ole">
            <mc:AlternateContent xmlns:mc="http://schemas.openxmlformats.org/markup-compatibility/2006">
              <mc:Choice xmlns:v="urn:schemas-microsoft-com:vml" Requires="v">
                <p:oleObj name="Formula" r:id="rId20" imgW="726120" imgH="338400" progId="Equation.Ribbit">
                  <p:embed/>
                </p:oleObj>
              </mc:Choice>
              <mc:Fallback>
                <p:oleObj name="Formula" r:id="rId20" imgW="726120" imgH="338400" progId="Equation.Ribbit">
                  <p:embed/>
                  <p:pic>
                    <p:nvPicPr>
                      <p:cNvPr id="125" name="对象 124">
                        <a:extLst>
                          <a:ext uri="{FF2B5EF4-FFF2-40B4-BE49-F238E27FC236}">
                            <a16:creationId xmlns:a16="http://schemas.microsoft.com/office/drawing/2014/main" id="{1090C468-ED75-487A-A3F3-645DA85AF74C}"/>
                          </a:ext>
                        </a:extLst>
                      </p:cNvPr>
                      <p:cNvPicPr/>
                      <p:nvPr/>
                    </p:nvPicPr>
                    <p:blipFill>
                      <a:blip r:embed="rId19"/>
                      <a:stretch>
                        <a:fillRect/>
                      </a:stretch>
                    </p:blipFill>
                    <p:spPr>
                      <a:xfrm>
                        <a:off x="3114675" y="4271963"/>
                        <a:ext cx="1287463" cy="603250"/>
                      </a:xfrm>
                      <a:prstGeom prst="rect">
                        <a:avLst/>
                      </a:prstGeom>
                    </p:spPr>
                  </p:pic>
                </p:oleObj>
              </mc:Fallback>
            </mc:AlternateContent>
          </a:graphicData>
        </a:graphic>
      </p:graphicFrame>
      <p:graphicFrame>
        <p:nvGraphicFramePr>
          <p:cNvPr id="126" name="对象 125">
            <a:extLst>
              <a:ext uri="{FF2B5EF4-FFF2-40B4-BE49-F238E27FC236}">
                <a16:creationId xmlns:a16="http://schemas.microsoft.com/office/drawing/2014/main" id="{72EAC658-7F6B-4AF2-B257-3785CF7204CD}"/>
              </a:ext>
            </a:extLst>
          </p:cNvPr>
          <p:cNvGraphicFramePr>
            <a:graphicFrameLocks noChangeAspect="1"/>
          </p:cNvGraphicFramePr>
          <p:nvPr/>
        </p:nvGraphicFramePr>
        <p:xfrm>
          <a:off x="107950" y="4271963"/>
          <a:ext cx="1287463" cy="603250"/>
        </p:xfrm>
        <a:graphic>
          <a:graphicData uri="http://schemas.openxmlformats.org/presentationml/2006/ole">
            <mc:AlternateContent xmlns:mc="http://schemas.openxmlformats.org/markup-compatibility/2006">
              <mc:Choice xmlns:v="urn:schemas-microsoft-com:vml" Requires="v">
                <p:oleObj name="Formula" r:id="rId21" imgW="726120" imgH="338400" progId="Equation.Ribbit">
                  <p:embed/>
                </p:oleObj>
              </mc:Choice>
              <mc:Fallback>
                <p:oleObj name="Formula" r:id="rId21" imgW="726120" imgH="338400" progId="Equation.Ribbit">
                  <p:embed/>
                  <p:pic>
                    <p:nvPicPr>
                      <p:cNvPr id="126" name="对象 125">
                        <a:extLst>
                          <a:ext uri="{FF2B5EF4-FFF2-40B4-BE49-F238E27FC236}">
                            <a16:creationId xmlns:a16="http://schemas.microsoft.com/office/drawing/2014/main" id="{72EAC658-7F6B-4AF2-B257-3785CF7204CD}"/>
                          </a:ext>
                        </a:extLst>
                      </p:cNvPr>
                      <p:cNvPicPr/>
                      <p:nvPr/>
                    </p:nvPicPr>
                    <p:blipFill>
                      <a:blip r:embed="rId19"/>
                      <a:stretch>
                        <a:fillRect/>
                      </a:stretch>
                    </p:blipFill>
                    <p:spPr>
                      <a:xfrm>
                        <a:off x="107950" y="4271963"/>
                        <a:ext cx="1287463" cy="603250"/>
                      </a:xfrm>
                      <a:prstGeom prst="rect">
                        <a:avLst/>
                      </a:prstGeom>
                    </p:spPr>
                  </p:pic>
                </p:oleObj>
              </mc:Fallback>
            </mc:AlternateContent>
          </a:graphicData>
        </a:graphic>
      </p:graphicFrame>
      <p:graphicFrame>
        <p:nvGraphicFramePr>
          <p:cNvPr id="62" name="对象 61">
            <a:extLst>
              <a:ext uri="{FF2B5EF4-FFF2-40B4-BE49-F238E27FC236}">
                <a16:creationId xmlns:a16="http://schemas.microsoft.com/office/drawing/2014/main" id="{1FFAD538-8B73-41A8-808F-D2584059BF8D}"/>
              </a:ext>
            </a:extLst>
          </p:cNvPr>
          <p:cNvGraphicFramePr>
            <a:graphicFrameLocks noChangeAspect="1"/>
          </p:cNvGraphicFramePr>
          <p:nvPr/>
        </p:nvGraphicFramePr>
        <p:xfrm>
          <a:off x="7169150" y="5214938"/>
          <a:ext cx="733425" cy="363537"/>
        </p:xfrm>
        <a:graphic>
          <a:graphicData uri="http://schemas.openxmlformats.org/presentationml/2006/ole">
            <mc:AlternateContent xmlns:mc="http://schemas.openxmlformats.org/markup-compatibility/2006">
              <mc:Choice xmlns:v="urn:schemas-microsoft-com:vml" Requires="v">
                <p:oleObj name="Formula" r:id="rId22" imgW="255960" imgH="124920" progId="Equation.Ribbit">
                  <p:embed/>
                </p:oleObj>
              </mc:Choice>
              <mc:Fallback>
                <p:oleObj name="Formula" r:id="rId22" imgW="255960" imgH="124920" progId="Equation.Ribbit">
                  <p:embed/>
                  <p:pic>
                    <p:nvPicPr>
                      <p:cNvPr id="62" name="对象 61">
                        <a:extLst>
                          <a:ext uri="{FF2B5EF4-FFF2-40B4-BE49-F238E27FC236}">
                            <a16:creationId xmlns:a16="http://schemas.microsoft.com/office/drawing/2014/main" id="{1FFAD538-8B73-41A8-808F-D2584059BF8D}"/>
                          </a:ext>
                        </a:extLst>
                      </p:cNvPr>
                      <p:cNvPicPr/>
                      <p:nvPr/>
                    </p:nvPicPr>
                    <p:blipFill>
                      <a:blip r:embed="rId23"/>
                      <a:stretch>
                        <a:fillRect/>
                      </a:stretch>
                    </p:blipFill>
                    <p:spPr>
                      <a:xfrm>
                        <a:off x="7169150" y="5214938"/>
                        <a:ext cx="733425" cy="363537"/>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40774FDB-EA77-491C-95DE-AB48188880A1}"/>
              </a:ext>
            </a:extLst>
          </p:cNvPr>
          <p:cNvGraphicFramePr>
            <a:graphicFrameLocks noChangeAspect="1"/>
          </p:cNvGraphicFramePr>
          <p:nvPr/>
        </p:nvGraphicFramePr>
        <p:xfrm>
          <a:off x="7186613" y="2054225"/>
          <a:ext cx="696912" cy="363538"/>
        </p:xfrm>
        <a:graphic>
          <a:graphicData uri="http://schemas.openxmlformats.org/presentationml/2006/ole">
            <mc:AlternateContent xmlns:mc="http://schemas.openxmlformats.org/markup-compatibility/2006">
              <mc:Choice xmlns:v="urn:schemas-microsoft-com:vml" Requires="v">
                <p:oleObj name="Formula" r:id="rId24" imgW="242280" imgH="124920" progId="Equation.Ribbit">
                  <p:embed/>
                </p:oleObj>
              </mc:Choice>
              <mc:Fallback>
                <p:oleObj name="Formula" r:id="rId24" imgW="242280" imgH="124920" progId="Equation.Ribbit">
                  <p:embed/>
                  <p:pic>
                    <p:nvPicPr>
                      <p:cNvPr id="63" name="对象 62">
                        <a:extLst>
                          <a:ext uri="{FF2B5EF4-FFF2-40B4-BE49-F238E27FC236}">
                            <a16:creationId xmlns:a16="http://schemas.microsoft.com/office/drawing/2014/main" id="{40774FDB-EA77-491C-95DE-AB48188880A1}"/>
                          </a:ext>
                        </a:extLst>
                      </p:cNvPr>
                      <p:cNvPicPr/>
                      <p:nvPr/>
                    </p:nvPicPr>
                    <p:blipFill>
                      <a:blip r:embed="rId25"/>
                      <a:stretch>
                        <a:fillRect/>
                      </a:stretch>
                    </p:blipFill>
                    <p:spPr>
                      <a:xfrm>
                        <a:off x="7186613" y="2054225"/>
                        <a:ext cx="696912" cy="363538"/>
                      </a:xfrm>
                      <a:prstGeom prst="rect">
                        <a:avLst/>
                      </a:prstGeom>
                    </p:spPr>
                  </p:pic>
                </p:oleObj>
              </mc:Fallback>
            </mc:AlternateContent>
          </a:graphicData>
        </a:graphic>
      </p:graphicFrame>
      <p:graphicFrame>
        <p:nvGraphicFramePr>
          <p:cNvPr id="64" name="对象 63">
            <a:extLst>
              <a:ext uri="{FF2B5EF4-FFF2-40B4-BE49-F238E27FC236}">
                <a16:creationId xmlns:a16="http://schemas.microsoft.com/office/drawing/2014/main" id="{22F273AA-D8D3-4616-AA96-E0193DEE45B9}"/>
              </a:ext>
            </a:extLst>
          </p:cNvPr>
          <p:cNvGraphicFramePr>
            <a:graphicFrameLocks noChangeAspect="1"/>
          </p:cNvGraphicFramePr>
          <p:nvPr/>
        </p:nvGraphicFramePr>
        <p:xfrm>
          <a:off x="7175500" y="3563938"/>
          <a:ext cx="727075" cy="466725"/>
        </p:xfrm>
        <a:graphic>
          <a:graphicData uri="http://schemas.openxmlformats.org/presentationml/2006/ole">
            <mc:AlternateContent xmlns:mc="http://schemas.openxmlformats.org/markup-compatibility/2006">
              <mc:Choice xmlns:v="urn:schemas-microsoft-com:vml" Requires="v">
                <p:oleObj name="Formula" r:id="rId26" imgW="253080" imgH="159840" progId="Equation.Ribbit">
                  <p:embed/>
                </p:oleObj>
              </mc:Choice>
              <mc:Fallback>
                <p:oleObj name="Formula" r:id="rId26" imgW="253080" imgH="159840" progId="Equation.Ribbit">
                  <p:embed/>
                  <p:pic>
                    <p:nvPicPr>
                      <p:cNvPr id="64" name="对象 63">
                        <a:extLst>
                          <a:ext uri="{FF2B5EF4-FFF2-40B4-BE49-F238E27FC236}">
                            <a16:creationId xmlns:a16="http://schemas.microsoft.com/office/drawing/2014/main" id="{22F273AA-D8D3-4616-AA96-E0193DEE45B9}"/>
                          </a:ext>
                        </a:extLst>
                      </p:cNvPr>
                      <p:cNvPicPr/>
                      <p:nvPr/>
                    </p:nvPicPr>
                    <p:blipFill>
                      <a:blip r:embed="rId27"/>
                      <a:stretch>
                        <a:fillRect/>
                      </a:stretch>
                    </p:blipFill>
                    <p:spPr>
                      <a:xfrm>
                        <a:off x="7175500" y="3563938"/>
                        <a:ext cx="727075" cy="466725"/>
                      </a:xfrm>
                      <a:prstGeom prst="rect">
                        <a:avLst/>
                      </a:prstGeom>
                    </p:spPr>
                  </p:pic>
                </p:oleObj>
              </mc:Fallback>
            </mc:AlternateContent>
          </a:graphicData>
        </a:graphic>
      </p:graphicFrame>
      <p:graphicFrame>
        <p:nvGraphicFramePr>
          <p:cNvPr id="65" name="对象 64">
            <a:extLst>
              <a:ext uri="{FF2B5EF4-FFF2-40B4-BE49-F238E27FC236}">
                <a16:creationId xmlns:a16="http://schemas.microsoft.com/office/drawing/2014/main" id="{C1475729-C5C4-42D8-852A-612333D60763}"/>
              </a:ext>
            </a:extLst>
          </p:cNvPr>
          <p:cNvGraphicFramePr>
            <a:graphicFrameLocks noChangeAspect="1"/>
          </p:cNvGraphicFramePr>
          <p:nvPr/>
        </p:nvGraphicFramePr>
        <p:xfrm>
          <a:off x="1187450" y="5214938"/>
          <a:ext cx="736600" cy="363537"/>
        </p:xfrm>
        <a:graphic>
          <a:graphicData uri="http://schemas.openxmlformats.org/presentationml/2006/ole">
            <mc:AlternateContent xmlns:mc="http://schemas.openxmlformats.org/markup-compatibility/2006">
              <mc:Choice xmlns:v="urn:schemas-microsoft-com:vml" Requires="v">
                <p:oleObj name="Formula" r:id="rId28" imgW="255960" imgH="124920" progId="Equation.Ribbit">
                  <p:embed/>
                </p:oleObj>
              </mc:Choice>
              <mc:Fallback>
                <p:oleObj name="Formula" r:id="rId28" imgW="255960" imgH="124920" progId="Equation.Ribbit">
                  <p:embed/>
                  <p:pic>
                    <p:nvPicPr>
                      <p:cNvPr id="65" name="对象 64">
                        <a:extLst>
                          <a:ext uri="{FF2B5EF4-FFF2-40B4-BE49-F238E27FC236}">
                            <a16:creationId xmlns:a16="http://schemas.microsoft.com/office/drawing/2014/main" id="{C1475729-C5C4-42D8-852A-612333D60763}"/>
                          </a:ext>
                        </a:extLst>
                      </p:cNvPr>
                      <p:cNvPicPr/>
                      <p:nvPr/>
                    </p:nvPicPr>
                    <p:blipFill>
                      <a:blip r:embed="rId29"/>
                      <a:stretch>
                        <a:fillRect/>
                      </a:stretch>
                    </p:blipFill>
                    <p:spPr>
                      <a:xfrm>
                        <a:off x="1187450" y="5214938"/>
                        <a:ext cx="736600" cy="363537"/>
                      </a:xfrm>
                      <a:prstGeom prst="rect">
                        <a:avLst/>
                      </a:prstGeom>
                    </p:spPr>
                  </p:pic>
                </p:oleObj>
              </mc:Fallback>
            </mc:AlternateContent>
          </a:graphicData>
        </a:graphic>
      </p:graphicFrame>
      <p:graphicFrame>
        <p:nvGraphicFramePr>
          <p:cNvPr id="66" name="对象 65">
            <a:extLst>
              <a:ext uri="{FF2B5EF4-FFF2-40B4-BE49-F238E27FC236}">
                <a16:creationId xmlns:a16="http://schemas.microsoft.com/office/drawing/2014/main" id="{9E345321-346A-45C2-86EC-7375BF9E1A11}"/>
              </a:ext>
            </a:extLst>
          </p:cNvPr>
          <p:cNvGraphicFramePr>
            <a:graphicFrameLocks noChangeAspect="1"/>
          </p:cNvGraphicFramePr>
          <p:nvPr/>
        </p:nvGraphicFramePr>
        <p:xfrm>
          <a:off x="1190625" y="3563938"/>
          <a:ext cx="727075" cy="466725"/>
        </p:xfrm>
        <a:graphic>
          <a:graphicData uri="http://schemas.openxmlformats.org/presentationml/2006/ole">
            <mc:AlternateContent xmlns:mc="http://schemas.openxmlformats.org/markup-compatibility/2006">
              <mc:Choice xmlns:v="urn:schemas-microsoft-com:vml" Requires="v">
                <p:oleObj name="Formula" r:id="rId30" imgW="253080" imgH="159840" progId="Equation.Ribbit">
                  <p:embed/>
                </p:oleObj>
              </mc:Choice>
              <mc:Fallback>
                <p:oleObj name="Formula" r:id="rId30" imgW="253080" imgH="159840" progId="Equation.Ribbit">
                  <p:embed/>
                  <p:pic>
                    <p:nvPicPr>
                      <p:cNvPr id="66" name="对象 65">
                        <a:extLst>
                          <a:ext uri="{FF2B5EF4-FFF2-40B4-BE49-F238E27FC236}">
                            <a16:creationId xmlns:a16="http://schemas.microsoft.com/office/drawing/2014/main" id="{9E345321-346A-45C2-86EC-7375BF9E1A11}"/>
                          </a:ext>
                        </a:extLst>
                      </p:cNvPr>
                      <p:cNvPicPr/>
                      <p:nvPr/>
                    </p:nvPicPr>
                    <p:blipFill>
                      <a:blip r:embed="rId31"/>
                      <a:stretch>
                        <a:fillRect/>
                      </a:stretch>
                    </p:blipFill>
                    <p:spPr>
                      <a:xfrm>
                        <a:off x="1190625" y="3563938"/>
                        <a:ext cx="727075" cy="466725"/>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597DE3E6-5A4B-49F4-AF96-8C10051689A6}"/>
              </a:ext>
            </a:extLst>
          </p:cNvPr>
          <p:cNvGraphicFramePr>
            <a:graphicFrameLocks noChangeAspect="1"/>
          </p:cNvGraphicFramePr>
          <p:nvPr/>
        </p:nvGraphicFramePr>
        <p:xfrm>
          <a:off x="1204913" y="2054225"/>
          <a:ext cx="696912" cy="363538"/>
        </p:xfrm>
        <a:graphic>
          <a:graphicData uri="http://schemas.openxmlformats.org/presentationml/2006/ole">
            <mc:AlternateContent xmlns:mc="http://schemas.openxmlformats.org/markup-compatibility/2006">
              <mc:Choice xmlns:v="urn:schemas-microsoft-com:vml" Requires="v">
                <p:oleObj name="Formula" r:id="rId32" imgW="242280" imgH="124920" progId="Equation.Ribbit">
                  <p:embed/>
                </p:oleObj>
              </mc:Choice>
              <mc:Fallback>
                <p:oleObj name="Formula" r:id="rId32" imgW="242280" imgH="124920" progId="Equation.Ribbit">
                  <p:embed/>
                  <p:pic>
                    <p:nvPicPr>
                      <p:cNvPr id="67" name="对象 66">
                        <a:extLst>
                          <a:ext uri="{FF2B5EF4-FFF2-40B4-BE49-F238E27FC236}">
                            <a16:creationId xmlns:a16="http://schemas.microsoft.com/office/drawing/2014/main" id="{597DE3E6-5A4B-49F4-AF96-8C10051689A6}"/>
                          </a:ext>
                        </a:extLst>
                      </p:cNvPr>
                      <p:cNvPicPr/>
                      <p:nvPr/>
                    </p:nvPicPr>
                    <p:blipFill>
                      <a:blip r:embed="rId33"/>
                      <a:stretch>
                        <a:fillRect/>
                      </a:stretch>
                    </p:blipFill>
                    <p:spPr>
                      <a:xfrm>
                        <a:off x="1204913" y="2054225"/>
                        <a:ext cx="696912" cy="363538"/>
                      </a:xfrm>
                      <a:prstGeom prst="rect">
                        <a:avLst/>
                      </a:prstGeom>
                    </p:spPr>
                  </p:pic>
                </p:oleObj>
              </mc:Fallback>
            </mc:AlternateContent>
          </a:graphicData>
        </a:graphic>
      </p:graphicFrame>
      <p:graphicFrame>
        <p:nvGraphicFramePr>
          <p:cNvPr id="68" name="对象 67">
            <a:extLst>
              <a:ext uri="{FF2B5EF4-FFF2-40B4-BE49-F238E27FC236}">
                <a16:creationId xmlns:a16="http://schemas.microsoft.com/office/drawing/2014/main" id="{921A7D89-1F7B-41ED-88F6-9C75164689EA}"/>
              </a:ext>
            </a:extLst>
          </p:cNvPr>
          <p:cNvGraphicFramePr>
            <a:graphicFrameLocks noChangeAspect="1"/>
          </p:cNvGraphicFramePr>
          <p:nvPr/>
        </p:nvGraphicFramePr>
        <p:xfrm>
          <a:off x="4367213" y="5216525"/>
          <a:ext cx="357187" cy="361950"/>
        </p:xfrm>
        <a:graphic>
          <a:graphicData uri="http://schemas.openxmlformats.org/presentationml/2006/ole">
            <mc:AlternateContent xmlns:mc="http://schemas.openxmlformats.org/markup-compatibility/2006">
              <mc:Choice xmlns:v="urn:schemas-microsoft-com:vml" Requires="v">
                <p:oleObj name="Formula" r:id="rId34" imgW="123480" imgH="124920" progId="Equation.Ribbit">
                  <p:embed/>
                </p:oleObj>
              </mc:Choice>
              <mc:Fallback>
                <p:oleObj name="Formula" r:id="rId34" imgW="123480" imgH="124920" progId="Equation.Ribbit">
                  <p:embed/>
                  <p:pic>
                    <p:nvPicPr>
                      <p:cNvPr id="68" name="对象 67">
                        <a:extLst>
                          <a:ext uri="{FF2B5EF4-FFF2-40B4-BE49-F238E27FC236}">
                            <a16:creationId xmlns:a16="http://schemas.microsoft.com/office/drawing/2014/main" id="{921A7D89-1F7B-41ED-88F6-9C75164689EA}"/>
                          </a:ext>
                        </a:extLst>
                      </p:cNvPr>
                      <p:cNvPicPr/>
                      <p:nvPr/>
                    </p:nvPicPr>
                    <p:blipFill>
                      <a:blip r:embed="rId35"/>
                      <a:stretch>
                        <a:fillRect/>
                      </a:stretch>
                    </p:blipFill>
                    <p:spPr>
                      <a:xfrm>
                        <a:off x="4367213" y="5216525"/>
                        <a:ext cx="357187" cy="361950"/>
                      </a:xfrm>
                      <a:prstGeom prst="rect">
                        <a:avLst/>
                      </a:prstGeom>
                    </p:spPr>
                  </p:pic>
                </p:oleObj>
              </mc:Fallback>
            </mc:AlternateContent>
          </a:graphicData>
        </a:graphic>
      </p:graphicFrame>
      <p:graphicFrame>
        <p:nvGraphicFramePr>
          <p:cNvPr id="69" name="对象 68">
            <a:extLst>
              <a:ext uri="{FF2B5EF4-FFF2-40B4-BE49-F238E27FC236}">
                <a16:creationId xmlns:a16="http://schemas.microsoft.com/office/drawing/2014/main" id="{03C2AF93-4C93-4F17-9835-A746798B0B1B}"/>
              </a:ext>
            </a:extLst>
          </p:cNvPr>
          <p:cNvGraphicFramePr>
            <a:graphicFrameLocks noChangeAspect="1"/>
          </p:cNvGraphicFramePr>
          <p:nvPr/>
        </p:nvGraphicFramePr>
        <p:xfrm>
          <a:off x="4386263" y="2054225"/>
          <a:ext cx="314325" cy="365125"/>
        </p:xfrm>
        <a:graphic>
          <a:graphicData uri="http://schemas.openxmlformats.org/presentationml/2006/ole">
            <mc:AlternateContent xmlns:mc="http://schemas.openxmlformats.org/markup-compatibility/2006">
              <mc:Choice xmlns:v="urn:schemas-microsoft-com:vml" Requires="v">
                <p:oleObj name="Formula" r:id="rId36" imgW="109800" imgH="124920" progId="Equation.Ribbit">
                  <p:embed/>
                </p:oleObj>
              </mc:Choice>
              <mc:Fallback>
                <p:oleObj name="Formula" r:id="rId36" imgW="109800" imgH="124920" progId="Equation.Ribbit">
                  <p:embed/>
                  <p:pic>
                    <p:nvPicPr>
                      <p:cNvPr id="69" name="对象 68">
                        <a:extLst>
                          <a:ext uri="{FF2B5EF4-FFF2-40B4-BE49-F238E27FC236}">
                            <a16:creationId xmlns:a16="http://schemas.microsoft.com/office/drawing/2014/main" id="{03C2AF93-4C93-4F17-9835-A746798B0B1B}"/>
                          </a:ext>
                        </a:extLst>
                      </p:cNvPr>
                      <p:cNvPicPr/>
                      <p:nvPr/>
                    </p:nvPicPr>
                    <p:blipFill>
                      <a:blip r:embed="rId37"/>
                      <a:stretch>
                        <a:fillRect/>
                      </a:stretch>
                    </p:blipFill>
                    <p:spPr>
                      <a:xfrm>
                        <a:off x="4386263" y="2054225"/>
                        <a:ext cx="314325" cy="365125"/>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4B66F29E-0CC2-46AB-AAF5-1BBE9F6E1987}"/>
              </a:ext>
            </a:extLst>
          </p:cNvPr>
          <p:cNvGraphicFramePr>
            <a:graphicFrameLocks noChangeAspect="1"/>
          </p:cNvGraphicFramePr>
          <p:nvPr/>
        </p:nvGraphicFramePr>
        <p:xfrm>
          <a:off x="4376738" y="3565525"/>
          <a:ext cx="347662" cy="465138"/>
        </p:xfrm>
        <a:graphic>
          <a:graphicData uri="http://schemas.openxmlformats.org/presentationml/2006/ole">
            <mc:AlternateContent xmlns:mc="http://schemas.openxmlformats.org/markup-compatibility/2006">
              <mc:Choice xmlns:v="urn:schemas-microsoft-com:vml" Requires="v">
                <p:oleObj name="Formula" r:id="rId38" imgW="120960" imgH="159840" progId="Equation.Ribbit">
                  <p:embed/>
                </p:oleObj>
              </mc:Choice>
              <mc:Fallback>
                <p:oleObj name="Formula" r:id="rId38" imgW="120960" imgH="159840" progId="Equation.Ribbit">
                  <p:embed/>
                  <p:pic>
                    <p:nvPicPr>
                      <p:cNvPr id="70" name="对象 69">
                        <a:extLst>
                          <a:ext uri="{FF2B5EF4-FFF2-40B4-BE49-F238E27FC236}">
                            <a16:creationId xmlns:a16="http://schemas.microsoft.com/office/drawing/2014/main" id="{4B66F29E-0CC2-46AB-AAF5-1BBE9F6E1987}"/>
                          </a:ext>
                        </a:extLst>
                      </p:cNvPr>
                      <p:cNvPicPr/>
                      <p:nvPr/>
                    </p:nvPicPr>
                    <p:blipFill>
                      <a:blip r:embed="rId39"/>
                      <a:stretch>
                        <a:fillRect/>
                      </a:stretch>
                    </p:blipFill>
                    <p:spPr>
                      <a:xfrm>
                        <a:off x="4376738" y="3565525"/>
                        <a:ext cx="347662" cy="465138"/>
                      </a:xfrm>
                      <a:prstGeom prst="rect">
                        <a:avLst/>
                      </a:prstGeom>
                    </p:spPr>
                  </p:pic>
                </p:oleObj>
              </mc:Fallback>
            </mc:AlternateContent>
          </a:graphicData>
        </a:graphic>
      </p:graphicFrame>
    </p:spTree>
    <p:extLst>
      <p:ext uri="{BB962C8B-B14F-4D97-AF65-F5344CB8AC3E}">
        <p14:creationId xmlns:p14="http://schemas.microsoft.com/office/powerpoint/2010/main" val="24475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up)">
                                      <p:cBhvr>
                                        <p:cTn id="7" dur="500"/>
                                        <p:tgtEl>
                                          <p:spTgt spid="10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right)">
                                      <p:cBhvr>
                                        <p:cTn id="11" dur="500"/>
                                        <p:tgtEl>
                                          <p:spTgt spid="109"/>
                                        </p:tgtEl>
                                      </p:cBhvr>
                                    </p:animEffect>
                                  </p:childTnLst>
                                </p:cTn>
                              </p:par>
                              <p:par>
                                <p:cTn id="12" presetID="22" presetClass="entr" presetSubtype="1"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up)">
                                      <p:cBhvr>
                                        <p:cTn id="14" dur="500"/>
                                        <p:tgtEl>
                                          <p:spTgt spid="1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wipe(up)">
                                      <p:cBhvr>
                                        <p:cTn id="18" dur="500"/>
                                        <p:tgtEl>
                                          <p:spTgt spid="107"/>
                                        </p:tgtEl>
                                      </p:cBhvr>
                                    </p:animEffect>
                                  </p:childTnLst>
                                </p:cTn>
                              </p:par>
                              <p:par>
                                <p:cTn id="19" presetID="22" presetClass="entr" presetSubtype="2"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wipe(right)">
                                      <p:cBhvr>
                                        <p:cTn id="21" dur="500"/>
                                        <p:tgtEl>
                                          <p:spTgt spid="1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ipe(up)">
                                      <p:cBhvr>
                                        <p:cTn id="25" dur="500"/>
                                        <p:tgtEl>
                                          <p:spTgt spid="111"/>
                                        </p:tgtEl>
                                      </p:cBhvr>
                                    </p:animEffect>
                                  </p:childTnLst>
                                </p:cTn>
                              </p:par>
                              <p:par>
                                <p:cTn id="26" presetID="10" presetClass="entr" presetSubtype="0" fill="hold" nodeType="with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ntr" presetSubtype="0" fill="hold" nodeType="with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fade">
                                      <p:cBhvr>
                                        <p:cTn id="31" dur="500"/>
                                        <p:tgtEl>
                                          <p:spTgt spid="122"/>
                                        </p:tgtEl>
                                      </p:cBhvr>
                                    </p:animEffect>
                                  </p:childTnLst>
                                </p:cTn>
                              </p:par>
                              <p:par>
                                <p:cTn id="32" presetID="10" presetClass="entr" presetSubtype="0" fill="hold"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500"/>
                                        <p:tgtEl>
                                          <p:spTgt spid="123"/>
                                        </p:tgtEl>
                                      </p:cBhvr>
                                    </p:animEffect>
                                  </p:childTnLst>
                                </p:cTn>
                              </p:par>
                              <p:par>
                                <p:cTn id="35" presetID="10"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par>
                                <p:cTn id="38" presetID="10" presetClass="entr" presetSubtype="0" fill="hold"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fade">
                                      <p:cBhvr>
                                        <p:cTn id="40" dur="500"/>
                                        <p:tgtEl>
                                          <p:spTgt spid="125"/>
                                        </p:tgtEl>
                                      </p:cBhvr>
                                    </p:animEffect>
                                  </p:childTnLst>
                                </p:cTn>
                              </p:par>
                              <p:par>
                                <p:cTn id="41" presetID="10" presetClass="entr" presetSubtype="0"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fade">
                                      <p:cBhvr>
                                        <p:cTn id="43" dur="500"/>
                                        <p:tgtEl>
                                          <p:spTgt spid="126"/>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750" tmFilter="0, 0; .2, .5; .8, .5; 1, 0"/>
                                        <p:tgtEl>
                                          <p:spTgt spid="66"/>
                                        </p:tgtEl>
                                      </p:cBhvr>
                                    </p:animEffect>
                                    <p:animScale>
                                      <p:cBhvr>
                                        <p:cTn id="48" dur="375"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116</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不同的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RNNs</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7" name="TextBox 6"/>
          <p:cNvSpPr txBox="1"/>
          <p:nvPr/>
        </p:nvSpPr>
        <p:spPr>
          <a:xfrm>
            <a:off x="502443" y="4627420"/>
            <a:ext cx="8137922" cy="1113125"/>
          </a:xfrm>
          <a:prstGeom prst="rect">
            <a:avLst/>
          </a:prstGeom>
          <a:noFill/>
        </p:spPr>
        <p:txBody>
          <a:bodyPr wrap="square" rtlCol="0">
            <a:spAutoFit/>
          </a:bodyPr>
          <a:lstStyle/>
          <a:p>
            <a:pPr marL="284480" indent="-284480">
              <a:buClr>
                <a:schemeClr val="accent1"/>
              </a:buClr>
              <a:buSzPct val="88000"/>
              <a:buFont typeface="Wingdings" panose="05000000000000000000" pitchFamily="2" charset="2"/>
              <a:buChar char="p"/>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不同任务不同结构</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4480" indent="-284480">
              <a:spcBef>
                <a:spcPts val="1000"/>
              </a:spcBef>
              <a:buClr>
                <a:schemeClr val="accent1"/>
              </a:buClr>
              <a:buSzPct val="88000"/>
              <a:buFont typeface="Wingdings" panose="05000000000000000000" pitchFamily="2" charset="2"/>
              <a:buChar char="p"/>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强烈推荐</a:t>
            </a:r>
            <a:r>
              <a:rPr lang="en-US" altLang="zh-CN" sz="2000" dirty="0">
                <a:latin typeface="Alibaba Sans" panose="020B0503020203040204" pitchFamily="34" charset="0"/>
                <a:ea typeface="阿里巴巴普惠体 R" panose="00020600040101010101" pitchFamily="18" charset="-122"/>
                <a:cs typeface="Alibaba Sans" panose="020B0503020203040204" pitchFamily="34" charset="0"/>
              </a:rPr>
              <a:t>Andrej </a:t>
            </a:r>
            <a:r>
              <a:rPr lang="en-US" altLang="zh-CN" sz="2000" dirty="0" err="1">
                <a:latin typeface="Alibaba Sans" panose="020B0503020203040204" pitchFamily="34" charset="0"/>
                <a:ea typeface="阿里巴巴普惠体 R" panose="00020600040101010101" pitchFamily="18" charset="-122"/>
                <a:cs typeface="Alibaba Sans" panose="020B0503020203040204" pitchFamily="34" charset="0"/>
              </a:rPr>
              <a:t>Karpathy</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的博客</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buClr>
                <a:schemeClr val="accent1"/>
              </a:buClr>
              <a:buSzPct val="88000"/>
              <a:buFont typeface="Arial" panose="020B0604020202020204" pitchFamily="34" charset="0"/>
              <a:buChar char="•"/>
            </a:pPr>
            <a:r>
              <a:rPr lang="en-US" altLang="zh-CN" dirty="0">
                <a:latin typeface="Alibaba Sans" panose="020B0503020203040204" pitchFamily="34" charset="0"/>
                <a:cs typeface="Alibaba Sans" panose="020B0503020203040204" pitchFamily="34" charset="0"/>
              </a:rPr>
              <a:t>http://karpathy.github.io/2015/05/21/rnn-effectiveness/</a:t>
            </a:r>
            <a:endParaRPr lang="zh-CN" altLang="en-US" dirty="0">
              <a:latin typeface="Alibaba Sans" panose="020B0503020203040204" pitchFamily="34" charset="0"/>
              <a:ea typeface="阿里巴巴普惠体 R" panose="00020600040101010101" pitchFamily="18" charset="-122"/>
              <a:cs typeface="Alibaba Sans" panose="020B0503020203040204" pitchFamily="34" charset="0"/>
            </a:endParaRPr>
          </a:p>
        </p:txBody>
      </p:sp>
      <p:grpSp>
        <p:nvGrpSpPr>
          <p:cNvPr id="11" name="组合 5"/>
          <p:cNvGrpSpPr/>
          <p:nvPr/>
        </p:nvGrpSpPr>
        <p:grpSpPr>
          <a:xfrm>
            <a:off x="307634" y="1189183"/>
            <a:ext cx="8288444" cy="3261674"/>
            <a:chOff x="303429" y="2326141"/>
            <a:chExt cx="8537143" cy="3359543"/>
          </a:xfrm>
        </p:grpSpPr>
        <p:pic>
          <p:nvPicPr>
            <p:cNvPr id="13" name="Picture 4" descr="http://karpathy.github.io/assets/rnn/diag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29" y="2326141"/>
              <a:ext cx="8537143" cy="267227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4"/>
            <p:cNvSpPr txBox="1"/>
            <p:nvPr/>
          </p:nvSpPr>
          <p:spPr>
            <a:xfrm>
              <a:off x="344970" y="5146764"/>
              <a:ext cx="920907" cy="537632"/>
            </a:xfrm>
            <a:prstGeom prst="rect">
              <a:avLst/>
            </a:prstGeom>
            <a:noFill/>
          </p:spPr>
          <p:txBody>
            <a:bodyPr wrap="none" rtlCol="0">
              <a:spAutoFit/>
            </a:bodyPr>
            <a:lstStyle/>
            <a:p>
              <a:pPr algn="ct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普通</a:t>
              </a:r>
            </a:p>
            <a:p>
              <a:pPr algn="ct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a:t>
              </a:r>
            </a:p>
          </p:txBody>
        </p:sp>
        <p:sp>
          <p:nvSpPr>
            <p:cNvPr id="18" name="文本框 6"/>
            <p:cNvSpPr txBox="1"/>
            <p:nvPr/>
          </p:nvSpPr>
          <p:spPr>
            <a:xfrm>
              <a:off x="1834188" y="5146764"/>
              <a:ext cx="916692" cy="538920"/>
            </a:xfrm>
            <a:prstGeom prst="rect">
              <a:avLst/>
            </a:prstGeom>
            <a:noFill/>
          </p:spPr>
          <p:txBody>
            <a:bodyPr wrap="none" rtlCol="0">
              <a:spAutoFit/>
            </a:bodyPr>
            <a:lstStyle/>
            <a:p>
              <a:pPr algn="ctr"/>
              <a:r>
                <a:rPr lang="zh-CN" altLang="en-US" sz="1400" dirty="0"/>
                <a:t>图片字幕</a:t>
              </a:r>
              <a:endParaRPr lang="en-US" altLang="zh-CN" sz="1400" dirty="0"/>
            </a:p>
            <a:p>
              <a:pPr algn="ctr"/>
              <a:r>
                <a:rPr lang="zh-CN" altLang="en-US" sz="1400" dirty="0"/>
                <a:t>文本生成</a:t>
              </a:r>
            </a:p>
          </p:txBody>
        </p:sp>
        <p:sp>
          <p:nvSpPr>
            <p:cNvPr id="19" name="文本框 7"/>
            <p:cNvSpPr txBox="1"/>
            <p:nvPr/>
          </p:nvSpPr>
          <p:spPr>
            <a:xfrm>
              <a:off x="3470150" y="5146764"/>
              <a:ext cx="916692" cy="538920"/>
            </a:xfrm>
            <a:prstGeom prst="rect">
              <a:avLst/>
            </a:prstGeom>
            <a:noFill/>
          </p:spPr>
          <p:txBody>
            <a:bodyPr wrap="none" rtlCol="0">
              <a:spAutoFit/>
            </a:bodyPr>
            <a:lstStyle/>
            <a:p>
              <a:pPr algn="ctr"/>
              <a:r>
                <a:rPr lang="zh-CN" altLang="en-US" sz="1400" dirty="0"/>
                <a:t>文本分类</a:t>
              </a:r>
              <a:endParaRPr lang="en-US" altLang="zh-CN" sz="1400" dirty="0"/>
            </a:p>
            <a:p>
              <a:pPr algn="ctr"/>
              <a:r>
                <a:rPr lang="zh-CN" altLang="en-US" sz="1400" dirty="0"/>
                <a:t>情感分析</a:t>
              </a:r>
            </a:p>
          </p:txBody>
        </p:sp>
        <p:sp>
          <p:nvSpPr>
            <p:cNvPr id="20" name="文本框 8"/>
            <p:cNvSpPr txBox="1"/>
            <p:nvPr/>
          </p:nvSpPr>
          <p:spPr>
            <a:xfrm>
              <a:off x="5532392" y="5146764"/>
              <a:ext cx="916692" cy="538920"/>
            </a:xfrm>
            <a:prstGeom prst="rect">
              <a:avLst/>
            </a:prstGeom>
            <a:noFill/>
          </p:spPr>
          <p:txBody>
            <a:bodyPr wrap="none" rtlCol="0">
              <a:spAutoFit/>
            </a:bodyPr>
            <a:lstStyle/>
            <a:p>
              <a:pPr algn="ctr"/>
              <a:r>
                <a:rPr lang="zh-CN" altLang="en-US" sz="1400" dirty="0"/>
                <a:t>机器翻译</a:t>
              </a:r>
              <a:endParaRPr lang="en-US" altLang="zh-CN" sz="1400" dirty="0"/>
            </a:p>
            <a:p>
              <a:pPr algn="ctr"/>
              <a:r>
                <a:rPr lang="zh-CN" altLang="en-US" sz="1400" dirty="0"/>
                <a:t>对话系统</a:t>
              </a:r>
            </a:p>
          </p:txBody>
        </p:sp>
        <p:sp>
          <p:nvSpPr>
            <p:cNvPr id="21" name="文本框 9"/>
            <p:cNvSpPr txBox="1"/>
            <p:nvPr/>
          </p:nvSpPr>
          <p:spPr>
            <a:xfrm>
              <a:off x="7523592" y="5146764"/>
              <a:ext cx="1098313" cy="538920"/>
            </a:xfrm>
            <a:prstGeom prst="rect">
              <a:avLst/>
            </a:prstGeom>
            <a:noFill/>
          </p:spPr>
          <p:txBody>
            <a:bodyPr wrap="none" rtlCol="0">
              <a:spAutoFit/>
            </a:bodyPr>
            <a:lstStyle/>
            <a:p>
              <a:pPr algn="ctr"/>
              <a:r>
                <a:rPr lang="zh-CN" altLang="en-US" sz="1400" dirty="0"/>
                <a:t>股价估算</a:t>
              </a:r>
              <a:endParaRPr lang="en-US" altLang="zh-CN" sz="1400" dirty="0"/>
            </a:p>
            <a:p>
              <a:pPr algn="ctr"/>
              <a:r>
                <a:rPr lang="zh-CN" altLang="en-US" sz="1400" dirty="0"/>
                <a:t>视频帧分类</a:t>
              </a:r>
              <a:endParaRPr lang="en-US" altLang="zh-CN" sz="1400" dirty="0"/>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502443" y="6240464"/>
            <a:ext cx="3857121" cy="206381"/>
          </a:xfrm>
        </p:spPr>
        <p:txBody>
          <a:bodyPr/>
          <a:lstStyle/>
          <a:p>
            <a:r>
              <a:rPr lang="en-US" altLang="zh-CN" dirty="0"/>
              <a:t>http://karpathy.github.io/2015/05/21/rnn-effectiveness/</a:t>
            </a:r>
            <a:endParaRPr lang="en-GB" altLang="zh-CN" dirty="0"/>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t>117</a:t>
            </a:fld>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使用案例：语言模型</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7" name="TextBox 6"/>
          <p:cNvSpPr txBox="1"/>
          <p:nvPr/>
        </p:nvSpPr>
        <p:spPr>
          <a:xfrm>
            <a:off x="502443" y="1117600"/>
            <a:ext cx="8137922" cy="4622945"/>
          </a:xfrm>
          <a:prstGeom prst="rect">
            <a:avLst/>
          </a:prstGeom>
          <a:noFill/>
        </p:spPr>
        <p:txBody>
          <a:bodyPr wrap="square" rtlCol="0">
            <a:normAutofit/>
          </a:bodyPr>
          <a:lstStyle/>
          <a:p>
            <a:pPr marL="284480" indent="-284480">
              <a:buClr>
                <a:schemeClr val="accent1"/>
              </a:buClr>
              <a:buSzPct val="88000"/>
              <a:buFont typeface="Wingdings" panose="05000000000000000000" pitchFamily="2" charset="2"/>
              <a:buChar char="p"/>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词级甚至字符级语言模型</a:t>
            </a:r>
            <a:endParaRPr lang="en-US" altLang="zh-CN" sz="2000" dirty="0">
              <a:latin typeface="Alibaba Sans" panose="020B0503020203040204" pitchFamily="34" charset="0"/>
              <a:ea typeface="阿里巴巴普惠体 R" panose="00020600040101010101" pitchFamily="18" charset="-122"/>
              <a:cs typeface="Alibaba Sans" panose="020B0503020203040204" pitchFamily="34" charset="0"/>
            </a:endParaRPr>
          </a:p>
          <a:p>
            <a:pPr marL="800100" lvl="1" indent="-342900">
              <a:spcBef>
                <a:spcPts val="400"/>
              </a:spcBef>
              <a:buClr>
                <a:schemeClr val="accent1"/>
              </a:buClr>
              <a:buSzPct val="88000"/>
              <a:buFont typeface="Arial" panose="020B0604020202020204" pitchFamily="34" charset="0"/>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基于以前的单词</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字符，预测下一个</a:t>
            </a:r>
          </a:p>
        </p:txBody>
      </p:sp>
      <p:pic>
        <p:nvPicPr>
          <p:cNvPr id="15" name="Picture 6" descr="http://karpathy.github.io/assets/rnn/chars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403" y="1935246"/>
            <a:ext cx="4564176" cy="3668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118</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使用案例：机器翻译</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3"/>
              </p:nvPr>
            </p:nvSpPr>
            <p:spPr/>
            <p:txBody>
              <a:bodyPr/>
              <a:lstStyle/>
              <a:p>
                <a:r>
                  <a:rPr lang="zh-CN" altLang="en-US" dirty="0"/>
                  <a:t>编码</a:t>
                </a:r>
                <a:r>
                  <a:rPr lang="en-US" altLang="zh-CN" dirty="0"/>
                  <a:t>/</a:t>
                </a:r>
                <a:r>
                  <a:rPr lang="zh-CN" altLang="en-US" dirty="0"/>
                  <a:t>解码</a:t>
                </a:r>
                <a:r>
                  <a:rPr lang="en-US" altLang="zh-CN" dirty="0"/>
                  <a:t>RNN</a:t>
                </a:r>
              </a:p>
              <a:p>
                <a:pPr lvl="1"/>
                <a:r>
                  <a:rPr lang="zh-CN" altLang="en-US" dirty="0"/>
                  <a:t>首先，对输入句子进行编码（转换为矢量，例如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a14:m>
                <a:r>
                  <a:rPr lang="zh-CN" altLang="en-US" dirty="0"/>
                  <a:t>）</a:t>
                </a:r>
                <a:endParaRPr lang="en-US" altLang="zh-CN" dirty="0"/>
              </a:p>
              <a:p>
                <a:pPr lvl="1"/>
                <a:r>
                  <a:rPr lang="zh-CN" altLang="en-US" dirty="0"/>
                  <a:t>然后将矢量解码成另一种语言的句子</a:t>
                </a:r>
              </a:p>
              <a:p>
                <a:pPr lvl="1"/>
                <a:endParaRPr lang="zh-CN" altLang="en-US" dirty="0"/>
              </a:p>
            </p:txBody>
          </p:sp>
        </mc:Choice>
        <mc:Fallback xmlns="">
          <p:sp>
            <p:nvSpPr>
              <p:cNvPr id="5" name="Content Placeholder 4"/>
              <p:cNvSpPr>
                <a:spLocks noGrp="1" noRot="1" noChangeAspect="1" noMove="1" noResize="1" noEditPoints="1" noAdjustHandles="1" noChangeArrowheads="1" noChangeShapeType="1" noTextEdit="1"/>
              </p:cNvSpPr>
              <p:nvPr>
                <p:ph sz="quarter" idx="13"/>
              </p:nvPr>
            </p:nvSpPr>
            <p:spPr>
              <a:blipFill rotWithShape="1">
                <a:blip r:embed="rId4"/>
                <a:stretch>
                  <a:fillRect l="-449" t="-1095"/>
                </a:stretch>
              </a:blipFill>
            </p:spPr>
            <p:txBody>
              <a:bodyPr/>
              <a:lstStyle/>
              <a:p>
                <a:r>
                  <a:rPr lang="zh-CN" altLang="en-US">
                    <a:noFill/>
                  </a:rPr>
                  <a:t> </a:t>
                </a:r>
                <a:endParaRPr lang="zh-CN" altLang="en-US">
                  <a:noFill/>
                </a:endParaRPr>
              </a:p>
            </p:txBody>
          </p:sp>
        </mc:Fallback>
      </mc:AlternateContent>
      <p:pic>
        <p:nvPicPr>
          <p:cNvPr id="6" name="Picture 2" descr="http://d3kbpzbmcynnmx.cloudfront.net/wp-content/uploads/2015/09/Screen-Shot-2015-09-17-at-10.39.06-A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674" y="2216462"/>
            <a:ext cx="6679472" cy="3632609"/>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2">
            <a:extLst>
              <a:ext uri="{FF2B5EF4-FFF2-40B4-BE49-F238E27FC236}">
                <a16:creationId xmlns:a16="http://schemas.microsoft.com/office/drawing/2014/main" id="{06E1CC3D-31B0-7658-385D-465575F9D061}"/>
              </a:ext>
            </a:extLst>
          </p:cNvPr>
          <p:cNvSpPr>
            <a:spLocks noGrp="1"/>
          </p:cNvSpPr>
          <p:nvPr>
            <p:ph type="ftr" sz="quarter" idx="11"/>
          </p:nvPr>
        </p:nvSpPr>
        <p:spPr>
          <a:xfrm>
            <a:off x="502443" y="6240464"/>
            <a:ext cx="6572612" cy="312785"/>
          </a:xfrm>
        </p:spPr>
        <p:txBody>
          <a:bodyPr/>
          <a:lstStyle/>
          <a:p>
            <a:r>
              <a:rPr lang="en-US" altLang="zh-CN" dirty="0"/>
              <a:t>https://dennybritz.com/posts/wildml/recurrent-neural-networks-tutorial-part-1/</a:t>
            </a: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4281993" cy="206381"/>
          </a:xfrm>
        </p:spPr>
        <p:txBody>
          <a:bodyPr/>
          <a:lstStyle/>
          <a:p>
            <a:r>
              <a:rPr lang="en-US" altLang="zh-CN" dirty="0"/>
              <a:t>http://colah.github.io/posts/2015-08-Understanding-LSTMs/</a:t>
            </a:r>
            <a:endParaRPr lang="zh-CN" altLang="en-US" dirty="0"/>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119</a:t>
            </a:fld>
            <a:endParaRPr lang="zh-CN" altLang="en-US" dirty="0"/>
          </a:p>
        </p:txBody>
      </p:sp>
      <p:sp>
        <p:nvSpPr>
          <p:cNvPr id="4" name="Title 3"/>
          <p:cNvSpPr>
            <a:spLocks noGrp="1"/>
          </p:cNvSpPr>
          <p:nvPr>
            <p:ph type="title"/>
          </p:nvPr>
        </p:nvSpPr>
        <p:spPr/>
        <p:txBody>
          <a:bodyPr/>
          <a:lstStyle/>
          <a:p>
            <a:r>
              <a:rPr lang="en-US" altLang="zh-CN" dirty="0"/>
              <a:t>  RNN</a:t>
            </a:r>
            <a:r>
              <a:rPr lang="zh-CN" altLang="en-US" dirty="0"/>
              <a:t>的问题</a:t>
            </a:r>
          </a:p>
        </p:txBody>
      </p:sp>
      <p:sp>
        <p:nvSpPr>
          <p:cNvPr id="5" name="Content Placeholder 4"/>
          <p:cNvSpPr>
            <a:spLocks noGrp="1"/>
          </p:cNvSpPr>
          <p:nvPr>
            <p:ph sz="quarter" idx="13"/>
          </p:nvPr>
        </p:nvSpPr>
        <p:spPr/>
        <p:txBody>
          <a:bodyPr/>
          <a:lstStyle/>
          <a:p>
            <a:r>
              <a:rPr lang="zh-CN" altLang="en-US" dirty="0"/>
              <a:t>无法很好地利用早期信息</a:t>
            </a:r>
          </a:p>
        </p:txBody>
      </p:sp>
      <p:sp>
        <p:nvSpPr>
          <p:cNvPr id="6" name="内容占位符 2"/>
          <p:cNvSpPr txBox="1"/>
          <p:nvPr/>
        </p:nvSpPr>
        <p:spPr>
          <a:xfrm>
            <a:off x="666132" y="3542163"/>
            <a:ext cx="2603542" cy="270335"/>
          </a:xfrm>
          <a:prstGeom prst="rect">
            <a:avLst/>
          </a:prstGeom>
        </p:spPr>
        <p:txBody>
          <a:bodyPr>
            <a:normAutofit fontScale="92500" lnSpcReduction="10000"/>
          </a:bodyPr>
          <a:lstStyle>
            <a:lvl1pPr marL="285750" indent="-285750" algn="l" defTabSz="685165" rtl="0" eaLnBrk="1" latinLnBrk="0" hangingPunct="1">
              <a:lnSpc>
                <a:spcPct val="90000"/>
              </a:lnSpc>
              <a:spcBef>
                <a:spcPts val="750"/>
              </a:spcBef>
              <a:buClr>
                <a:schemeClr val="accent1"/>
              </a:buClr>
              <a:buSzPct val="88000"/>
              <a:buFont typeface="Wingdings" panose="05000000000000000000" pitchFamily="2" charset="2"/>
              <a:buChar char="p"/>
              <a:defRPr sz="20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zh-CN" altLang="en-US" sz="1500" dirty="0"/>
              <a:t>间隔依赖</a:t>
            </a:r>
            <a:r>
              <a:rPr lang="en-US" altLang="zh-CN" sz="1500" dirty="0"/>
              <a:t>(Gap dependency)</a:t>
            </a:r>
            <a:endParaRPr lang="zh-CN" altLang="en-US" sz="1500" dirty="0"/>
          </a:p>
        </p:txBody>
      </p:sp>
      <p:pic>
        <p:nvPicPr>
          <p:cNvPr id="7"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4557" y="1596652"/>
            <a:ext cx="4723811" cy="12411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colah.github.io/posts/2015-08-Understanding-LSTMs/img/RNN-shorttermdepdenc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1192" y="2875932"/>
            <a:ext cx="3394758" cy="15646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eural networks struggle with long term dependenc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7450" y="4351119"/>
            <a:ext cx="4627443" cy="1593836"/>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p:cNvSpPr txBox="1"/>
          <p:nvPr/>
        </p:nvSpPr>
        <p:spPr>
          <a:xfrm>
            <a:off x="1373326" y="5012869"/>
            <a:ext cx="917286" cy="2703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400" dirty="0"/>
              <a:t>长期依赖</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12</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人工神经网络简史</a:t>
            </a:r>
          </a:p>
        </p:txBody>
      </p:sp>
      <p:sp>
        <p:nvSpPr>
          <p:cNvPr id="5" name="内容占位符 2"/>
          <p:cNvSpPr txBox="1"/>
          <p:nvPr/>
        </p:nvSpPr>
        <p:spPr>
          <a:xfrm>
            <a:off x="353292" y="1267691"/>
            <a:ext cx="5070764" cy="5359612"/>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第一波浪潮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1943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McCulloch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Pitts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提出</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McCulloch-Pitts</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神经元模型</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1958</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Rosenblatt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提出了简单的单层神经网络，现在被称为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感知机</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1969</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Minsky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Papert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所作的书</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Perceptrons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论证了单层感知机的局限性，整个领域几乎进入冬眠期</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第二波浪潮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1986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年对于多层感知机的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反向传播学习算法</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被提出和宣扬，整个领域再次起飞</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第三波浪潮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年深度（神经网络）学习变得流行</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年在许多应用中都取得了重大突破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2018</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Hinton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LeCun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Bengio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三人获得图灵奖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a:extLst>
              <a:ext uri="{FF2B5EF4-FFF2-40B4-BE49-F238E27FC236}">
                <a16:creationId xmlns:a16="http://schemas.microsoft.com/office/drawing/2014/main" id="{9134E875-7F10-4943-91B3-D002110E9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650" y="1392382"/>
            <a:ext cx="3585350" cy="479966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长短期记忆网络</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7348466" cy="206381"/>
          </a:xfrm>
        </p:spPr>
        <p:txBody>
          <a:bodyPr/>
          <a:lstStyle/>
          <a:p>
            <a:r>
              <a:rPr lang="en-US" altLang="zh-CN" dirty="0">
                <a:solidFill>
                  <a:schemeClr val="accent1"/>
                </a:solidFill>
              </a:rPr>
              <a:t>http://colah.github.io/posts/2015-08-Understanding-LSTMs</a:t>
            </a:r>
          </a:p>
          <a:p>
            <a:r>
              <a:rPr lang="en-US" altLang="zh-CN" dirty="0" err="1">
                <a:solidFill>
                  <a:schemeClr val="accent1"/>
                </a:solidFill>
              </a:rPr>
              <a:t>Hochreiter</a:t>
            </a:r>
            <a:r>
              <a:rPr lang="en-US" altLang="zh-CN" dirty="0">
                <a:solidFill>
                  <a:schemeClr val="accent1"/>
                </a:solidFill>
              </a:rPr>
              <a:t>, Sepp, and Jürgen </a:t>
            </a:r>
            <a:r>
              <a:rPr lang="en-US" altLang="zh-CN" dirty="0" err="1">
                <a:solidFill>
                  <a:schemeClr val="accent1"/>
                </a:solidFill>
              </a:rPr>
              <a:t>Schmidhuber</a:t>
            </a:r>
            <a:r>
              <a:rPr lang="en-US" altLang="zh-CN" dirty="0">
                <a:solidFill>
                  <a:schemeClr val="accent1"/>
                </a:solidFill>
              </a:rPr>
              <a:t>. "Long short-term memory." Neural computation 9.8 (1997): 1735-1780</a:t>
            </a:r>
            <a:endParaRPr lang="zh-CN" altLang="en-US" dirty="0">
              <a:solidFill>
                <a:schemeClr val="accent1"/>
              </a:solidFill>
            </a:endParaRP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121</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长短期记忆网络</a:t>
            </a:r>
            <a:r>
              <a:rPr lang="en-US" altLang="zh-CN" dirty="0"/>
              <a:t>(LSTM)</a:t>
            </a:r>
            <a:endParaRPr lang="zh-CN" altLang="en-US" dirty="0"/>
          </a:p>
        </p:txBody>
      </p:sp>
      <p:sp>
        <p:nvSpPr>
          <p:cNvPr id="5" name="Content Placeholder 4"/>
          <p:cNvSpPr>
            <a:spLocks noGrp="1"/>
          </p:cNvSpPr>
          <p:nvPr>
            <p:ph sz="quarter" idx="13"/>
          </p:nvPr>
        </p:nvSpPr>
        <p:spPr/>
        <p:txBody>
          <a:bodyPr/>
          <a:lstStyle/>
          <a:p>
            <a:endParaRPr lang="zh-CN" altLang="en-US" dirty="0"/>
          </a:p>
        </p:txBody>
      </p:sp>
      <p:pic>
        <p:nvPicPr>
          <p:cNvPr id="6" name="Picture 2" descr="A LSTM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695" y="1414652"/>
            <a:ext cx="7314845" cy="2748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colah.github.io/posts/2015-08-Understanding-LSTMs/img/LSTM2-n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61" y="4202689"/>
            <a:ext cx="4294040" cy="800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122</a:t>
            </a:fld>
            <a:endParaRPr lang="zh-CN" altLang="en-US" dirty="0"/>
          </a:p>
        </p:txBody>
      </p:sp>
      <p:sp>
        <p:nvSpPr>
          <p:cNvPr id="4" name="Title 3"/>
          <p:cNvSpPr>
            <a:spLocks noGrp="1"/>
          </p:cNvSpPr>
          <p:nvPr>
            <p:ph type="title"/>
          </p:nvPr>
        </p:nvSpPr>
        <p:spPr/>
        <p:txBody>
          <a:bodyPr/>
          <a:lstStyle/>
          <a:p>
            <a:r>
              <a:rPr lang="en-US" altLang="zh-CN" dirty="0"/>
              <a:t>  LSTM</a:t>
            </a:r>
            <a:r>
              <a:rPr lang="zh-CN" altLang="en-US" dirty="0"/>
              <a:t>细胞</a:t>
            </a:r>
          </a:p>
        </p:txBody>
      </p:sp>
      <p:sp>
        <p:nvSpPr>
          <p:cNvPr id="5" name="Content Placeholder 4"/>
          <p:cNvSpPr>
            <a:spLocks noGrp="1"/>
          </p:cNvSpPr>
          <p:nvPr>
            <p:ph sz="quarter" idx="13"/>
          </p:nvPr>
        </p:nvSpPr>
        <p:spPr/>
        <p:txBody>
          <a:bodyPr/>
          <a:lstStyle/>
          <a:p>
            <a:r>
              <a:rPr lang="en-US" altLang="zh-CN" dirty="0"/>
              <a:t>LSTM</a:t>
            </a:r>
            <a:r>
              <a:rPr lang="zh-CN" altLang="en-US" dirty="0"/>
              <a:t>细胞学会决定记住</a:t>
            </a:r>
            <a:r>
              <a:rPr lang="en-US" altLang="zh-CN" dirty="0"/>
              <a:t>/</a:t>
            </a:r>
            <a:r>
              <a:rPr lang="zh-CN" altLang="en-US" dirty="0"/>
              <a:t>忘记哪些内容</a:t>
            </a:r>
          </a:p>
          <a:p>
            <a:endParaRPr lang="zh-CN" altLang="en-US" dirty="0"/>
          </a:p>
        </p:txBody>
      </p:sp>
      <p:sp>
        <p:nvSpPr>
          <p:cNvPr id="6" name="Footer Placeholder 1"/>
          <p:cNvSpPr>
            <a:spLocks noGrp="1"/>
          </p:cNvSpPr>
          <p:nvPr>
            <p:ph type="ftr" sz="quarter" idx="11"/>
          </p:nvPr>
        </p:nvSpPr>
        <p:spPr>
          <a:xfrm>
            <a:off x="502443" y="6240464"/>
            <a:ext cx="7348466" cy="206381"/>
          </a:xfrm>
        </p:spPr>
        <p:txBody>
          <a:bodyPr/>
          <a:lstStyle/>
          <a:p>
            <a:r>
              <a:rPr lang="en-US" altLang="zh-CN" dirty="0">
                <a:solidFill>
                  <a:schemeClr val="accent1"/>
                </a:solidFill>
              </a:rPr>
              <a:t>http://colah.github.io/posts/2015-08-Understanding-LSTMs</a:t>
            </a:r>
          </a:p>
          <a:p>
            <a:r>
              <a:rPr lang="en-US" altLang="zh-CN" dirty="0" err="1">
                <a:solidFill>
                  <a:schemeClr val="accent1"/>
                </a:solidFill>
              </a:rPr>
              <a:t>Hochreiter</a:t>
            </a:r>
            <a:r>
              <a:rPr lang="en-US" altLang="zh-CN" dirty="0">
                <a:solidFill>
                  <a:schemeClr val="accent1"/>
                </a:solidFill>
              </a:rPr>
              <a:t>, Sepp, and Jürgen </a:t>
            </a:r>
            <a:r>
              <a:rPr lang="en-US" altLang="zh-CN" dirty="0" err="1">
                <a:solidFill>
                  <a:schemeClr val="accent1"/>
                </a:solidFill>
              </a:rPr>
              <a:t>Schmidhuber</a:t>
            </a:r>
            <a:r>
              <a:rPr lang="en-US" altLang="zh-CN" dirty="0">
                <a:solidFill>
                  <a:schemeClr val="accent1"/>
                </a:solidFill>
              </a:rPr>
              <a:t>. "Long short-term memory." Neural computation 9.8 (1997): 1735-1780</a:t>
            </a:r>
            <a:endParaRPr lang="zh-CN" altLang="en-US" dirty="0">
              <a:solidFill>
                <a:schemeClr val="accent1"/>
              </a:solidFill>
            </a:endParaRPr>
          </a:p>
        </p:txBody>
      </p:sp>
      <p:pic>
        <p:nvPicPr>
          <p:cNvPr id="7" name="Picture 5"/>
          <p:cNvPicPr>
            <a:picLocks noChangeAspect="1"/>
          </p:cNvPicPr>
          <p:nvPr/>
        </p:nvPicPr>
        <p:blipFill>
          <a:blip r:embed="rId2"/>
          <a:stretch>
            <a:fillRect/>
          </a:stretch>
        </p:blipFill>
        <p:spPr>
          <a:xfrm>
            <a:off x="3959313" y="2236134"/>
            <a:ext cx="2858198" cy="2128606"/>
          </a:xfrm>
          <a:prstGeom prst="rect">
            <a:avLst/>
          </a:prstGeom>
        </p:spPr>
      </p:pic>
      <p:pic>
        <p:nvPicPr>
          <p:cNvPr id="8" name="Picture 7"/>
          <p:cNvPicPr>
            <a:picLocks noChangeAspect="1"/>
          </p:cNvPicPr>
          <p:nvPr/>
        </p:nvPicPr>
        <p:blipFill>
          <a:blip r:embed="rId3"/>
          <a:stretch>
            <a:fillRect/>
          </a:stretch>
        </p:blipFill>
        <p:spPr>
          <a:xfrm>
            <a:off x="133887" y="1912000"/>
            <a:ext cx="3683546" cy="2766032"/>
          </a:xfrm>
          <a:prstGeom prst="rect">
            <a:avLst/>
          </a:prstGeom>
        </p:spPr>
      </p:pic>
      <p:pic>
        <p:nvPicPr>
          <p:cNvPr id="9" name="Picture 11"/>
          <p:cNvPicPr>
            <a:picLocks noChangeAspect="1"/>
          </p:cNvPicPr>
          <p:nvPr/>
        </p:nvPicPr>
        <p:blipFill>
          <a:blip r:embed="rId4"/>
          <a:stretch>
            <a:fillRect/>
          </a:stretch>
        </p:blipFill>
        <p:spPr>
          <a:xfrm>
            <a:off x="244598" y="1912000"/>
            <a:ext cx="3489814" cy="2713400"/>
          </a:xfrm>
          <a:prstGeom prst="rect">
            <a:avLst/>
          </a:prstGeom>
        </p:spPr>
      </p:pic>
      <p:graphicFrame>
        <p:nvGraphicFramePr>
          <p:cNvPr id="10" name="Object 12"/>
          <p:cNvGraphicFramePr>
            <a:graphicFrameLocks noChangeAspect="1"/>
          </p:cNvGraphicFramePr>
          <p:nvPr/>
        </p:nvGraphicFramePr>
        <p:xfrm>
          <a:off x="349250" y="3779263"/>
          <a:ext cx="215900" cy="215900"/>
        </p:xfrm>
        <a:graphic>
          <a:graphicData uri="http://schemas.openxmlformats.org/presentationml/2006/ole">
            <mc:AlternateContent xmlns:mc="http://schemas.openxmlformats.org/markup-compatibility/2006">
              <mc:Choice xmlns:v="urn:schemas-microsoft-com:vml" Requires="v">
                <p:oleObj name="Equation" r:id="rId5" imgW="210185" imgH="210185" progId="Equation.3">
                  <p:embed/>
                </p:oleObj>
              </mc:Choice>
              <mc:Fallback>
                <p:oleObj name="Equation" r:id="rId5" imgW="210185" imgH="210185" progId="Equation.3">
                  <p:embed/>
                  <p:pic>
                    <p:nvPicPr>
                      <p:cNvPr id="10" name="Object 12"/>
                      <p:cNvPicPr/>
                      <p:nvPr/>
                    </p:nvPicPr>
                    <p:blipFill>
                      <a:blip r:embed="rId6"/>
                      <a:stretch>
                        <a:fillRect/>
                      </a:stretch>
                    </p:blipFill>
                    <p:spPr>
                      <a:xfrm>
                        <a:off x="349250" y="3779263"/>
                        <a:ext cx="215900" cy="215900"/>
                      </a:xfrm>
                      <a:prstGeom prst="rect">
                        <a:avLst/>
                      </a:prstGeom>
                    </p:spPr>
                  </p:pic>
                </p:oleObj>
              </mc:Fallback>
            </mc:AlternateContent>
          </a:graphicData>
        </a:graphic>
      </p:graphicFrame>
      <p:graphicFrame>
        <p:nvGraphicFramePr>
          <p:cNvPr id="11" name="Object 13"/>
          <p:cNvGraphicFramePr>
            <a:graphicFrameLocks noChangeAspect="1"/>
          </p:cNvGraphicFramePr>
          <p:nvPr/>
        </p:nvGraphicFramePr>
        <p:xfrm>
          <a:off x="3640138" y="3823713"/>
          <a:ext cx="139700" cy="215900"/>
        </p:xfrm>
        <a:graphic>
          <a:graphicData uri="http://schemas.openxmlformats.org/presentationml/2006/ole">
            <mc:AlternateContent xmlns:mc="http://schemas.openxmlformats.org/markup-compatibility/2006">
              <mc:Choice xmlns:v="urn:schemas-microsoft-com:vml" Requires="v">
                <p:oleObj name="Equation" r:id="rId7" imgW="137160" imgH="210185" progId="Equation.3">
                  <p:embed/>
                </p:oleObj>
              </mc:Choice>
              <mc:Fallback>
                <p:oleObj name="Equation" r:id="rId7" imgW="137160" imgH="210185" progId="Equation.3">
                  <p:embed/>
                  <p:pic>
                    <p:nvPicPr>
                      <p:cNvPr id="11" name="Object 13"/>
                      <p:cNvPicPr/>
                      <p:nvPr/>
                    </p:nvPicPr>
                    <p:blipFill>
                      <a:blip r:embed="rId8"/>
                      <a:stretch>
                        <a:fillRect/>
                      </a:stretch>
                    </p:blipFill>
                    <p:spPr>
                      <a:xfrm>
                        <a:off x="3640138" y="3823713"/>
                        <a:ext cx="139700" cy="215900"/>
                      </a:xfrm>
                      <a:prstGeom prst="rect">
                        <a:avLst/>
                      </a:prstGeom>
                    </p:spPr>
                  </p:pic>
                </p:oleObj>
              </mc:Fallback>
            </mc:AlternateContent>
          </a:graphicData>
        </a:graphic>
      </p:graphicFrame>
      <p:graphicFrame>
        <p:nvGraphicFramePr>
          <p:cNvPr id="12" name="Object 14"/>
          <p:cNvGraphicFramePr>
            <a:graphicFrameLocks noChangeAspect="1"/>
          </p:cNvGraphicFramePr>
          <p:nvPr/>
        </p:nvGraphicFramePr>
        <p:xfrm>
          <a:off x="732035" y="4364740"/>
          <a:ext cx="152400" cy="215900"/>
        </p:xfrm>
        <a:graphic>
          <a:graphicData uri="http://schemas.openxmlformats.org/presentationml/2006/ole">
            <mc:AlternateContent xmlns:mc="http://schemas.openxmlformats.org/markup-compatibility/2006">
              <mc:Choice xmlns:v="urn:schemas-microsoft-com:vml" Requires="v">
                <p:oleObj name="Equation" r:id="rId9" imgW="146050" imgH="210185" progId="Equation.3">
                  <p:embed/>
                </p:oleObj>
              </mc:Choice>
              <mc:Fallback>
                <p:oleObj name="Equation" r:id="rId9" imgW="146050" imgH="210185" progId="Equation.3">
                  <p:embed/>
                  <p:pic>
                    <p:nvPicPr>
                      <p:cNvPr id="12" name="Object 14"/>
                      <p:cNvPicPr/>
                      <p:nvPr/>
                    </p:nvPicPr>
                    <p:blipFill>
                      <a:blip r:embed="rId10"/>
                      <a:stretch>
                        <a:fillRect/>
                      </a:stretch>
                    </p:blipFill>
                    <p:spPr>
                      <a:xfrm>
                        <a:off x="732035" y="4364740"/>
                        <a:ext cx="152400" cy="215900"/>
                      </a:xfrm>
                      <a:prstGeom prst="rect">
                        <a:avLst/>
                      </a:prstGeom>
                    </p:spPr>
                  </p:pic>
                </p:oleObj>
              </mc:Fallback>
            </mc:AlternateContent>
          </a:graphicData>
        </a:graphic>
      </p:graphicFrame>
      <p:graphicFrame>
        <p:nvGraphicFramePr>
          <p:cNvPr id="13" name="Object 15"/>
          <p:cNvGraphicFramePr>
            <a:graphicFrameLocks noChangeAspect="1"/>
          </p:cNvGraphicFramePr>
          <p:nvPr/>
        </p:nvGraphicFramePr>
        <p:xfrm>
          <a:off x="342900" y="2761675"/>
          <a:ext cx="228600" cy="215900"/>
        </p:xfrm>
        <a:graphic>
          <a:graphicData uri="http://schemas.openxmlformats.org/presentationml/2006/ole">
            <mc:AlternateContent xmlns:mc="http://schemas.openxmlformats.org/markup-compatibility/2006">
              <mc:Choice xmlns:v="urn:schemas-microsoft-com:vml" Requires="v">
                <p:oleObj name="Equation" r:id="rId11" imgW="228600" imgH="210185" progId="Equation.3">
                  <p:embed/>
                </p:oleObj>
              </mc:Choice>
              <mc:Fallback>
                <p:oleObj name="Equation" r:id="rId11" imgW="228600" imgH="210185" progId="Equation.3">
                  <p:embed/>
                  <p:pic>
                    <p:nvPicPr>
                      <p:cNvPr id="13" name="Object 15"/>
                      <p:cNvPicPr/>
                      <p:nvPr/>
                    </p:nvPicPr>
                    <p:blipFill>
                      <a:blip r:embed="rId12"/>
                      <a:stretch>
                        <a:fillRect/>
                      </a:stretch>
                    </p:blipFill>
                    <p:spPr>
                      <a:xfrm>
                        <a:off x="342900" y="2761675"/>
                        <a:ext cx="228600" cy="215900"/>
                      </a:xfrm>
                      <a:prstGeom prst="rect">
                        <a:avLst/>
                      </a:prstGeom>
                    </p:spPr>
                  </p:pic>
                </p:oleObj>
              </mc:Fallback>
            </mc:AlternateContent>
          </a:graphicData>
        </a:graphic>
      </p:graphicFrame>
      <p:graphicFrame>
        <p:nvGraphicFramePr>
          <p:cNvPr id="14" name="Object 16"/>
          <p:cNvGraphicFramePr>
            <a:graphicFrameLocks noChangeAspect="1"/>
          </p:cNvGraphicFramePr>
          <p:nvPr/>
        </p:nvGraphicFramePr>
        <p:xfrm>
          <a:off x="3663950" y="2761675"/>
          <a:ext cx="139700" cy="215900"/>
        </p:xfrm>
        <a:graphic>
          <a:graphicData uri="http://schemas.openxmlformats.org/presentationml/2006/ole">
            <mc:AlternateContent xmlns:mc="http://schemas.openxmlformats.org/markup-compatibility/2006">
              <mc:Choice xmlns:v="urn:schemas-microsoft-com:vml" Requires="v">
                <p:oleObj name="Equation" r:id="rId13" imgW="137160" imgH="210185" progId="Equation.3">
                  <p:embed/>
                </p:oleObj>
              </mc:Choice>
              <mc:Fallback>
                <p:oleObj name="Equation" r:id="rId13" imgW="137160" imgH="210185" progId="Equation.3">
                  <p:embed/>
                  <p:pic>
                    <p:nvPicPr>
                      <p:cNvPr id="14" name="Object 16"/>
                      <p:cNvPicPr/>
                      <p:nvPr/>
                    </p:nvPicPr>
                    <p:blipFill>
                      <a:blip r:embed="rId14"/>
                      <a:stretch>
                        <a:fillRect/>
                      </a:stretch>
                    </p:blipFill>
                    <p:spPr>
                      <a:xfrm>
                        <a:off x="3663950" y="2761675"/>
                        <a:ext cx="139700" cy="215900"/>
                      </a:xfrm>
                      <a:prstGeom prst="rect">
                        <a:avLst/>
                      </a:prstGeom>
                    </p:spPr>
                  </p:pic>
                </p:oleObj>
              </mc:Fallback>
            </mc:AlternateContent>
          </a:graphicData>
        </a:graphic>
      </p:graphicFrame>
      <p:graphicFrame>
        <p:nvGraphicFramePr>
          <p:cNvPr id="15" name="Object 17"/>
          <p:cNvGraphicFramePr>
            <a:graphicFrameLocks noChangeAspect="1"/>
          </p:cNvGraphicFramePr>
          <p:nvPr/>
        </p:nvGraphicFramePr>
        <p:xfrm>
          <a:off x="2976563" y="1741222"/>
          <a:ext cx="152400" cy="215900"/>
        </p:xfrm>
        <a:graphic>
          <a:graphicData uri="http://schemas.openxmlformats.org/presentationml/2006/ole">
            <mc:AlternateContent xmlns:mc="http://schemas.openxmlformats.org/markup-compatibility/2006">
              <mc:Choice xmlns:v="urn:schemas-microsoft-com:vml" Requires="v">
                <p:oleObj name="Equation" r:id="rId15" imgW="146050" imgH="210185" progId="Equation.3">
                  <p:embed/>
                </p:oleObj>
              </mc:Choice>
              <mc:Fallback>
                <p:oleObj name="Equation" r:id="rId15" imgW="146050" imgH="210185" progId="Equation.3">
                  <p:embed/>
                  <p:pic>
                    <p:nvPicPr>
                      <p:cNvPr id="15" name="Object 17"/>
                      <p:cNvPicPr/>
                      <p:nvPr/>
                    </p:nvPicPr>
                    <p:blipFill>
                      <a:blip r:embed="rId16"/>
                      <a:stretch>
                        <a:fillRect/>
                      </a:stretch>
                    </p:blipFill>
                    <p:spPr>
                      <a:xfrm>
                        <a:off x="2976563" y="1741222"/>
                        <a:ext cx="152400" cy="215900"/>
                      </a:xfrm>
                      <a:prstGeom prst="rect">
                        <a:avLst/>
                      </a:prstGeom>
                    </p:spPr>
                  </p:pic>
                </p:oleObj>
              </mc:Fallback>
            </mc:AlternateContent>
          </a:graphicData>
        </a:graphic>
      </p:graphicFrame>
      <p:graphicFrame>
        <p:nvGraphicFramePr>
          <p:cNvPr id="16" name="Object 18"/>
          <p:cNvGraphicFramePr>
            <a:graphicFrameLocks noChangeAspect="1"/>
          </p:cNvGraphicFramePr>
          <p:nvPr/>
        </p:nvGraphicFramePr>
        <p:xfrm>
          <a:off x="2976563" y="1975863"/>
          <a:ext cx="152400" cy="88900"/>
        </p:xfrm>
        <a:graphic>
          <a:graphicData uri="http://schemas.openxmlformats.org/presentationml/2006/ole">
            <mc:AlternateContent xmlns:mc="http://schemas.openxmlformats.org/markup-compatibility/2006">
              <mc:Choice xmlns:v="urn:schemas-microsoft-com:vml" Requires="v">
                <p:oleObj name="Equation" r:id="rId17" imgW="146050" imgH="82550" progId="Equation.3">
                  <p:embed/>
                </p:oleObj>
              </mc:Choice>
              <mc:Fallback>
                <p:oleObj name="Equation" r:id="rId17" imgW="146050" imgH="82550" progId="Equation.3">
                  <p:embed/>
                  <p:pic>
                    <p:nvPicPr>
                      <p:cNvPr id="16" name="Object 18"/>
                      <p:cNvPicPr/>
                      <p:nvPr/>
                    </p:nvPicPr>
                    <p:blipFill>
                      <a:blip r:embed="rId18"/>
                      <a:stretch>
                        <a:fillRect/>
                      </a:stretch>
                    </p:blipFill>
                    <p:spPr>
                      <a:xfrm>
                        <a:off x="2976563" y="1975863"/>
                        <a:ext cx="152400" cy="88900"/>
                      </a:xfrm>
                      <a:prstGeom prst="rect">
                        <a:avLst/>
                      </a:prstGeom>
                    </p:spPr>
                  </p:pic>
                </p:oleObj>
              </mc:Fallback>
            </mc:AlternateContent>
          </a:graphicData>
        </a:graphic>
      </p:graphicFrame>
      <p:graphicFrame>
        <p:nvGraphicFramePr>
          <p:cNvPr id="17" name="Object 19"/>
          <p:cNvGraphicFramePr>
            <a:graphicFrameLocks noChangeAspect="1"/>
          </p:cNvGraphicFramePr>
          <p:nvPr/>
        </p:nvGraphicFramePr>
        <p:xfrm>
          <a:off x="814388" y="3210938"/>
          <a:ext cx="139700" cy="203200"/>
        </p:xfrm>
        <a:graphic>
          <a:graphicData uri="http://schemas.openxmlformats.org/presentationml/2006/ole">
            <mc:AlternateContent xmlns:mc="http://schemas.openxmlformats.org/markup-compatibility/2006">
              <mc:Choice xmlns:v="urn:schemas-microsoft-com:vml" Requires="v">
                <p:oleObj name="Equation" r:id="rId19" imgW="137160" imgH="201295" progId="Equation.3">
                  <p:embed/>
                </p:oleObj>
              </mc:Choice>
              <mc:Fallback>
                <p:oleObj name="Equation" r:id="rId19" imgW="137160" imgH="201295" progId="Equation.3">
                  <p:embed/>
                  <p:pic>
                    <p:nvPicPr>
                      <p:cNvPr id="17" name="Object 19"/>
                      <p:cNvPicPr/>
                      <p:nvPr/>
                    </p:nvPicPr>
                    <p:blipFill>
                      <a:blip r:embed="rId20"/>
                      <a:stretch>
                        <a:fillRect/>
                      </a:stretch>
                    </p:blipFill>
                    <p:spPr>
                      <a:xfrm>
                        <a:off x="814388" y="3210938"/>
                        <a:ext cx="139700" cy="203200"/>
                      </a:xfrm>
                      <a:prstGeom prst="rect">
                        <a:avLst/>
                      </a:prstGeom>
                    </p:spPr>
                  </p:pic>
                </p:oleObj>
              </mc:Fallback>
            </mc:AlternateContent>
          </a:graphicData>
        </a:graphic>
      </p:graphicFrame>
      <p:graphicFrame>
        <p:nvGraphicFramePr>
          <p:cNvPr id="18" name="Object 20"/>
          <p:cNvGraphicFramePr>
            <a:graphicFrameLocks noChangeAspect="1"/>
          </p:cNvGraphicFramePr>
          <p:nvPr/>
        </p:nvGraphicFramePr>
        <p:xfrm>
          <a:off x="1450975" y="3128388"/>
          <a:ext cx="88900" cy="165100"/>
        </p:xfrm>
        <a:graphic>
          <a:graphicData uri="http://schemas.openxmlformats.org/presentationml/2006/ole">
            <mc:AlternateContent xmlns:mc="http://schemas.openxmlformats.org/markup-compatibility/2006">
              <mc:Choice xmlns:v="urn:schemas-microsoft-com:vml" Requires="v">
                <p:oleObj name="Equation" r:id="rId21" imgW="82550" imgH="164465" progId="Equation.3">
                  <p:embed/>
                </p:oleObj>
              </mc:Choice>
              <mc:Fallback>
                <p:oleObj name="Equation" r:id="rId21" imgW="82550" imgH="164465" progId="Equation.3">
                  <p:embed/>
                  <p:pic>
                    <p:nvPicPr>
                      <p:cNvPr id="18" name="Object 20"/>
                      <p:cNvPicPr/>
                      <p:nvPr/>
                    </p:nvPicPr>
                    <p:blipFill>
                      <a:blip r:embed="rId22"/>
                      <a:stretch>
                        <a:fillRect/>
                      </a:stretch>
                    </p:blipFill>
                    <p:spPr>
                      <a:xfrm>
                        <a:off x="1450975" y="3128388"/>
                        <a:ext cx="88900" cy="165100"/>
                      </a:xfrm>
                      <a:prstGeom prst="rect">
                        <a:avLst/>
                      </a:prstGeom>
                    </p:spPr>
                  </p:pic>
                </p:oleObj>
              </mc:Fallback>
            </mc:AlternateContent>
          </a:graphicData>
        </a:graphic>
      </p:graphicFrame>
      <p:graphicFrame>
        <p:nvGraphicFramePr>
          <p:cNvPr id="19" name="Object 21"/>
          <p:cNvGraphicFramePr>
            <a:graphicFrameLocks noChangeAspect="1"/>
          </p:cNvGraphicFramePr>
          <p:nvPr/>
        </p:nvGraphicFramePr>
        <p:xfrm>
          <a:off x="2295525" y="3141088"/>
          <a:ext cx="127000" cy="139700"/>
        </p:xfrm>
        <a:graphic>
          <a:graphicData uri="http://schemas.openxmlformats.org/presentationml/2006/ole">
            <mc:AlternateContent xmlns:mc="http://schemas.openxmlformats.org/markup-compatibility/2006">
              <mc:Choice xmlns:v="urn:schemas-microsoft-com:vml" Requires="v">
                <p:oleObj name="Equation" r:id="rId23" imgW="128270" imgH="137160" progId="Equation.3">
                  <p:embed/>
                </p:oleObj>
              </mc:Choice>
              <mc:Fallback>
                <p:oleObj name="Equation" r:id="rId23" imgW="128270" imgH="137160" progId="Equation.3">
                  <p:embed/>
                  <p:pic>
                    <p:nvPicPr>
                      <p:cNvPr id="19" name="Object 21"/>
                      <p:cNvPicPr/>
                      <p:nvPr/>
                    </p:nvPicPr>
                    <p:blipFill>
                      <a:blip r:embed="rId24"/>
                      <a:stretch>
                        <a:fillRect/>
                      </a:stretch>
                    </p:blipFill>
                    <p:spPr>
                      <a:xfrm>
                        <a:off x="2295525" y="3141088"/>
                        <a:ext cx="127000" cy="139700"/>
                      </a:xfrm>
                      <a:prstGeom prst="rect">
                        <a:avLst/>
                      </a:prstGeom>
                    </p:spPr>
                  </p:pic>
                </p:oleObj>
              </mc:Fallback>
            </mc:AlternateContent>
          </a:graphicData>
        </a:graphic>
      </p:graphicFrame>
      <p:sp>
        <p:nvSpPr>
          <p:cNvPr id="20" name="TextBox 22"/>
          <p:cNvSpPr txBox="1"/>
          <p:nvPr/>
        </p:nvSpPr>
        <p:spPr>
          <a:xfrm>
            <a:off x="6555180" y="2228099"/>
            <a:ext cx="1948915" cy="307777"/>
          </a:xfrm>
          <a:prstGeom prst="rect">
            <a:avLst/>
          </a:prstGeom>
          <a:noFill/>
        </p:spPr>
        <p:txBody>
          <a:bodyPr wrap="square" rtlCol="0">
            <a:spAutoFit/>
          </a:bodyPr>
          <a:lstStyle/>
          <a:p>
            <a:r>
              <a:rPr lang="zh-CN" altLang="en-US" sz="1400" dirty="0">
                <a:solidFill>
                  <a:schemeClr val="accent3"/>
                </a:solidFill>
              </a:rPr>
              <a:t>输入门</a:t>
            </a:r>
            <a:endParaRPr lang="en-US" sz="1400" dirty="0">
              <a:solidFill>
                <a:schemeClr val="accent3"/>
              </a:solidFill>
            </a:endParaRPr>
          </a:p>
        </p:txBody>
      </p:sp>
      <p:sp>
        <p:nvSpPr>
          <p:cNvPr id="21" name="TextBox 23"/>
          <p:cNvSpPr txBox="1"/>
          <p:nvPr/>
        </p:nvSpPr>
        <p:spPr>
          <a:xfrm>
            <a:off x="6555180" y="2605968"/>
            <a:ext cx="1948915" cy="307777"/>
          </a:xfrm>
          <a:prstGeom prst="rect">
            <a:avLst/>
          </a:prstGeom>
          <a:noFill/>
        </p:spPr>
        <p:txBody>
          <a:bodyPr wrap="square" rtlCol="0">
            <a:spAutoFit/>
          </a:bodyPr>
          <a:lstStyle/>
          <a:p>
            <a:r>
              <a:rPr lang="zh-CN" altLang="en-US" sz="1400" dirty="0">
                <a:solidFill>
                  <a:schemeClr val="accent3"/>
                </a:solidFill>
              </a:rPr>
              <a:t>遗忘门</a:t>
            </a:r>
            <a:endParaRPr lang="en-US" sz="1400" dirty="0">
              <a:solidFill>
                <a:schemeClr val="accent3"/>
              </a:solidFill>
            </a:endParaRPr>
          </a:p>
        </p:txBody>
      </p:sp>
      <p:sp>
        <p:nvSpPr>
          <p:cNvPr id="22" name="TextBox 24"/>
          <p:cNvSpPr txBox="1"/>
          <p:nvPr/>
        </p:nvSpPr>
        <p:spPr>
          <a:xfrm>
            <a:off x="6555180" y="2976744"/>
            <a:ext cx="1948915" cy="307777"/>
          </a:xfrm>
          <a:prstGeom prst="rect">
            <a:avLst/>
          </a:prstGeom>
          <a:noFill/>
        </p:spPr>
        <p:txBody>
          <a:bodyPr wrap="square" rtlCol="0">
            <a:spAutoFit/>
          </a:bodyPr>
          <a:lstStyle/>
          <a:p>
            <a:r>
              <a:rPr lang="zh-CN" altLang="en-US" sz="1400" dirty="0">
                <a:solidFill>
                  <a:schemeClr val="accent3"/>
                </a:solidFill>
              </a:rPr>
              <a:t>输出门</a:t>
            </a:r>
            <a:endParaRPr lang="en-US" sz="1400" dirty="0">
              <a:solidFill>
                <a:schemeClr val="accent3"/>
              </a:solidFill>
            </a:endParaRPr>
          </a:p>
        </p:txBody>
      </p:sp>
      <p:sp>
        <p:nvSpPr>
          <p:cNvPr id="23" name="TextBox 25"/>
          <p:cNvSpPr txBox="1"/>
          <p:nvPr/>
        </p:nvSpPr>
        <p:spPr>
          <a:xfrm>
            <a:off x="7029411" y="3369792"/>
            <a:ext cx="2269916" cy="307777"/>
          </a:xfrm>
          <a:prstGeom prst="rect">
            <a:avLst/>
          </a:prstGeom>
          <a:noFill/>
        </p:spPr>
        <p:txBody>
          <a:bodyPr wrap="square" rtlCol="0">
            <a:spAutoFit/>
          </a:bodyPr>
          <a:lstStyle/>
          <a:p>
            <a:r>
              <a:rPr lang="en-US" sz="1400" dirty="0">
                <a:solidFill>
                  <a:schemeClr val="accent3"/>
                </a:solidFill>
              </a:rPr>
              <a:t>“</a:t>
            </a:r>
            <a:r>
              <a:rPr lang="zh-CN" altLang="en-US" sz="1400" dirty="0">
                <a:solidFill>
                  <a:schemeClr val="accent3"/>
                </a:solidFill>
              </a:rPr>
              <a:t>候选</a:t>
            </a:r>
            <a:r>
              <a:rPr lang="en-US" sz="1400" dirty="0">
                <a:solidFill>
                  <a:schemeClr val="accent3"/>
                </a:solidFill>
              </a:rPr>
              <a:t>”</a:t>
            </a:r>
            <a:r>
              <a:rPr lang="zh-CN" altLang="en-US" sz="1400" dirty="0">
                <a:solidFill>
                  <a:schemeClr val="accent3"/>
                </a:solidFill>
              </a:rPr>
              <a:t>隐含状态</a:t>
            </a:r>
            <a:endParaRPr lang="en-US" sz="1400" dirty="0">
              <a:solidFill>
                <a:schemeClr val="accent3"/>
              </a:solidFill>
            </a:endParaRPr>
          </a:p>
        </p:txBody>
      </p:sp>
      <p:sp>
        <p:nvSpPr>
          <p:cNvPr id="24" name="TextBox 26"/>
          <p:cNvSpPr txBox="1"/>
          <p:nvPr/>
        </p:nvSpPr>
        <p:spPr>
          <a:xfrm>
            <a:off x="6809400" y="3741712"/>
            <a:ext cx="2269916" cy="307777"/>
          </a:xfrm>
          <a:prstGeom prst="rect">
            <a:avLst/>
          </a:prstGeom>
          <a:noFill/>
        </p:spPr>
        <p:txBody>
          <a:bodyPr wrap="square" rtlCol="0">
            <a:spAutoFit/>
          </a:bodyPr>
          <a:lstStyle/>
          <a:p>
            <a:r>
              <a:rPr lang="zh-CN" altLang="en-US" sz="1400" dirty="0">
                <a:solidFill>
                  <a:schemeClr val="accent2"/>
                </a:solidFill>
              </a:rPr>
              <a:t>细胞内存</a:t>
            </a:r>
            <a:endParaRPr lang="en-US" sz="1400" dirty="0">
              <a:solidFill>
                <a:schemeClr val="accent2"/>
              </a:solidFill>
            </a:endParaRPr>
          </a:p>
        </p:txBody>
      </p:sp>
      <p:sp>
        <p:nvSpPr>
          <p:cNvPr id="25" name="TextBox 27"/>
          <p:cNvSpPr txBox="1"/>
          <p:nvPr/>
        </p:nvSpPr>
        <p:spPr>
          <a:xfrm>
            <a:off x="6696723" y="4102693"/>
            <a:ext cx="2269916" cy="307777"/>
          </a:xfrm>
          <a:prstGeom prst="rect">
            <a:avLst/>
          </a:prstGeom>
          <a:noFill/>
        </p:spPr>
        <p:txBody>
          <a:bodyPr wrap="square" rtlCol="0">
            <a:spAutoFit/>
          </a:bodyPr>
          <a:lstStyle/>
          <a:p>
            <a:r>
              <a:rPr lang="zh-CN" altLang="en-US" sz="1400" dirty="0">
                <a:solidFill>
                  <a:schemeClr val="accent3"/>
                </a:solidFill>
              </a:rPr>
              <a:t>隐含状态</a:t>
            </a:r>
            <a:endParaRPr lang="en-US" sz="1400" dirty="0">
              <a:solidFill>
                <a:schemeClr val="accent3"/>
              </a:solidFill>
            </a:endParaRPr>
          </a:p>
        </p:txBody>
      </p:sp>
      <p:pic>
        <p:nvPicPr>
          <p:cNvPr id="27" name="Picture 29"/>
          <p:cNvPicPr>
            <a:picLocks noChangeAspect="1"/>
          </p:cNvPicPr>
          <p:nvPr/>
        </p:nvPicPr>
        <p:blipFill>
          <a:blip r:embed="rId25"/>
          <a:stretch>
            <a:fillRect/>
          </a:stretch>
        </p:blipFill>
        <p:spPr>
          <a:xfrm>
            <a:off x="1923494" y="4531348"/>
            <a:ext cx="1405285" cy="1066976"/>
          </a:xfrm>
          <a:prstGeom prst="rect">
            <a:avLst/>
          </a:prstGeom>
        </p:spPr>
      </p:pic>
      <p:graphicFrame>
        <p:nvGraphicFramePr>
          <p:cNvPr id="28" name="Object 30"/>
          <p:cNvGraphicFramePr>
            <a:graphicFrameLocks noChangeAspect="1"/>
          </p:cNvGraphicFramePr>
          <p:nvPr/>
        </p:nvGraphicFramePr>
        <p:xfrm>
          <a:off x="1707594" y="4678032"/>
          <a:ext cx="215900" cy="215900"/>
        </p:xfrm>
        <a:graphic>
          <a:graphicData uri="http://schemas.openxmlformats.org/presentationml/2006/ole">
            <mc:AlternateContent xmlns:mc="http://schemas.openxmlformats.org/markup-compatibility/2006">
              <mc:Choice xmlns:v="urn:schemas-microsoft-com:vml" Requires="v">
                <p:oleObj name="Equation" r:id="rId26" imgW="210185" imgH="210185" progId="Equation.3">
                  <p:embed/>
                </p:oleObj>
              </mc:Choice>
              <mc:Fallback>
                <p:oleObj name="Equation" r:id="rId26" imgW="210185" imgH="210185" progId="Equation.3">
                  <p:embed/>
                  <p:pic>
                    <p:nvPicPr>
                      <p:cNvPr id="28" name="Object 30"/>
                      <p:cNvPicPr/>
                      <p:nvPr/>
                    </p:nvPicPr>
                    <p:blipFill>
                      <a:blip r:embed="rId6"/>
                      <a:stretch>
                        <a:fillRect/>
                      </a:stretch>
                    </p:blipFill>
                    <p:spPr>
                      <a:xfrm>
                        <a:off x="1707594" y="4678032"/>
                        <a:ext cx="215900" cy="215900"/>
                      </a:xfrm>
                      <a:prstGeom prst="rect">
                        <a:avLst/>
                      </a:prstGeom>
                    </p:spPr>
                  </p:pic>
                </p:oleObj>
              </mc:Fallback>
            </mc:AlternateContent>
          </a:graphicData>
        </a:graphic>
      </p:graphicFrame>
      <p:graphicFrame>
        <p:nvGraphicFramePr>
          <p:cNvPr id="29" name="Object 31"/>
          <p:cNvGraphicFramePr>
            <a:graphicFrameLocks noChangeAspect="1"/>
          </p:cNvGraphicFramePr>
          <p:nvPr/>
        </p:nvGraphicFramePr>
        <p:xfrm>
          <a:off x="2172090" y="5490374"/>
          <a:ext cx="152400" cy="215900"/>
        </p:xfrm>
        <a:graphic>
          <a:graphicData uri="http://schemas.openxmlformats.org/presentationml/2006/ole">
            <mc:AlternateContent xmlns:mc="http://schemas.openxmlformats.org/markup-compatibility/2006">
              <mc:Choice xmlns:v="urn:schemas-microsoft-com:vml" Requires="v">
                <p:oleObj name="Equation" r:id="rId27" imgW="146050" imgH="210185" progId="Equation.3">
                  <p:embed/>
                </p:oleObj>
              </mc:Choice>
              <mc:Fallback>
                <p:oleObj name="Equation" r:id="rId27" imgW="146050" imgH="210185" progId="Equation.3">
                  <p:embed/>
                  <p:pic>
                    <p:nvPicPr>
                      <p:cNvPr id="29" name="Object 31"/>
                      <p:cNvPicPr/>
                      <p:nvPr/>
                    </p:nvPicPr>
                    <p:blipFill>
                      <a:blip r:embed="rId10"/>
                      <a:stretch>
                        <a:fillRect/>
                      </a:stretch>
                    </p:blipFill>
                    <p:spPr>
                      <a:xfrm>
                        <a:off x="2172090" y="5490374"/>
                        <a:ext cx="152400" cy="215900"/>
                      </a:xfrm>
                      <a:prstGeom prst="rect">
                        <a:avLst/>
                      </a:prstGeom>
                    </p:spPr>
                  </p:pic>
                </p:oleObj>
              </mc:Fallback>
            </mc:AlternateContent>
          </a:graphicData>
        </a:graphic>
      </p:graphicFrame>
      <p:graphicFrame>
        <p:nvGraphicFramePr>
          <p:cNvPr id="30" name="Object 32"/>
          <p:cNvGraphicFramePr>
            <a:graphicFrameLocks noChangeAspect="1"/>
          </p:cNvGraphicFramePr>
          <p:nvPr/>
        </p:nvGraphicFramePr>
        <p:xfrm>
          <a:off x="3001793" y="4289303"/>
          <a:ext cx="152400" cy="215900"/>
        </p:xfrm>
        <a:graphic>
          <a:graphicData uri="http://schemas.openxmlformats.org/presentationml/2006/ole">
            <mc:AlternateContent xmlns:mc="http://schemas.openxmlformats.org/markup-compatibility/2006">
              <mc:Choice xmlns:v="urn:schemas-microsoft-com:vml" Requires="v">
                <p:oleObj name="Equation" r:id="rId28" imgW="146050" imgH="210185" progId="Equation.3">
                  <p:embed/>
                </p:oleObj>
              </mc:Choice>
              <mc:Fallback>
                <p:oleObj name="Equation" r:id="rId28" imgW="146050" imgH="210185" progId="Equation.3">
                  <p:embed/>
                  <p:pic>
                    <p:nvPicPr>
                      <p:cNvPr id="30" name="Object 32"/>
                      <p:cNvPicPr/>
                      <p:nvPr/>
                    </p:nvPicPr>
                    <p:blipFill>
                      <a:blip r:embed="rId16"/>
                      <a:stretch>
                        <a:fillRect/>
                      </a:stretch>
                    </p:blipFill>
                    <p:spPr>
                      <a:xfrm>
                        <a:off x="3001793" y="4289303"/>
                        <a:ext cx="152400" cy="215900"/>
                      </a:xfrm>
                      <a:prstGeom prst="rect">
                        <a:avLst/>
                      </a:prstGeom>
                    </p:spPr>
                  </p:pic>
                </p:oleObj>
              </mc:Fallback>
            </mc:AlternateContent>
          </a:graphicData>
        </a:graphic>
      </p:graphicFrame>
      <p:graphicFrame>
        <p:nvGraphicFramePr>
          <p:cNvPr id="31" name="Object 33"/>
          <p:cNvGraphicFramePr>
            <a:graphicFrameLocks noChangeAspect="1"/>
          </p:cNvGraphicFramePr>
          <p:nvPr/>
        </p:nvGraphicFramePr>
        <p:xfrm>
          <a:off x="3001793" y="4448850"/>
          <a:ext cx="152400" cy="88900"/>
        </p:xfrm>
        <a:graphic>
          <a:graphicData uri="http://schemas.openxmlformats.org/presentationml/2006/ole">
            <mc:AlternateContent xmlns:mc="http://schemas.openxmlformats.org/markup-compatibility/2006">
              <mc:Choice xmlns:v="urn:schemas-microsoft-com:vml" Requires="v">
                <p:oleObj name="Equation" r:id="rId29" imgW="146050" imgH="82550" progId="Equation.3">
                  <p:embed/>
                </p:oleObj>
              </mc:Choice>
              <mc:Fallback>
                <p:oleObj name="Equation" r:id="rId29" imgW="146050" imgH="82550" progId="Equation.3">
                  <p:embed/>
                  <p:pic>
                    <p:nvPicPr>
                      <p:cNvPr id="31" name="Object 33"/>
                      <p:cNvPicPr/>
                      <p:nvPr/>
                    </p:nvPicPr>
                    <p:blipFill>
                      <a:blip r:embed="rId18"/>
                      <a:stretch>
                        <a:fillRect/>
                      </a:stretch>
                    </p:blipFill>
                    <p:spPr>
                      <a:xfrm>
                        <a:off x="3001793" y="4448850"/>
                        <a:ext cx="152400" cy="88900"/>
                      </a:xfrm>
                      <a:prstGeom prst="rect">
                        <a:avLst/>
                      </a:prstGeom>
                    </p:spPr>
                  </p:pic>
                </p:oleObj>
              </mc:Fallback>
            </mc:AlternateContent>
          </a:graphicData>
        </a:graphic>
      </p:graphicFrame>
      <p:graphicFrame>
        <p:nvGraphicFramePr>
          <p:cNvPr id="32" name="Object 34"/>
          <p:cNvGraphicFramePr>
            <a:graphicFrameLocks noChangeAspect="1"/>
          </p:cNvGraphicFramePr>
          <p:nvPr/>
        </p:nvGraphicFramePr>
        <p:xfrm>
          <a:off x="3462338" y="4830188"/>
          <a:ext cx="139700" cy="215900"/>
        </p:xfrm>
        <a:graphic>
          <a:graphicData uri="http://schemas.openxmlformats.org/presentationml/2006/ole">
            <mc:AlternateContent xmlns:mc="http://schemas.openxmlformats.org/markup-compatibility/2006">
              <mc:Choice xmlns:v="urn:schemas-microsoft-com:vml" Requires="v">
                <p:oleObj name="Equation" r:id="rId30" imgW="137160" imgH="210185" progId="Equation.3">
                  <p:embed/>
                </p:oleObj>
              </mc:Choice>
              <mc:Fallback>
                <p:oleObj name="Equation" r:id="rId30" imgW="137160" imgH="210185" progId="Equation.3">
                  <p:embed/>
                  <p:pic>
                    <p:nvPicPr>
                      <p:cNvPr id="32" name="Object 34"/>
                      <p:cNvPicPr/>
                      <p:nvPr/>
                    </p:nvPicPr>
                    <p:blipFill>
                      <a:blip r:embed="rId31"/>
                      <a:stretch>
                        <a:fillRect/>
                      </a:stretch>
                    </p:blipFill>
                    <p:spPr>
                      <a:xfrm>
                        <a:off x="3462338" y="4830188"/>
                        <a:ext cx="139700" cy="215900"/>
                      </a:xfrm>
                      <a:prstGeom prst="rect">
                        <a:avLst/>
                      </a:prstGeom>
                    </p:spPr>
                  </p:pic>
                </p:oleObj>
              </mc:Fallback>
            </mc:AlternateContent>
          </a:graphicData>
        </a:graphic>
      </p:graphicFrame>
      <p:graphicFrame>
        <p:nvGraphicFramePr>
          <p:cNvPr id="33" name="Object 35"/>
          <p:cNvGraphicFramePr>
            <a:graphicFrameLocks noChangeAspect="1"/>
          </p:cNvGraphicFramePr>
          <p:nvPr/>
        </p:nvGraphicFramePr>
        <p:xfrm>
          <a:off x="3856038" y="4995863"/>
          <a:ext cx="1693862" cy="273050"/>
        </p:xfrm>
        <a:graphic>
          <a:graphicData uri="http://schemas.openxmlformats.org/presentationml/2006/ole">
            <mc:AlternateContent xmlns:mc="http://schemas.openxmlformats.org/markup-compatibility/2006">
              <mc:Choice xmlns:v="urn:schemas-microsoft-com:vml" Requires="v">
                <p:oleObj name="Equation" r:id="rId32" imgW="1334770" imgH="210185" progId="Equation.3">
                  <p:embed/>
                </p:oleObj>
              </mc:Choice>
              <mc:Fallback>
                <p:oleObj name="Equation" r:id="rId32" imgW="1334770" imgH="210185" progId="Equation.3">
                  <p:embed/>
                  <p:pic>
                    <p:nvPicPr>
                      <p:cNvPr id="33" name="Object 35"/>
                      <p:cNvPicPr/>
                      <p:nvPr/>
                    </p:nvPicPr>
                    <p:blipFill>
                      <a:blip r:embed="rId33"/>
                      <a:stretch>
                        <a:fillRect/>
                      </a:stretch>
                    </p:blipFill>
                    <p:spPr>
                      <a:xfrm>
                        <a:off x="3856038" y="4995863"/>
                        <a:ext cx="1693862" cy="273050"/>
                      </a:xfrm>
                      <a:prstGeom prst="rect">
                        <a:avLst/>
                      </a:prstGeom>
                    </p:spPr>
                  </p:pic>
                </p:oleObj>
              </mc:Fallback>
            </mc:AlternateContent>
          </a:graphicData>
        </a:graphic>
      </p:graphicFrame>
      <p:sp>
        <p:nvSpPr>
          <p:cNvPr id="34" name="TextBox 36"/>
          <p:cNvSpPr txBox="1"/>
          <p:nvPr/>
        </p:nvSpPr>
        <p:spPr>
          <a:xfrm>
            <a:off x="1745970" y="4446816"/>
            <a:ext cx="2269916" cy="307777"/>
          </a:xfrm>
          <a:prstGeom prst="rect">
            <a:avLst/>
          </a:prstGeom>
          <a:noFill/>
        </p:spPr>
        <p:txBody>
          <a:bodyPr wrap="square" rtlCol="0">
            <a:spAutoFit/>
          </a:bodyPr>
          <a:lstStyle/>
          <a:p>
            <a:r>
              <a:rPr lang="en-US" altLang="zh-CN" sz="1400" dirty="0"/>
              <a:t>RNN</a:t>
            </a:r>
            <a:r>
              <a:rPr lang="zh-CN" altLang="en-US" sz="1400" dirty="0"/>
              <a:t>细胞</a:t>
            </a:r>
            <a:endParaRPr lang="en-US" sz="1400" dirty="0"/>
          </a:p>
        </p:txBody>
      </p:sp>
      <p:sp>
        <p:nvSpPr>
          <p:cNvPr id="35" name="TextBox 37"/>
          <p:cNvSpPr txBox="1"/>
          <p:nvPr/>
        </p:nvSpPr>
        <p:spPr>
          <a:xfrm>
            <a:off x="403923" y="1946772"/>
            <a:ext cx="2269916" cy="369332"/>
          </a:xfrm>
          <a:prstGeom prst="rect">
            <a:avLst/>
          </a:prstGeom>
          <a:noFill/>
        </p:spPr>
        <p:txBody>
          <a:bodyPr wrap="square" rtlCol="0">
            <a:spAutoFit/>
          </a:bodyPr>
          <a:lstStyle/>
          <a:p>
            <a:r>
              <a:rPr lang="en-US" altLang="zh-CN" dirty="0"/>
              <a:t>LSTM</a:t>
            </a:r>
            <a:r>
              <a:rPr lang="zh-CN" altLang="en-US" dirty="0"/>
              <a:t>细胞</a:t>
            </a:r>
            <a:endParaRPr lang="en-US" dirty="0"/>
          </a:p>
        </p:txBody>
      </p:sp>
      <p:sp>
        <p:nvSpPr>
          <p:cNvPr id="2" name="文本框 1"/>
          <p:cNvSpPr txBox="1"/>
          <p:nvPr/>
        </p:nvSpPr>
        <p:spPr>
          <a:xfrm>
            <a:off x="3905885" y="1911985"/>
            <a:ext cx="4598035" cy="275590"/>
          </a:xfrm>
          <a:prstGeom prst="rect">
            <a:avLst/>
          </a:prstGeom>
          <a:noFill/>
        </p:spPr>
        <p:txBody>
          <a:bodyPr wrap="square" rtlCol="0">
            <a:spAutoFit/>
          </a:bodyPr>
          <a:lstStyle/>
          <a:p>
            <a:r>
              <a:rPr lang="zh-CN" altLang="en-US" sz="1200"/>
              <a:t>σ：</a:t>
            </a:r>
            <a:r>
              <a:rPr lang="en-US" altLang="zh-CN" sz="1200"/>
              <a:t>sigmoid(</a:t>
            </a:r>
            <a:r>
              <a:rPr lang="zh-CN" altLang="en-US" sz="1200"/>
              <a:t>将信号控制在</a:t>
            </a:r>
            <a:r>
              <a:rPr lang="en-US" altLang="zh-CN" sz="1200"/>
              <a:t>0</a:t>
            </a:r>
            <a:r>
              <a:rPr lang="zh-CN" altLang="en-US" sz="1200"/>
              <a:t>和</a:t>
            </a:r>
            <a:r>
              <a:rPr lang="en-US" altLang="zh-CN" sz="1200"/>
              <a:t>1</a:t>
            </a:r>
            <a:r>
              <a:rPr lang="zh-CN" altLang="en-US" sz="1200"/>
              <a:t>之间；ο</a:t>
            </a:r>
            <a:r>
              <a:rPr lang="en-US" altLang="zh-CN" sz="1200"/>
              <a:t>:</a:t>
            </a:r>
            <a:r>
              <a:rPr lang="zh-CN" altLang="en-US" sz="1200"/>
              <a:t>元素对位相乘</a:t>
            </a:r>
            <a:r>
              <a:rPr lang="en-US" altLang="zh-CN" sz="1200"/>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7311521" cy="132627"/>
          </a:xfrm>
        </p:spPr>
        <p:txBody>
          <a:bodyPr/>
          <a:lstStyle/>
          <a:p>
            <a:r>
              <a:rPr lang="zh-CN" altLang="en-US" dirty="0"/>
              <a:t>https://towardsdatascience.com/illustrated-guide-to-lstms-and-gru-s-a-step-by-step-explanation-44e9eb85bf21</a:t>
            </a:r>
          </a:p>
        </p:txBody>
      </p:sp>
      <p:sp>
        <p:nvSpPr>
          <p:cNvPr id="3" name="Slide Number Placeholder 2"/>
          <p:cNvSpPr>
            <a:spLocks noGrp="1"/>
          </p:cNvSpPr>
          <p:nvPr>
            <p:ph type="sldNum" sz="quarter" idx="12"/>
          </p:nvPr>
        </p:nvSpPr>
        <p:spPr>
          <a:xfrm>
            <a:off x="6457949" y="6037272"/>
            <a:ext cx="2182416" cy="206381"/>
          </a:xfrm>
        </p:spPr>
        <p:txBody>
          <a:bodyPr/>
          <a:lstStyle/>
          <a:p>
            <a:fld id="{5DD3DB80-B894-403A-B48E-6FDC1A72010E}" type="slidenum">
              <a:rPr lang="zh-CN" altLang="en-US" smtClean="0"/>
              <a:t>123</a:t>
            </a:fld>
            <a:endParaRPr lang="zh-CN" altLang="en-US" dirty="0"/>
          </a:p>
        </p:txBody>
      </p:sp>
      <p:sp>
        <p:nvSpPr>
          <p:cNvPr id="4" name="Title 3"/>
          <p:cNvSpPr>
            <a:spLocks noGrp="1"/>
          </p:cNvSpPr>
          <p:nvPr>
            <p:ph type="title"/>
          </p:nvPr>
        </p:nvSpPr>
        <p:spPr/>
        <p:txBody>
          <a:bodyPr/>
          <a:lstStyle/>
          <a:p>
            <a:r>
              <a:rPr lang="en-US" altLang="zh-CN" dirty="0"/>
              <a:t>  LSTM</a:t>
            </a:r>
            <a:r>
              <a:rPr lang="zh-CN" altLang="en-US" dirty="0"/>
              <a:t>工作原理图示</a:t>
            </a:r>
          </a:p>
        </p:txBody>
      </p:sp>
      <p:pic>
        <p:nvPicPr>
          <p:cNvPr id="6" name="图片 15"/>
          <p:cNvPicPr>
            <a:picLocks noChangeAspect="1"/>
          </p:cNvPicPr>
          <p:nvPr/>
        </p:nvPicPr>
        <p:blipFill>
          <a:blip r:embed="rId2"/>
          <a:stretch>
            <a:fillRect/>
          </a:stretch>
        </p:blipFill>
        <p:spPr>
          <a:xfrm>
            <a:off x="517889" y="1083811"/>
            <a:ext cx="8339372" cy="4389143"/>
          </a:xfrm>
          <a:prstGeom prst="rect">
            <a:avLst/>
          </a:prstGeom>
        </p:spPr>
      </p:pic>
      <p:cxnSp>
        <p:nvCxnSpPr>
          <p:cNvPr id="8" name="直接箭头连接符 20"/>
          <p:cNvCxnSpPr/>
          <p:nvPr/>
        </p:nvCxnSpPr>
        <p:spPr>
          <a:xfrm flipV="1">
            <a:off x="6045428" y="1655588"/>
            <a:ext cx="0" cy="22925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 name="文本框 9"/>
          <p:cNvSpPr txBox="1"/>
          <p:nvPr/>
        </p:nvSpPr>
        <p:spPr>
          <a:xfrm>
            <a:off x="1641305" y="1293276"/>
            <a:ext cx="1093569" cy="461665"/>
          </a:xfrm>
          <a:prstGeom prst="rect">
            <a:avLst/>
          </a:prstGeom>
          <a:noFill/>
        </p:spPr>
        <p:txBody>
          <a:bodyPr wrap="none" rtlCol="0">
            <a:spAutoFit/>
          </a:bodyPr>
          <a:lstStyle/>
          <a:p>
            <a:r>
              <a:rPr lang="zh-CN" altLang="en-US" sz="2400" dirty="0"/>
              <a:t>遗忘门</a:t>
            </a:r>
          </a:p>
        </p:txBody>
      </p:sp>
      <p:pic>
        <p:nvPicPr>
          <p:cNvPr id="15" name="图片 27"/>
          <p:cNvPicPr>
            <a:picLocks noChangeAspect="1"/>
          </p:cNvPicPr>
          <p:nvPr/>
        </p:nvPicPr>
        <p:blipFill>
          <a:blip r:embed="rId3"/>
          <a:stretch>
            <a:fillRect/>
          </a:stretch>
        </p:blipFill>
        <p:spPr>
          <a:xfrm>
            <a:off x="2434019" y="4893691"/>
            <a:ext cx="5808011" cy="1093976"/>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5083399" y="1142191"/>
                <a:ext cx="178845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𝜎</m:t>
                      </m:r>
                      <m:r>
                        <a:rPr lang="en-US" altLang="zh-CN" sz="2400" i="1">
                          <a:latin typeface="Cambria Math" panose="02040503050406030204" pitchFamily="18" charset="0"/>
                        </a:rPr>
                        <m:t>(</m:t>
                      </m:r>
                      <m:r>
                        <a:rPr lang="en-US" altLang="zh-CN" sz="2400" b="1">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m:oMathPara>
                </a14:m>
                <a:endParaRPr lang="zh-CN" alt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5083399" y="1142191"/>
                <a:ext cx="1788451" cy="461665"/>
              </a:xfrm>
              <a:prstGeom prst="rect">
                <a:avLst/>
              </a:prstGeom>
              <a:blipFill rotWithShape="1">
                <a:blip r:embed="rId6"/>
                <a:stretch>
                  <a:fillRect r="-2048" b="-157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51391" y="2051971"/>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351391" y="2051971"/>
                <a:ext cx="738497"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32919" y="3684552"/>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332919" y="3684552"/>
                <a:ext cx="738497" cy="461665"/>
              </a:xfrm>
              <a:prstGeom prst="rect">
                <a:avLst/>
              </a:prstGeom>
              <a:blipFill rotWithShape="1">
                <a:blip r:embed="rId8"/>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712847" y="2051970"/>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6712847" y="2051970"/>
                <a:ext cx="738497" cy="46166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712846" y="3630276"/>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6712846" y="3630276"/>
                <a:ext cx="738497" cy="461665"/>
              </a:xfrm>
              <a:prstGeom prst="rect">
                <a:avLst/>
              </a:prstGeom>
              <a:blipFill rotWithShape="1">
                <a:blip r:embed="rId10"/>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464372" y="5020628"/>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1464372" y="5020628"/>
                <a:ext cx="738497" cy="461665"/>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7311521" cy="132627"/>
          </a:xfrm>
        </p:spPr>
        <p:txBody>
          <a:bodyPr/>
          <a:lstStyle/>
          <a:p>
            <a:r>
              <a:rPr lang="zh-CN" altLang="en-US" dirty="0"/>
              <a:t>https://towardsdatascience.com/illustrated-guide-to-lstms-and-gru-s-a-step-by-step-explanation-44e9eb85bf21</a:t>
            </a:r>
          </a:p>
        </p:txBody>
      </p:sp>
      <p:sp>
        <p:nvSpPr>
          <p:cNvPr id="3" name="Slide Number Placeholder 2"/>
          <p:cNvSpPr>
            <a:spLocks noGrp="1"/>
          </p:cNvSpPr>
          <p:nvPr>
            <p:ph type="sldNum" sz="quarter" idx="12"/>
          </p:nvPr>
        </p:nvSpPr>
        <p:spPr>
          <a:xfrm>
            <a:off x="6457949" y="6037272"/>
            <a:ext cx="2182416" cy="206381"/>
          </a:xfrm>
        </p:spPr>
        <p:txBody>
          <a:bodyPr/>
          <a:lstStyle/>
          <a:p>
            <a:fld id="{5DD3DB80-B894-403A-B48E-6FDC1A72010E}" type="slidenum">
              <a:rPr lang="zh-CN" altLang="en-US" smtClean="0"/>
              <a:t>124</a:t>
            </a:fld>
            <a:endParaRPr lang="zh-CN" altLang="en-US" dirty="0"/>
          </a:p>
        </p:txBody>
      </p:sp>
      <p:sp>
        <p:nvSpPr>
          <p:cNvPr id="4" name="Title 3"/>
          <p:cNvSpPr>
            <a:spLocks noGrp="1"/>
          </p:cNvSpPr>
          <p:nvPr>
            <p:ph type="title"/>
          </p:nvPr>
        </p:nvSpPr>
        <p:spPr/>
        <p:txBody>
          <a:bodyPr/>
          <a:lstStyle/>
          <a:p>
            <a:r>
              <a:rPr lang="en-US" altLang="zh-CN" dirty="0"/>
              <a:t>  LSTM</a:t>
            </a:r>
            <a:r>
              <a:rPr lang="zh-CN" altLang="en-US" dirty="0"/>
              <a:t>工作原理图示</a:t>
            </a:r>
          </a:p>
        </p:txBody>
      </p:sp>
      <p:pic>
        <p:nvPicPr>
          <p:cNvPr id="23" name="图片 15"/>
          <p:cNvPicPr>
            <a:picLocks noChangeAspect="1"/>
          </p:cNvPicPr>
          <p:nvPr/>
        </p:nvPicPr>
        <p:blipFill>
          <a:blip r:embed="rId2"/>
          <a:stretch>
            <a:fillRect/>
          </a:stretch>
        </p:blipFill>
        <p:spPr>
          <a:xfrm>
            <a:off x="517883" y="1166534"/>
            <a:ext cx="8339372" cy="3950228"/>
          </a:xfrm>
          <a:prstGeom prst="rect">
            <a:avLst/>
          </a:prstGeom>
        </p:spPr>
      </p:pic>
      <p:sp>
        <p:nvSpPr>
          <p:cNvPr id="26" name="文本框 9"/>
          <p:cNvSpPr txBox="1"/>
          <p:nvPr/>
        </p:nvSpPr>
        <p:spPr>
          <a:xfrm>
            <a:off x="3165300" y="1293276"/>
            <a:ext cx="1093569" cy="461665"/>
          </a:xfrm>
          <a:prstGeom prst="rect">
            <a:avLst/>
          </a:prstGeom>
          <a:noFill/>
        </p:spPr>
        <p:txBody>
          <a:bodyPr wrap="none" rtlCol="0">
            <a:spAutoFit/>
          </a:bodyPr>
          <a:lstStyle/>
          <a:p>
            <a:r>
              <a:rPr lang="zh-CN" altLang="en-US" sz="2400" dirty="0"/>
              <a:t>输入门</a:t>
            </a:r>
          </a:p>
        </p:txBody>
      </p:sp>
      <p:pic>
        <p:nvPicPr>
          <p:cNvPr id="27" name="图片 27"/>
          <p:cNvPicPr>
            <a:picLocks noChangeAspect="1"/>
          </p:cNvPicPr>
          <p:nvPr/>
        </p:nvPicPr>
        <p:blipFill>
          <a:blip r:embed="rId3"/>
          <a:stretch>
            <a:fillRect/>
          </a:stretch>
        </p:blipFill>
        <p:spPr>
          <a:xfrm>
            <a:off x="2434019" y="4893691"/>
            <a:ext cx="5808011" cy="1093976"/>
          </a:xfrm>
          <a:prstGeom prst="rect">
            <a:avLst/>
          </a:prstGeom>
        </p:spPr>
      </p:pic>
      <mc:AlternateContent xmlns:mc="http://schemas.openxmlformats.org/markup-compatibility/2006" xmlns:a14="http://schemas.microsoft.com/office/drawing/2010/main">
        <mc:Choice Requires="a14">
          <p:sp>
            <p:nvSpPr>
              <p:cNvPr id="28" name="Rectangle 27"/>
              <p:cNvSpPr/>
              <p:nvPr/>
            </p:nvSpPr>
            <p:spPr>
              <a:xfrm>
                <a:off x="5083399" y="1142191"/>
                <a:ext cx="178845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𝜎</m:t>
                      </m:r>
                      <m:r>
                        <a:rPr lang="en-US" altLang="zh-CN" sz="2400" i="1">
                          <a:latin typeface="Cambria Math" panose="02040503050406030204" pitchFamily="18" charset="0"/>
                        </a:rPr>
                        <m:t>(</m:t>
                      </m:r>
                      <m:r>
                        <a:rPr lang="en-US" altLang="zh-CN" sz="2400" b="1">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m:oMathPara>
                </a14:m>
                <a:endParaRPr lang="zh-CN" altLang="en-US" sz="2400" dirty="0"/>
              </a:p>
            </p:txBody>
          </p:sp>
        </mc:Choice>
        <mc:Fallback xmlns="">
          <p:sp>
            <p:nvSpPr>
              <p:cNvPr id="28" name="Rectangle 27"/>
              <p:cNvSpPr>
                <a:spLocks noRot="1" noChangeAspect="1" noMove="1" noResize="1" noEditPoints="1" noAdjustHandles="1" noChangeArrowheads="1" noChangeShapeType="1" noTextEdit="1"/>
              </p:cNvSpPr>
              <p:nvPr/>
            </p:nvSpPr>
            <p:spPr>
              <a:xfrm>
                <a:off x="5083399" y="1142191"/>
                <a:ext cx="1788451" cy="461665"/>
              </a:xfrm>
              <a:prstGeom prst="rect">
                <a:avLst/>
              </a:prstGeom>
              <a:blipFill rotWithShape="1">
                <a:blip r:embed="rId6"/>
                <a:stretch>
                  <a:fillRect r="-2048" b="-157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86739" y="2051971"/>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286739" y="2051971"/>
                <a:ext cx="738497"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286739" y="3684552"/>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286739" y="3684552"/>
                <a:ext cx="738497" cy="461665"/>
              </a:xfrm>
              <a:prstGeom prst="rect">
                <a:avLst/>
              </a:prstGeom>
              <a:blipFill rotWithShape="1">
                <a:blip r:embed="rId8"/>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712847" y="2051970"/>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6712847" y="2051970"/>
                <a:ext cx="738497" cy="46166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712846" y="3630276"/>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32" name="Rectangle 31"/>
              <p:cNvSpPr>
                <a:spLocks noRot="1" noChangeAspect="1" noMove="1" noResize="1" noEditPoints="1" noAdjustHandles="1" noChangeArrowheads="1" noChangeShapeType="1" noTextEdit="1"/>
              </p:cNvSpPr>
              <p:nvPr/>
            </p:nvSpPr>
            <p:spPr>
              <a:xfrm>
                <a:off x="6712846" y="3630276"/>
                <a:ext cx="738497" cy="461665"/>
              </a:xfrm>
              <a:prstGeom prst="rect">
                <a:avLst/>
              </a:prstGeom>
              <a:blipFill rotWithShape="1">
                <a:blip r:embed="rId10"/>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464372" y="5020628"/>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33" name="Rectangle 32"/>
              <p:cNvSpPr>
                <a:spLocks noRot="1" noChangeAspect="1" noMove="1" noResize="1" noEditPoints="1" noAdjustHandles="1" noChangeArrowheads="1" noChangeShapeType="1" noTextEdit="1"/>
              </p:cNvSpPr>
              <p:nvPr/>
            </p:nvSpPr>
            <p:spPr>
              <a:xfrm>
                <a:off x="1464372" y="5020628"/>
                <a:ext cx="738497" cy="461665"/>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cxnSp>
        <p:nvCxnSpPr>
          <p:cNvPr id="15" name="直接箭头连接符 20"/>
          <p:cNvCxnSpPr/>
          <p:nvPr/>
        </p:nvCxnSpPr>
        <p:spPr>
          <a:xfrm flipV="1">
            <a:off x="6045428" y="1655588"/>
            <a:ext cx="0" cy="22925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125</a:t>
            </a:fld>
            <a:endParaRPr lang="zh-CN" altLang="en-US" dirty="0"/>
          </a:p>
        </p:txBody>
      </p:sp>
      <p:sp>
        <p:nvSpPr>
          <p:cNvPr id="4" name="Title 3"/>
          <p:cNvSpPr>
            <a:spLocks noGrp="1"/>
          </p:cNvSpPr>
          <p:nvPr>
            <p:ph type="title"/>
          </p:nvPr>
        </p:nvSpPr>
        <p:spPr/>
        <p:txBody>
          <a:bodyPr/>
          <a:lstStyle/>
          <a:p>
            <a:r>
              <a:rPr lang="en-US" altLang="zh-CN" dirty="0"/>
              <a:t>  LSTM</a:t>
            </a:r>
            <a:r>
              <a:rPr lang="zh-CN" altLang="en-US" dirty="0"/>
              <a:t>工作原理图示</a:t>
            </a:r>
          </a:p>
        </p:txBody>
      </p:sp>
      <p:pic>
        <p:nvPicPr>
          <p:cNvPr id="6" name="图片 15"/>
          <p:cNvPicPr>
            <a:picLocks noChangeAspect="1"/>
          </p:cNvPicPr>
          <p:nvPr/>
        </p:nvPicPr>
        <p:blipFill>
          <a:blip r:embed="rId2"/>
          <a:stretch>
            <a:fillRect/>
          </a:stretch>
        </p:blipFill>
        <p:spPr>
          <a:xfrm>
            <a:off x="517883" y="1075551"/>
            <a:ext cx="8339371" cy="4389143"/>
          </a:xfrm>
          <a:prstGeom prst="rect">
            <a:avLst/>
          </a:prstGeom>
        </p:spPr>
      </p:pic>
      <p:sp>
        <p:nvSpPr>
          <p:cNvPr id="9" name="文本框 9"/>
          <p:cNvSpPr txBox="1"/>
          <p:nvPr/>
        </p:nvSpPr>
        <p:spPr>
          <a:xfrm>
            <a:off x="3466070" y="1384654"/>
            <a:ext cx="1699504" cy="461665"/>
          </a:xfrm>
          <a:prstGeom prst="rect">
            <a:avLst/>
          </a:prstGeom>
          <a:noFill/>
        </p:spPr>
        <p:txBody>
          <a:bodyPr wrap="none" rtlCol="0">
            <a:spAutoFit/>
          </a:bodyPr>
          <a:lstStyle/>
          <a:p>
            <a:r>
              <a:rPr lang="zh-CN" altLang="en-US" sz="2400" dirty="0"/>
              <a:t>内部细胞门</a:t>
            </a:r>
          </a:p>
        </p:txBody>
      </p:sp>
      <p:pic>
        <p:nvPicPr>
          <p:cNvPr id="10" name="图片 27"/>
          <p:cNvPicPr>
            <a:picLocks noChangeAspect="1"/>
          </p:cNvPicPr>
          <p:nvPr/>
        </p:nvPicPr>
        <p:blipFill>
          <a:blip r:embed="rId3"/>
          <a:stretch>
            <a:fillRect/>
          </a:stretch>
        </p:blipFill>
        <p:spPr>
          <a:xfrm>
            <a:off x="2434019" y="4893691"/>
            <a:ext cx="5808011" cy="1093976"/>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5083399" y="1142191"/>
                <a:ext cx="178845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𝜎</m:t>
                      </m:r>
                      <m:r>
                        <a:rPr lang="en-US" altLang="zh-CN" sz="2400" i="1">
                          <a:latin typeface="Cambria Math" panose="02040503050406030204" pitchFamily="18" charset="0"/>
                        </a:rPr>
                        <m:t>(</m:t>
                      </m:r>
                      <m:r>
                        <a:rPr lang="en-US" altLang="zh-CN" sz="2400" b="1">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m:oMathPara>
                </a14:m>
                <a:endParaRPr lang="zh-CN" alt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5083399" y="1142191"/>
                <a:ext cx="1788451" cy="461665"/>
              </a:xfrm>
              <a:prstGeom prst="rect">
                <a:avLst/>
              </a:prstGeom>
              <a:blipFill rotWithShape="1">
                <a:blip r:embed="rId6"/>
                <a:stretch>
                  <a:fillRect r="-2048" b="-157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6739" y="2051971"/>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286739" y="2051971"/>
                <a:ext cx="738497"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86739" y="3684552"/>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286739" y="3684552"/>
                <a:ext cx="738497" cy="461665"/>
              </a:xfrm>
              <a:prstGeom prst="rect">
                <a:avLst/>
              </a:prstGeom>
              <a:blipFill rotWithShape="1">
                <a:blip r:embed="rId8"/>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712847" y="2051970"/>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6712847" y="2051970"/>
                <a:ext cx="738497" cy="46166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712846" y="3630276"/>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6712846" y="3630276"/>
                <a:ext cx="738497" cy="461665"/>
              </a:xfrm>
              <a:prstGeom prst="rect">
                <a:avLst/>
              </a:prstGeom>
              <a:blipFill rotWithShape="1">
                <a:blip r:embed="rId10"/>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464372" y="5020628"/>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1464372" y="5020628"/>
                <a:ext cx="738497" cy="461665"/>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cxnSp>
        <p:nvCxnSpPr>
          <p:cNvPr id="17" name="直接箭头连接符 20"/>
          <p:cNvCxnSpPr/>
          <p:nvPr/>
        </p:nvCxnSpPr>
        <p:spPr>
          <a:xfrm flipV="1">
            <a:off x="6045428" y="1655588"/>
            <a:ext cx="0" cy="22925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Footer Placeholder 1">
            <a:extLst>
              <a:ext uri="{FF2B5EF4-FFF2-40B4-BE49-F238E27FC236}">
                <a16:creationId xmlns:a16="http://schemas.microsoft.com/office/drawing/2014/main" id="{285897B5-FACB-4C2B-9FA7-B6119B587536}"/>
              </a:ext>
            </a:extLst>
          </p:cNvPr>
          <p:cNvSpPr txBox="1">
            <a:spLocks/>
          </p:cNvSpPr>
          <p:nvPr/>
        </p:nvSpPr>
        <p:spPr>
          <a:xfrm>
            <a:off x="502443" y="6240464"/>
            <a:ext cx="7311521" cy="132627"/>
          </a:xfrm>
          <a:prstGeom prst="rect">
            <a:avLst/>
          </a:prstGeom>
        </p:spPr>
        <p:txBody>
          <a:bodyPr vert="horz" lIns="91440" tIns="45720" rIns="91440" bIns="45720" rtlCol="0" anchor="ctr"/>
          <a:lstStyle>
            <a:defPPr>
              <a:defRPr lang="zh-CN"/>
            </a:defPPr>
            <a:lvl1pPr marL="0" algn="l" defTabSz="914400" rtl="0" eaLnBrk="1" latinLnBrk="0" hangingPunct="1">
              <a:defRPr sz="1000" b="0" kern="120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https://towardsdatascience.com/illustrated-guide-to-lstms-and-gru-s-a-step-by-step-explanation-44e9eb85bf21</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572DFFF4-0CBF-4102-AFCD-B71A6BAD3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53" y="1091390"/>
            <a:ext cx="8339370" cy="39502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126</a:t>
            </a:fld>
            <a:endParaRPr lang="zh-CN" altLang="en-US" dirty="0"/>
          </a:p>
        </p:txBody>
      </p:sp>
      <p:sp>
        <p:nvSpPr>
          <p:cNvPr id="4" name="Title 3"/>
          <p:cNvSpPr>
            <a:spLocks noGrp="1"/>
          </p:cNvSpPr>
          <p:nvPr>
            <p:ph type="title"/>
          </p:nvPr>
        </p:nvSpPr>
        <p:spPr/>
        <p:txBody>
          <a:bodyPr/>
          <a:lstStyle/>
          <a:p>
            <a:r>
              <a:rPr lang="en-US" altLang="zh-CN" dirty="0"/>
              <a:t>  LSTM</a:t>
            </a:r>
            <a:r>
              <a:rPr lang="zh-CN" altLang="en-US" dirty="0"/>
              <a:t>工作原理图示</a:t>
            </a:r>
          </a:p>
        </p:txBody>
      </p:sp>
      <p:sp>
        <p:nvSpPr>
          <p:cNvPr id="9" name="文本框 9"/>
          <p:cNvSpPr txBox="1"/>
          <p:nvPr/>
        </p:nvSpPr>
        <p:spPr>
          <a:xfrm>
            <a:off x="4805920" y="1581504"/>
            <a:ext cx="1107996" cy="461665"/>
          </a:xfrm>
          <a:prstGeom prst="rect">
            <a:avLst/>
          </a:prstGeom>
          <a:noFill/>
        </p:spPr>
        <p:txBody>
          <a:bodyPr wrap="none" rtlCol="0">
            <a:spAutoFit/>
          </a:bodyPr>
          <a:lstStyle/>
          <a:p>
            <a:r>
              <a:rPr lang="zh-CN" altLang="en-US" sz="2400" dirty="0"/>
              <a:t>输出门</a:t>
            </a:r>
          </a:p>
        </p:txBody>
      </p:sp>
      <p:pic>
        <p:nvPicPr>
          <p:cNvPr id="10" name="图片 27"/>
          <p:cNvPicPr>
            <a:picLocks noChangeAspect="1"/>
          </p:cNvPicPr>
          <p:nvPr/>
        </p:nvPicPr>
        <p:blipFill>
          <a:blip r:embed="rId3"/>
          <a:stretch>
            <a:fillRect/>
          </a:stretch>
        </p:blipFill>
        <p:spPr>
          <a:xfrm>
            <a:off x="2434019" y="4893691"/>
            <a:ext cx="5808011" cy="1093976"/>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5083399" y="1142191"/>
                <a:ext cx="1788451"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𝜎</m:t>
                      </m:r>
                      <m:r>
                        <a:rPr lang="en-US" altLang="zh-CN" sz="2400" i="1">
                          <a:latin typeface="Cambria Math" panose="02040503050406030204" pitchFamily="18" charset="0"/>
                        </a:rPr>
                        <m:t>(</m:t>
                      </m:r>
                      <m:r>
                        <a:rPr lang="en-US" altLang="zh-CN" sz="2400" b="1">
                          <a:latin typeface="Cambria Math" panose="02040503050406030204" pitchFamily="18" charset="0"/>
                        </a:rPr>
                        <m:t>𝐕</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m:oMathPara>
                </a14:m>
                <a:endParaRPr lang="zh-CN" alt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5083399" y="1142191"/>
                <a:ext cx="1788451" cy="461665"/>
              </a:xfrm>
              <a:prstGeom prst="rect">
                <a:avLst/>
              </a:prstGeom>
              <a:blipFill rotWithShape="1">
                <a:blip r:embed="rId6"/>
                <a:stretch>
                  <a:fillRect r="-2048" b="-157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6739" y="2051971"/>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286739" y="2051971"/>
                <a:ext cx="738497"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86739" y="3684552"/>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286739" y="3684552"/>
                <a:ext cx="738497" cy="461665"/>
              </a:xfrm>
              <a:prstGeom prst="rect">
                <a:avLst/>
              </a:prstGeom>
              <a:blipFill rotWithShape="1">
                <a:blip r:embed="rId8"/>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712847" y="2051970"/>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6712847" y="2051970"/>
                <a:ext cx="738497" cy="46166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712846" y="3630276"/>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6712846" y="3630276"/>
                <a:ext cx="738497" cy="461665"/>
              </a:xfrm>
              <a:prstGeom prst="rect">
                <a:avLst/>
              </a:prstGeom>
              <a:blipFill rotWithShape="1">
                <a:blip r:embed="rId10"/>
                <a:stretch>
                  <a:fillRect l="-247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464372" y="5020628"/>
                <a:ext cx="73849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1464372" y="5020628"/>
                <a:ext cx="738497" cy="461665"/>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cxnSp>
        <p:nvCxnSpPr>
          <p:cNvPr id="17" name="直接箭头连接符 20"/>
          <p:cNvCxnSpPr/>
          <p:nvPr/>
        </p:nvCxnSpPr>
        <p:spPr>
          <a:xfrm flipV="1">
            <a:off x="6045428" y="1655588"/>
            <a:ext cx="0" cy="22925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Footer Placeholder 1">
            <a:extLst>
              <a:ext uri="{FF2B5EF4-FFF2-40B4-BE49-F238E27FC236}">
                <a16:creationId xmlns:a16="http://schemas.microsoft.com/office/drawing/2014/main" id="{285897B5-FACB-4C2B-9FA7-B6119B587536}"/>
              </a:ext>
            </a:extLst>
          </p:cNvPr>
          <p:cNvSpPr txBox="1">
            <a:spLocks/>
          </p:cNvSpPr>
          <p:nvPr/>
        </p:nvSpPr>
        <p:spPr>
          <a:xfrm>
            <a:off x="502443" y="6240464"/>
            <a:ext cx="7311521" cy="132627"/>
          </a:xfrm>
          <a:prstGeom prst="rect">
            <a:avLst/>
          </a:prstGeom>
        </p:spPr>
        <p:txBody>
          <a:bodyPr vert="horz" lIns="91440" tIns="45720" rIns="91440" bIns="45720" rtlCol="0" anchor="ctr"/>
          <a:lstStyle>
            <a:defPPr>
              <a:defRPr lang="zh-CN"/>
            </a:defPPr>
            <a:lvl1pPr marL="0" algn="l" defTabSz="914400" rtl="0" eaLnBrk="1" latinLnBrk="0" hangingPunct="1">
              <a:defRPr sz="1000" b="0" kern="120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https://towardsdatascience.com/illustrated-guide-to-lstms-and-gru-s-a-step-by-step-explanation-44e9eb85bf21</a:t>
            </a:r>
            <a:endParaRPr lang="zh-CN" altLang="en-US" dirty="0"/>
          </a:p>
        </p:txBody>
      </p:sp>
    </p:spTree>
    <p:extLst>
      <p:ext uri="{BB962C8B-B14F-4D97-AF65-F5344CB8AC3E}">
        <p14:creationId xmlns:p14="http://schemas.microsoft.com/office/powerpoint/2010/main" val="2610858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长短期记忆网络</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6"/>
          <p:cNvSpPr txBox="1"/>
          <p:nvPr/>
        </p:nvSpPr>
        <p:spPr>
          <a:xfrm>
            <a:off x="2316625" y="4489379"/>
            <a:ext cx="4552316" cy="523220"/>
          </a:xfrm>
          <a:prstGeom prst="rect">
            <a:avLst/>
          </a:prstGeom>
          <a:noFill/>
        </p:spPr>
        <p:txBody>
          <a:bodyPr wrap="square" rtlCol="0">
            <a:spAutoFit/>
          </a:bodyPr>
          <a:lstStyle/>
          <a:p>
            <a:r>
              <a:rPr lang="zh-CN" altLang="en-US" sz="2800" dirty="0">
                <a:latin typeface="Alibaba PuHuiTi Medium" pitchFamily="18" charset="-122"/>
                <a:ea typeface="Alibaba PuHuiTi Medium" pitchFamily="18" charset="-122"/>
                <a:cs typeface="Alibaba PuHuiTi Medium" pitchFamily="18" charset="-122"/>
              </a:rPr>
              <a:t>使用案例</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zh-CN" altLang="en-US" dirty="0"/>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128</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使用案例：文本生成</a:t>
            </a:r>
          </a:p>
        </p:txBody>
      </p:sp>
      <p:sp>
        <p:nvSpPr>
          <p:cNvPr id="5" name="Content Placeholder 4"/>
          <p:cNvSpPr>
            <a:spLocks noGrp="1"/>
          </p:cNvSpPr>
          <p:nvPr>
            <p:ph sz="quarter" idx="13"/>
          </p:nvPr>
        </p:nvSpPr>
        <p:spPr/>
        <p:txBody>
          <a:bodyPr>
            <a:normAutofit/>
          </a:bodyPr>
          <a:lstStyle/>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关于字符级文本生成的演示</a:t>
            </a:r>
            <a:endParaRPr lang="en-US" altLang="zh-CN" dirty="0"/>
          </a:p>
          <a:p>
            <a:pPr lvl="1">
              <a:lnSpc>
                <a:spcPct val="150000"/>
              </a:lnSpc>
            </a:pPr>
            <a:r>
              <a:rPr lang="en-US" altLang="zh-CN" dirty="0">
                <a:solidFill>
                  <a:schemeClr val="accent1"/>
                </a:solidFill>
                <a:latin typeface="Alibaba Sans" panose="020B0503020203040204" pitchFamily="34" charset="0"/>
                <a:cs typeface="Alibaba Sans" panose="020B0503020203040204" pitchFamily="34" charset="0"/>
              </a:rPr>
              <a:t>http://cs.stanford.edu/people/karpathy/recurrentjs/</a:t>
            </a:r>
          </a:p>
          <a:p>
            <a:pPr lvl="1">
              <a:lnSpc>
                <a:spcPct val="150000"/>
              </a:lnSpc>
            </a:pPr>
            <a:endParaRPr lang="zh-CN" altLang="en-US" dirty="0"/>
          </a:p>
          <a:p>
            <a:pPr>
              <a:lnSpc>
                <a:spcPct val="150000"/>
              </a:lnSpc>
            </a:pPr>
            <a:endParaRPr lang="en-US" altLang="zh-CN" dirty="0"/>
          </a:p>
        </p:txBody>
      </p:sp>
      <p:pic>
        <p:nvPicPr>
          <p:cNvPr id="23" name="图片 5"/>
          <p:cNvPicPr>
            <a:picLocks noChangeAspect="1"/>
          </p:cNvPicPr>
          <p:nvPr/>
        </p:nvPicPr>
        <p:blipFill>
          <a:blip r:embed="rId2"/>
          <a:stretch>
            <a:fillRect/>
          </a:stretch>
        </p:blipFill>
        <p:spPr>
          <a:xfrm>
            <a:off x="2757487" y="1795462"/>
            <a:ext cx="4329113" cy="3136520"/>
          </a:xfrm>
          <a:prstGeom prst="rect">
            <a:avLst/>
          </a:prstGeom>
        </p:spPr>
      </p:pic>
      <p:sp>
        <p:nvSpPr>
          <p:cNvPr id="24" name="文本框 6"/>
          <p:cNvSpPr txBox="1"/>
          <p:nvPr/>
        </p:nvSpPr>
        <p:spPr>
          <a:xfrm>
            <a:off x="2667000" y="4762705"/>
            <a:ext cx="801823" cy="276999"/>
          </a:xfrm>
          <a:prstGeom prst="rect">
            <a:avLst/>
          </a:prstGeom>
          <a:noFill/>
        </p:spPr>
        <p:txBody>
          <a:bodyPr wrap="none" rtlCol="0">
            <a:spAutoFit/>
          </a:bodyPr>
          <a:lstStyle/>
          <a:p>
            <a:r>
              <a:rPr lang="en-US" altLang="zh-CN" sz="1200" dirty="0"/>
              <a:t>&lt;START&gt;</a:t>
            </a:r>
            <a:endParaRPr lang="zh-CN" altLang="en-US" sz="1200" dirty="0"/>
          </a:p>
        </p:txBody>
      </p:sp>
      <p:sp>
        <p:nvSpPr>
          <p:cNvPr id="25" name="文本框 7"/>
          <p:cNvSpPr txBox="1"/>
          <p:nvPr/>
        </p:nvSpPr>
        <p:spPr>
          <a:xfrm>
            <a:off x="3738609" y="4762705"/>
            <a:ext cx="226344" cy="276999"/>
          </a:xfrm>
          <a:prstGeom prst="rect">
            <a:avLst/>
          </a:prstGeom>
          <a:noFill/>
        </p:spPr>
        <p:txBody>
          <a:bodyPr wrap="none" rtlCol="0">
            <a:spAutoFit/>
          </a:bodyPr>
          <a:lstStyle/>
          <a:p>
            <a:pPr algn="ctr"/>
            <a:r>
              <a:rPr lang="en-US" altLang="zh-CN" sz="1200" dirty="0"/>
              <a:t>I</a:t>
            </a:r>
            <a:endParaRPr lang="zh-CN" altLang="en-US" sz="1200" dirty="0"/>
          </a:p>
        </p:txBody>
      </p:sp>
      <p:sp>
        <p:nvSpPr>
          <p:cNvPr id="26" name="文本框 8"/>
          <p:cNvSpPr txBox="1"/>
          <p:nvPr/>
        </p:nvSpPr>
        <p:spPr>
          <a:xfrm>
            <a:off x="5072105" y="4762705"/>
            <a:ext cx="490840" cy="276999"/>
          </a:xfrm>
          <a:prstGeom prst="rect">
            <a:avLst/>
          </a:prstGeom>
          <a:noFill/>
        </p:spPr>
        <p:txBody>
          <a:bodyPr wrap="none" rtlCol="0">
            <a:spAutoFit/>
          </a:bodyPr>
          <a:lstStyle/>
          <a:p>
            <a:pPr algn="ctr"/>
            <a:r>
              <a:rPr lang="en-US" altLang="zh-CN" sz="1200" dirty="0"/>
              <a:t>love</a:t>
            </a:r>
            <a:endParaRPr lang="zh-CN" altLang="en-US" sz="1200" dirty="0"/>
          </a:p>
        </p:txBody>
      </p:sp>
      <p:sp>
        <p:nvSpPr>
          <p:cNvPr id="27" name="文本框 9"/>
          <p:cNvSpPr txBox="1"/>
          <p:nvPr/>
        </p:nvSpPr>
        <p:spPr>
          <a:xfrm>
            <a:off x="5624019" y="4762705"/>
            <a:ext cx="816249" cy="276999"/>
          </a:xfrm>
          <a:prstGeom prst="rect">
            <a:avLst/>
          </a:prstGeom>
          <a:noFill/>
        </p:spPr>
        <p:txBody>
          <a:bodyPr wrap="none" rtlCol="0">
            <a:spAutoFit/>
          </a:bodyPr>
          <a:lstStyle/>
          <a:p>
            <a:pPr algn="ctr"/>
            <a:r>
              <a:rPr lang="en-US" altLang="zh-CN" sz="1200" dirty="0"/>
              <a:t>machine</a:t>
            </a:r>
            <a:endParaRPr lang="zh-CN" altLang="en-US" sz="1200" dirty="0"/>
          </a:p>
        </p:txBody>
      </p:sp>
      <p:sp>
        <p:nvSpPr>
          <p:cNvPr id="28" name="文本框 10"/>
          <p:cNvSpPr txBox="1"/>
          <p:nvPr/>
        </p:nvSpPr>
        <p:spPr>
          <a:xfrm>
            <a:off x="6348014" y="4762705"/>
            <a:ext cx="797013" cy="276999"/>
          </a:xfrm>
          <a:prstGeom prst="rect">
            <a:avLst/>
          </a:prstGeom>
          <a:noFill/>
        </p:spPr>
        <p:txBody>
          <a:bodyPr wrap="none" rtlCol="0">
            <a:spAutoFit/>
          </a:bodyPr>
          <a:lstStyle/>
          <a:p>
            <a:pPr algn="ctr"/>
            <a:r>
              <a:rPr lang="en-US" altLang="zh-CN" sz="1200" dirty="0"/>
              <a:t>learning</a:t>
            </a:r>
            <a:endParaRPr lang="zh-CN" altLang="en-US" sz="1200" dirty="0"/>
          </a:p>
        </p:txBody>
      </p:sp>
      <p:sp>
        <p:nvSpPr>
          <p:cNvPr id="29" name="文本框 11"/>
          <p:cNvSpPr txBox="1"/>
          <p:nvPr/>
        </p:nvSpPr>
        <p:spPr>
          <a:xfrm>
            <a:off x="4288798" y="4762705"/>
            <a:ext cx="593432" cy="276999"/>
          </a:xfrm>
          <a:prstGeom prst="rect">
            <a:avLst/>
          </a:prstGeom>
          <a:noFill/>
        </p:spPr>
        <p:txBody>
          <a:bodyPr wrap="none" rtlCol="0">
            <a:spAutoFit/>
          </a:bodyPr>
          <a:lstStyle/>
          <a:p>
            <a:pPr algn="ctr"/>
            <a:r>
              <a:rPr lang="en-US" altLang="zh-CN" sz="1200" dirty="0"/>
              <a:t>really</a:t>
            </a:r>
            <a:endParaRPr lang="zh-CN" altLang="en-US" sz="1200" dirty="0"/>
          </a:p>
        </p:txBody>
      </p:sp>
      <p:sp>
        <p:nvSpPr>
          <p:cNvPr id="30" name="文本框 12"/>
          <p:cNvSpPr txBox="1"/>
          <p:nvPr/>
        </p:nvSpPr>
        <p:spPr>
          <a:xfrm>
            <a:off x="2986134" y="1495630"/>
            <a:ext cx="226344" cy="276999"/>
          </a:xfrm>
          <a:prstGeom prst="rect">
            <a:avLst/>
          </a:prstGeom>
          <a:noFill/>
        </p:spPr>
        <p:txBody>
          <a:bodyPr wrap="none" rtlCol="0">
            <a:spAutoFit/>
          </a:bodyPr>
          <a:lstStyle/>
          <a:p>
            <a:pPr algn="ctr"/>
            <a:r>
              <a:rPr lang="en-US" altLang="zh-CN" sz="1200" dirty="0"/>
              <a:t>I</a:t>
            </a:r>
            <a:endParaRPr lang="zh-CN" altLang="en-US" sz="1200" dirty="0"/>
          </a:p>
        </p:txBody>
      </p:sp>
      <p:sp>
        <p:nvSpPr>
          <p:cNvPr id="31" name="文本框 13"/>
          <p:cNvSpPr txBox="1"/>
          <p:nvPr/>
        </p:nvSpPr>
        <p:spPr>
          <a:xfrm>
            <a:off x="4319630" y="1495630"/>
            <a:ext cx="490840" cy="276999"/>
          </a:xfrm>
          <a:prstGeom prst="rect">
            <a:avLst/>
          </a:prstGeom>
          <a:noFill/>
        </p:spPr>
        <p:txBody>
          <a:bodyPr wrap="none" rtlCol="0">
            <a:spAutoFit/>
          </a:bodyPr>
          <a:lstStyle/>
          <a:p>
            <a:pPr algn="ctr"/>
            <a:r>
              <a:rPr lang="en-US" altLang="zh-CN" sz="1200" dirty="0"/>
              <a:t>love</a:t>
            </a:r>
            <a:endParaRPr lang="zh-CN" altLang="en-US" sz="1200" dirty="0"/>
          </a:p>
        </p:txBody>
      </p:sp>
      <p:sp>
        <p:nvSpPr>
          <p:cNvPr id="32" name="文本框 14"/>
          <p:cNvSpPr txBox="1"/>
          <p:nvPr/>
        </p:nvSpPr>
        <p:spPr>
          <a:xfrm>
            <a:off x="4871544" y="1495630"/>
            <a:ext cx="816249" cy="276999"/>
          </a:xfrm>
          <a:prstGeom prst="rect">
            <a:avLst/>
          </a:prstGeom>
          <a:noFill/>
        </p:spPr>
        <p:txBody>
          <a:bodyPr wrap="none" rtlCol="0">
            <a:spAutoFit/>
          </a:bodyPr>
          <a:lstStyle/>
          <a:p>
            <a:pPr algn="ctr"/>
            <a:r>
              <a:rPr lang="en-US" altLang="zh-CN" sz="1200" dirty="0"/>
              <a:t>machine</a:t>
            </a:r>
            <a:endParaRPr lang="zh-CN" altLang="en-US" sz="1200" dirty="0"/>
          </a:p>
        </p:txBody>
      </p:sp>
      <p:sp>
        <p:nvSpPr>
          <p:cNvPr id="33" name="文本框 15"/>
          <p:cNvSpPr txBox="1"/>
          <p:nvPr/>
        </p:nvSpPr>
        <p:spPr>
          <a:xfrm>
            <a:off x="5595539" y="1495630"/>
            <a:ext cx="797013" cy="276999"/>
          </a:xfrm>
          <a:prstGeom prst="rect">
            <a:avLst/>
          </a:prstGeom>
          <a:noFill/>
        </p:spPr>
        <p:txBody>
          <a:bodyPr wrap="none" rtlCol="0">
            <a:spAutoFit/>
          </a:bodyPr>
          <a:lstStyle/>
          <a:p>
            <a:pPr algn="ctr"/>
            <a:r>
              <a:rPr lang="en-US" altLang="zh-CN" sz="1200" dirty="0"/>
              <a:t>learning</a:t>
            </a:r>
            <a:endParaRPr lang="zh-CN" altLang="en-US" sz="1200" dirty="0"/>
          </a:p>
        </p:txBody>
      </p:sp>
      <p:sp>
        <p:nvSpPr>
          <p:cNvPr id="34" name="文本框 16"/>
          <p:cNvSpPr txBox="1"/>
          <p:nvPr/>
        </p:nvSpPr>
        <p:spPr>
          <a:xfrm>
            <a:off x="3536323" y="1495630"/>
            <a:ext cx="593432" cy="276999"/>
          </a:xfrm>
          <a:prstGeom prst="rect">
            <a:avLst/>
          </a:prstGeom>
          <a:noFill/>
        </p:spPr>
        <p:txBody>
          <a:bodyPr wrap="none" rtlCol="0">
            <a:spAutoFit/>
          </a:bodyPr>
          <a:lstStyle/>
          <a:p>
            <a:pPr algn="ctr"/>
            <a:r>
              <a:rPr lang="en-US" altLang="zh-CN" sz="1200" dirty="0"/>
              <a:t>really</a:t>
            </a:r>
            <a:endParaRPr lang="zh-CN" altLang="en-US" sz="1200" dirty="0"/>
          </a:p>
        </p:txBody>
      </p:sp>
      <p:sp>
        <p:nvSpPr>
          <p:cNvPr id="35" name="文本框 17"/>
          <p:cNvSpPr txBox="1"/>
          <p:nvPr/>
        </p:nvSpPr>
        <p:spPr>
          <a:xfrm>
            <a:off x="6442560" y="1495630"/>
            <a:ext cx="660758" cy="276999"/>
          </a:xfrm>
          <a:prstGeom prst="rect">
            <a:avLst/>
          </a:prstGeom>
          <a:noFill/>
        </p:spPr>
        <p:txBody>
          <a:bodyPr wrap="none" rtlCol="0">
            <a:spAutoFit/>
          </a:bodyPr>
          <a:lstStyle/>
          <a:p>
            <a:pPr algn="ctr"/>
            <a:r>
              <a:rPr lang="en-US" altLang="zh-CN" sz="1200" dirty="0"/>
              <a:t>&lt;END&gt;</a:t>
            </a:r>
            <a:endParaRPr lang="zh-CN" altLang="en-US" sz="1200" dirty="0"/>
          </a:p>
        </p:txBody>
      </p:sp>
      <p:sp>
        <p:nvSpPr>
          <p:cNvPr id="36" name="文本框 18"/>
          <p:cNvSpPr txBox="1"/>
          <p:nvPr/>
        </p:nvSpPr>
        <p:spPr>
          <a:xfrm>
            <a:off x="1790722" y="2619541"/>
            <a:ext cx="559769" cy="276999"/>
          </a:xfrm>
          <a:prstGeom prst="rect">
            <a:avLst/>
          </a:prstGeom>
          <a:noFill/>
        </p:spPr>
        <p:txBody>
          <a:bodyPr wrap="none" rtlCol="0">
            <a:spAutoFit/>
          </a:bodyPr>
          <a:lstStyle/>
          <a:p>
            <a:pPr algn="ctr"/>
            <a:r>
              <a:rPr lang="en-US" altLang="zh-CN" sz="1200" dirty="0"/>
              <a:t>LSTM</a:t>
            </a:r>
            <a:endParaRPr lang="zh-CN" altLang="en-US" sz="1200" dirty="0"/>
          </a:p>
        </p:txBody>
      </p:sp>
      <p:sp>
        <p:nvSpPr>
          <p:cNvPr id="37" name="文本框 19"/>
          <p:cNvSpPr txBox="1"/>
          <p:nvPr/>
        </p:nvSpPr>
        <p:spPr>
          <a:xfrm>
            <a:off x="1790722" y="3438691"/>
            <a:ext cx="559769" cy="276999"/>
          </a:xfrm>
          <a:prstGeom prst="rect">
            <a:avLst/>
          </a:prstGeom>
          <a:noFill/>
        </p:spPr>
        <p:txBody>
          <a:bodyPr wrap="none" rtlCol="0">
            <a:spAutoFit/>
          </a:bodyPr>
          <a:lstStyle/>
          <a:p>
            <a:pPr algn="ctr"/>
            <a:r>
              <a:rPr lang="en-US" altLang="zh-CN" sz="1200" dirty="0"/>
              <a:t>LSTM</a:t>
            </a:r>
            <a:endParaRPr lang="zh-CN" altLang="en-US" sz="1200" dirty="0"/>
          </a:p>
        </p:txBody>
      </p:sp>
      <p:sp>
        <p:nvSpPr>
          <p:cNvPr id="38" name="文本框 20"/>
          <p:cNvSpPr txBox="1"/>
          <p:nvPr/>
        </p:nvSpPr>
        <p:spPr>
          <a:xfrm>
            <a:off x="1788318" y="4749088"/>
            <a:ext cx="564577" cy="276999"/>
          </a:xfrm>
          <a:prstGeom prst="rect">
            <a:avLst/>
          </a:prstGeom>
          <a:noFill/>
        </p:spPr>
        <p:txBody>
          <a:bodyPr wrap="none" rtlCol="0">
            <a:spAutoFit/>
          </a:bodyPr>
          <a:lstStyle/>
          <a:p>
            <a:pPr algn="ctr"/>
            <a:r>
              <a:rPr lang="en-US" altLang="zh-CN" sz="1200" dirty="0"/>
              <a:t>Input</a:t>
            </a:r>
            <a:endParaRPr lang="zh-CN" altLang="en-US" sz="1200" dirty="0"/>
          </a:p>
        </p:txBody>
      </p:sp>
      <p:sp>
        <p:nvSpPr>
          <p:cNvPr id="39" name="文本框 21"/>
          <p:cNvSpPr txBox="1"/>
          <p:nvPr/>
        </p:nvSpPr>
        <p:spPr>
          <a:xfrm>
            <a:off x="1726603" y="1495630"/>
            <a:ext cx="688009" cy="276999"/>
          </a:xfrm>
          <a:prstGeom prst="rect">
            <a:avLst/>
          </a:prstGeom>
          <a:noFill/>
        </p:spPr>
        <p:txBody>
          <a:bodyPr wrap="none" rtlCol="0">
            <a:spAutoFit/>
          </a:bodyPr>
          <a:lstStyle/>
          <a:p>
            <a:pPr algn="ctr"/>
            <a:r>
              <a:rPr lang="en-US" altLang="zh-CN" sz="1200" dirty="0"/>
              <a:t>Output</a:t>
            </a:r>
            <a:endParaRPr lang="zh-CN" altLang="en-US" sz="12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5769048" cy="298881"/>
          </a:xfrm>
        </p:spPr>
        <p:txBody>
          <a:bodyPr/>
          <a:lstStyle/>
          <a:p>
            <a:r>
              <a:rPr lang="en-GB" altLang="zh-CN" dirty="0"/>
              <a:t>Guillaume </a:t>
            </a:r>
            <a:r>
              <a:rPr lang="en-GB" altLang="zh-CN" dirty="0" err="1"/>
              <a:t>Lample</a:t>
            </a:r>
            <a:r>
              <a:rPr lang="en-GB" altLang="zh-CN" dirty="0"/>
              <a:t> et al. Neural Architectures for Named Entity Recognition. NAACL-HLT</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129</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使用案例：命名实体识别</a:t>
            </a:r>
          </a:p>
        </p:txBody>
      </p:sp>
      <p:pic>
        <p:nvPicPr>
          <p:cNvPr id="6"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25" y="1768112"/>
            <a:ext cx="4977862" cy="36987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13</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人工神经网络</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502442" y="1817795"/>
                <a:ext cx="7785880" cy="51687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将网络建模成一个图，单元作为节点，突触连接作为从节点</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到节点</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的加权边，权重为</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w</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𝑗𝑖</m:t>
                        </m:r>
                      </m:sub>
                    </m:sSub>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b="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将单元的网络输入建模为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单元输出为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𝑇</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是</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单元</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𝑗</m:t>
                    </m:r>
                    <m:r>
                      <a:rPr lang="zh-CN" altLang="en-US" i="1" dirty="0">
                        <a:latin typeface="Cambria Math" panose="02040503050406030204" pitchFamily="18" charset="0"/>
                        <a:ea typeface="阿里巴巴普惠体 R" panose="00020600040101010101" pitchFamily="18" charset="-122"/>
                        <a:cs typeface="阿里巴巴普惠体 R" panose="00020600040101010101" pitchFamily="18" charset="-122"/>
                      </a:rPr>
                      <m:t>的阈值</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1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p:cNvSpPr txBox="1">
                <a:spLocks noRot="1" noChangeAspect="1" noMove="1" noResize="1" noEditPoints="1" noAdjustHandles="1" noChangeArrowheads="1" noChangeShapeType="1" noTextEdit="1"/>
              </p:cNvSpPr>
              <p:nvPr/>
            </p:nvSpPr>
            <p:spPr>
              <a:xfrm>
                <a:off x="502442" y="1817795"/>
                <a:ext cx="7785880" cy="5168726"/>
              </a:xfrm>
              <a:prstGeom prst="rect">
                <a:avLst/>
              </a:prstGeom>
              <a:blipFill>
                <a:blip r:embed="rId4"/>
                <a:stretch>
                  <a:fillRect l="-469" t="-236"/>
                </a:stretch>
              </a:blipFill>
            </p:spPr>
            <p:txBody>
              <a:bodyPr/>
              <a:lstStyle/>
              <a:p>
                <a:r>
                  <a:rPr lang="zh-CN" altLang="en-US">
                    <a:noFill/>
                  </a:rPr>
                  <a:t> </a:t>
                </a:r>
              </a:p>
            </p:txBody>
          </p:sp>
        </mc:Fallback>
      </mc:AlternateContent>
      <p:sp>
        <p:nvSpPr>
          <p:cNvPr id="23" name="页脚占位符 1"/>
          <p:cNvSpPr>
            <a:spLocks noGrp="1"/>
          </p:cNvSpPr>
          <p:nvPr>
            <p:ph type="ftr" sz="quarter" idx="11"/>
          </p:nvPr>
        </p:nvSpPr>
        <p:spPr>
          <a:xfrm>
            <a:off x="502443" y="6045202"/>
            <a:ext cx="3105151" cy="401643"/>
          </a:xfrm>
        </p:spPr>
        <p:txBody>
          <a:bodyPr/>
          <a:lstStyle/>
          <a:p>
            <a:r>
              <a:rPr lang="en-US" altLang="zh-CN" dirty="0"/>
              <a:t>Slides credit: Ray Mooney</a:t>
            </a:r>
          </a:p>
        </p:txBody>
      </p:sp>
      <p:grpSp>
        <p:nvGrpSpPr>
          <p:cNvPr id="30" name="Group 4"/>
          <p:cNvGrpSpPr/>
          <p:nvPr/>
        </p:nvGrpSpPr>
        <p:grpSpPr bwMode="auto">
          <a:xfrm>
            <a:off x="5837238" y="2147888"/>
            <a:ext cx="2192337" cy="1768475"/>
            <a:chOff x="3339" y="1637"/>
            <a:chExt cx="1381" cy="1114"/>
          </a:xfrm>
        </p:grpSpPr>
        <p:sp>
          <p:nvSpPr>
            <p:cNvPr id="31" name="Text Box 11"/>
            <p:cNvSpPr txBox="1">
              <a:spLocks noChangeArrowheads="1"/>
            </p:cNvSpPr>
            <p:nvPr/>
          </p:nvSpPr>
          <p:spPr bwMode="auto">
            <a:xfrm>
              <a:off x="3939" y="1637"/>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1</a:t>
              </a:r>
            </a:p>
          </p:txBody>
        </p:sp>
        <p:sp>
          <p:nvSpPr>
            <p:cNvPr id="32" name="Text Box 12"/>
            <p:cNvSpPr txBox="1">
              <a:spLocks noChangeArrowheads="1"/>
            </p:cNvSpPr>
            <p:nvPr/>
          </p:nvSpPr>
          <p:spPr bwMode="auto">
            <a:xfrm>
              <a:off x="3651" y="25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3</a:t>
              </a:r>
            </a:p>
          </p:txBody>
        </p:sp>
        <p:sp>
          <p:nvSpPr>
            <p:cNvPr id="33" name="Text Box 13"/>
            <p:cNvSpPr txBox="1">
              <a:spLocks noChangeArrowheads="1"/>
            </p:cNvSpPr>
            <p:nvPr/>
          </p:nvSpPr>
          <p:spPr bwMode="auto">
            <a:xfrm>
              <a:off x="3339" y="25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2</a:t>
              </a:r>
            </a:p>
          </p:txBody>
        </p:sp>
        <p:sp>
          <p:nvSpPr>
            <p:cNvPr id="34" name="Text Box 14"/>
            <p:cNvSpPr txBox="1">
              <a:spLocks noChangeArrowheads="1"/>
            </p:cNvSpPr>
            <p:nvPr/>
          </p:nvSpPr>
          <p:spPr bwMode="auto">
            <a:xfrm>
              <a:off x="4257" y="25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5</a:t>
              </a:r>
            </a:p>
          </p:txBody>
        </p:sp>
        <p:sp>
          <p:nvSpPr>
            <p:cNvPr id="35" name="Text Box 15"/>
            <p:cNvSpPr txBox="1">
              <a:spLocks noChangeArrowheads="1"/>
            </p:cNvSpPr>
            <p:nvPr/>
          </p:nvSpPr>
          <p:spPr bwMode="auto">
            <a:xfrm>
              <a:off x="3954" y="25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4</a:t>
              </a:r>
            </a:p>
          </p:txBody>
        </p:sp>
        <p:sp>
          <p:nvSpPr>
            <p:cNvPr id="36" name="Text Box 16"/>
            <p:cNvSpPr txBox="1">
              <a:spLocks noChangeArrowheads="1"/>
            </p:cNvSpPr>
            <p:nvPr/>
          </p:nvSpPr>
          <p:spPr bwMode="auto">
            <a:xfrm>
              <a:off x="4534" y="25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6</a:t>
              </a:r>
            </a:p>
          </p:txBody>
        </p:sp>
        <p:sp>
          <p:nvSpPr>
            <p:cNvPr id="37" name="Line 17"/>
            <p:cNvSpPr>
              <a:spLocks noChangeShapeType="1"/>
            </p:cNvSpPr>
            <p:nvPr/>
          </p:nvSpPr>
          <p:spPr bwMode="auto">
            <a:xfrm flipH="1">
              <a:off x="3444" y="1918"/>
              <a:ext cx="546" cy="53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8" name="Line 18"/>
            <p:cNvSpPr>
              <a:spLocks noChangeShapeType="1"/>
            </p:cNvSpPr>
            <p:nvPr/>
          </p:nvSpPr>
          <p:spPr bwMode="auto">
            <a:xfrm flipH="1">
              <a:off x="3740" y="1920"/>
              <a:ext cx="250" cy="507"/>
            </a:xfrm>
            <a:prstGeom prst="line">
              <a:avLst/>
            </a:prstGeom>
            <a:noFill/>
            <a:ln w="28575">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9" name="Line 19"/>
            <p:cNvSpPr>
              <a:spLocks noChangeShapeType="1"/>
            </p:cNvSpPr>
            <p:nvPr/>
          </p:nvSpPr>
          <p:spPr bwMode="auto">
            <a:xfrm>
              <a:off x="4001" y="1920"/>
              <a:ext cx="39" cy="507"/>
            </a:xfrm>
            <a:prstGeom prst="line">
              <a:avLst/>
            </a:prstGeom>
            <a:noFill/>
            <a:ln w="571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0" name="Line 20"/>
            <p:cNvSpPr>
              <a:spLocks noChangeShapeType="1"/>
            </p:cNvSpPr>
            <p:nvPr/>
          </p:nvSpPr>
          <p:spPr bwMode="auto">
            <a:xfrm>
              <a:off x="4024" y="1905"/>
              <a:ext cx="308" cy="537"/>
            </a:xfrm>
            <a:prstGeom prst="line">
              <a:avLst/>
            </a:prstGeom>
            <a:noFill/>
            <a:ln w="12700">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1" name="Line 21"/>
            <p:cNvSpPr>
              <a:spLocks noChangeShapeType="1"/>
            </p:cNvSpPr>
            <p:nvPr/>
          </p:nvSpPr>
          <p:spPr bwMode="auto">
            <a:xfrm>
              <a:off x="4009" y="1914"/>
              <a:ext cx="619" cy="514"/>
            </a:xfrm>
            <a:prstGeom prst="line">
              <a:avLst/>
            </a:prstGeom>
            <a:noFill/>
            <a:ln w="76200">
              <a:solidFill>
                <a:srgbClr val="00B0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2" name="Text Box 22"/>
            <p:cNvSpPr txBox="1">
              <a:spLocks noChangeArrowheads="1"/>
            </p:cNvSpPr>
            <p:nvPr/>
          </p:nvSpPr>
          <p:spPr bwMode="auto">
            <a:xfrm>
              <a:off x="3356" y="2020"/>
              <a:ext cx="3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w</a:t>
              </a:r>
              <a:r>
                <a:rPr kumimoji="0" lang="en-US" altLang="zh-CN" sz="1800" b="0" i="0" u="none" strike="noStrike" kern="0" cap="none" spc="0" normalizeH="0" baseline="-25000" noProof="0" dirty="0">
                  <a:ln>
                    <a:noFill/>
                  </a:ln>
                  <a:solidFill>
                    <a:prstClr val="black"/>
                  </a:solidFill>
                  <a:effectLst/>
                  <a:uLnTx/>
                  <a:uFillTx/>
                  <a:latin typeface="Calibri" panose="020F0502020204030204"/>
                  <a:ea typeface="宋体" panose="02010600030101010101" pitchFamily="2" charset="-122"/>
                </a:rPr>
                <a:t>12</a:t>
              </a:r>
            </a:p>
          </p:txBody>
        </p:sp>
        <p:sp>
          <p:nvSpPr>
            <p:cNvPr id="43" name="Text Box 23"/>
            <p:cNvSpPr txBox="1">
              <a:spLocks noChangeArrowheads="1"/>
            </p:cNvSpPr>
            <p:nvPr/>
          </p:nvSpPr>
          <p:spPr bwMode="auto">
            <a:xfrm>
              <a:off x="3637" y="2217"/>
              <a:ext cx="3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w</a:t>
              </a:r>
              <a:r>
                <a:rPr kumimoji="0" lang="en-US" altLang="zh-CN" sz="1800" b="0" i="0" u="none" strike="noStrike" kern="0" cap="none" spc="0" normalizeH="0" baseline="-25000" noProof="0" dirty="0">
                  <a:ln>
                    <a:noFill/>
                  </a:ln>
                  <a:solidFill>
                    <a:prstClr val="black"/>
                  </a:solidFill>
                  <a:effectLst/>
                  <a:uLnTx/>
                  <a:uFillTx/>
                  <a:latin typeface="Calibri" panose="020F0502020204030204"/>
                  <a:ea typeface="宋体" panose="02010600030101010101" pitchFamily="2" charset="-122"/>
                </a:rPr>
                <a:t>13</a:t>
              </a:r>
            </a:p>
          </p:txBody>
        </p:sp>
        <p:sp>
          <p:nvSpPr>
            <p:cNvPr id="44" name="Text Box 24"/>
            <p:cNvSpPr txBox="1">
              <a:spLocks noChangeArrowheads="1"/>
            </p:cNvSpPr>
            <p:nvPr/>
          </p:nvSpPr>
          <p:spPr bwMode="auto">
            <a:xfrm>
              <a:off x="3917" y="2197"/>
              <a:ext cx="3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w</a:t>
              </a:r>
              <a:r>
                <a:rPr kumimoji="0" lang="en-US" altLang="zh-CN" sz="1800" b="0" i="0" u="none" strike="noStrike" kern="0" cap="none" spc="0" normalizeH="0" baseline="-25000" noProof="0">
                  <a:ln>
                    <a:noFill/>
                  </a:ln>
                  <a:solidFill>
                    <a:prstClr val="black"/>
                  </a:solidFill>
                  <a:effectLst/>
                  <a:uLnTx/>
                  <a:uFillTx/>
                  <a:latin typeface="Calibri" panose="020F0502020204030204"/>
                  <a:ea typeface="宋体" panose="02010600030101010101" pitchFamily="2" charset="-122"/>
                </a:rPr>
                <a:t>14</a:t>
              </a:r>
            </a:p>
          </p:txBody>
        </p:sp>
        <p:sp>
          <p:nvSpPr>
            <p:cNvPr id="45" name="Text Box 25"/>
            <p:cNvSpPr txBox="1">
              <a:spLocks noChangeArrowheads="1"/>
            </p:cNvSpPr>
            <p:nvPr/>
          </p:nvSpPr>
          <p:spPr bwMode="auto">
            <a:xfrm>
              <a:off x="4067" y="2101"/>
              <a:ext cx="3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w</a:t>
              </a:r>
              <a:r>
                <a:rPr kumimoji="0" lang="en-US" altLang="zh-CN" sz="1800" b="0" i="0" u="none" strike="noStrike" kern="0" cap="none" spc="0" normalizeH="0" baseline="-25000" noProof="0">
                  <a:ln>
                    <a:noFill/>
                  </a:ln>
                  <a:solidFill>
                    <a:prstClr val="black"/>
                  </a:solidFill>
                  <a:effectLst/>
                  <a:uLnTx/>
                  <a:uFillTx/>
                  <a:latin typeface="Calibri" panose="020F0502020204030204"/>
                  <a:ea typeface="宋体" panose="02010600030101010101" pitchFamily="2" charset="-122"/>
                </a:rPr>
                <a:t>15</a:t>
              </a:r>
            </a:p>
          </p:txBody>
        </p:sp>
        <p:sp>
          <p:nvSpPr>
            <p:cNvPr id="46" name="Text Box 26"/>
            <p:cNvSpPr txBox="1">
              <a:spLocks noChangeArrowheads="1"/>
            </p:cNvSpPr>
            <p:nvPr/>
          </p:nvSpPr>
          <p:spPr bwMode="auto">
            <a:xfrm>
              <a:off x="4378" y="2020"/>
              <a:ext cx="3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w</a:t>
              </a:r>
              <a:r>
                <a:rPr kumimoji="0" lang="en-US" altLang="zh-CN" sz="1800" b="0" i="0" u="none" strike="noStrike" kern="0" cap="none" spc="0" normalizeH="0" baseline="-25000" noProof="0" dirty="0">
                  <a:ln>
                    <a:noFill/>
                  </a:ln>
                  <a:solidFill>
                    <a:prstClr val="black"/>
                  </a:solidFill>
                  <a:effectLst/>
                  <a:uLnTx/>
                  <a:uFillTx/>
                  <a:latin typeface="Calibri" panose="020F0502020204030204"/>
                  <a:ea typeface="宋体" panose="02010600030101010101" pitchFamily="2" charset="-122"/>
                </a:rPr>
                <a:t>16</a:t>
              </a:r>
            </a:p>
          </p:txBody>
        </p:sp>
        <p:sp>
          <p:nvSpPr>
            <p:cNvPr id="47" name="Oval 5"/>
            <p:cNvSpPr>
              <a:spLocks noChangeArrowheads="1"/>
            </p:cNvSpPr>
            <p:nvPr/>
          </p:nvSpPr>
          <p:spPr bwMode="auto">
            <a:xfrm>
              <a:off x="3963" y="1866"/>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8" name="Oval 6"/>
            <p:cNvSpPr>
              <a:spLocks noChangeArrowheads="1"/>
            </p:cNvSpPr>
            <p:nvPr/>
          </p:nvSpPr>
          <p:spPr bwMode="auto">
            <a:xfrm>
              <a:off x="3398" y="2415"/>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9" name="Oval 7"/>
            <p:cNvSpPr>
              <a:spLocks noChangeArrowheads="1"/>
            </p:cNvSpPr>
            <p:nvPr/>
          </p:nvSpPr>
          <p:spPr bwMode="auto">
            <a:xfrm>
              <a:off x="3701" y="2415"/>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0" name="Oval 8"/>
            <p:cNvSpPr>
              <a:spLocks noChangeArrowheads="1"/>
            </p:cNvSpPr>
            <p:nvPr/>
          </p:nvSpPr>
          <p:spPr bwMode="auto">
            <a:xfrm>
              <a:off x="4005" y="2415"/>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1" name="Oval 9"/>
            <p:cNvSpPr>
              <a:spLocks noChangeArrowheads="1"/>
            </p:cNvSpPr>
            <p:nvPr/>
          </p:nvSpPr>
          <p:spPr bwMode="auto">
            <a:xfrm>
              <a:off x="4308" y="2415"/>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2" name="Oval 10"/>
            <p:cNvSpPr>
              <a:spLocks noChangeArrowheads="1"/>
            </p:cNvSpPr>
            <p:nvPr/>
          </p:nvSpPr>
          <p:spPr bwMode="auto">
            <a:xfrm>
              <a:off x="4612" y="2415"/>
              <a:ext cx="77" cy="85"/>
            </a:xfrm>
            <a:prstGeom prst="ellipse">
              <a:avLst/>
            </a:prstGeom>
            <a:solidFill>
              <a:srgbClr val="44546A"/>
            </a:solidFill>
            <a:ln w="127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53" name="Line 30"/>
          <p:cNvSpPr>
            <a:spLocks noChangeShapeType="1"/>
          </p:cNvSpPr>
          <p:nvPr/>
        </p:nvSpPr>
        <p:spPr bwMode="auto">
          <a:xfrm flipV="1">
            <a:off x="5864225" y="4279902"/>
            <a:ext cx="0" cy="156051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4" name="Line 31"/>
          <p:cNvSpPr>
            <a:spLocks noChangeShapeType="1"/>
          </p:cNvSpPr>
          <p:nvPr/>
        </p:nvSpPr>
        <p:spPr bwMode="auto">
          <a:xfrm>
            <a:off x="5864225" y="5840414"/>
            <a:ext cx="2803525"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5" name="Text Box 32"/>
          <p:cNvSpPr txBox="1">
            <a:spLocks noChangeArrowheads="1"/>
          </p:cNvSpPr>
          <p:nvPr/>
        </p:nvSpPr>
        <p:spPr bwMode="auto">
          <a:xfrm>
            <a:off x="8012112" y="5842002"/>
            <a:ext cx="5777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i="1"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net</a:t>
            </a:r>
            <a:r>
              <a:rPr lang="en-US" altLang="zh-CN" i="1" baseline="-25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j</a:t>
            </a:r>
            <a:endParaRPr lang="en-US" altLang="zh-CN" i="1" baseline="-25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6" name="Text Box 33"/>
          <p:cNvSpPr txBox="1">
            <a:spLocks noChangeArrowheads="1"/>
          </p:cNvSpPr>
          <p:nvPr/>
        </p:nvSpPr>
        <p:spPr bwMode="auto">
          <a:xfrm>
            <a:off x="5462587" y="4216402"/>
            <a:ext cx="36610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i="1"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lang="en-US" altLang="zh-CN" i="1" baseline="-25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j</a:t>
            </a:r>
            <a:endParaRPr lang="en-US" altLang="zh-CN" i="1" baseline="-25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7" name="Text Box 34"/>
          <p:cNvSpPr txBox="1">
            <a:spLocks noChangeArrowheads="1"/>
          </p:cNvSpPr>
          <p:nvPr/>
        </p:nvSpPr>
        <p:spPr bwMode="auto">
          <a:xfrm>
            <a:off x="6999287" y="5830889"/>
            <a:ext cx="34526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i="1"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lang="en-US" altLang="zh-CN" i="1" baseline="-250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j</a:t>
            </a:r>
            <a:endParaRPr lang="en-US" altLang="zh-CN" i="1" baseline="-25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8" name="Line 35"/>
          <p:cNvSpPr>
            <a:spLocks noChangeShapeType="1"/>
          </p:cNvSpPr>
          <p:nvPr/>
        </p:nvSpPr>
        <p:spPr bwMode="auto">
          <a:xfrm>
            <a:off x="7180262" y="5718177"/>
            <a:ext cx="0" cy="1825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9" name="Text Box 36"/>
          <p:cNvSpPr txBox="1">
            <a:spLocks noChangeArrowheads="1"/>
          </p:cNvSpPr>
          <p:nvPr/>
        </p:nvSpPr>
        <p:spPr bwMode="auto">
          <a:xfrm>
            <a:off x="5480050" y="5648327"/>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b="1">
                <a:ea typeface="宋体" panose="02010600030101010101" pitchFamily="2" charset="-122"/>
              </a:rPr>
              <a:t>0</a:t>
            </a:r>
          </a:p>
        </p:txBody>
      </p:sp>
      <p:sp>
        <p:nvSpPr>
          <p:cNvPr id="60" name="Text Box 37"/>
          <p:cNvSpPr txBox="1">
            <a:spLocks noChangeArrowheads="1"/>
          </p:cNvSpPr>
          <p:nvPr/>
        </p:nvSpPr>
        <p:spPr bwMode="auto">
          <a:xfrm>
            <a:off x="5472112" y="4740277"/>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b="1">
                <a:ea typeface="宋体" panose="02010600030101010101" pitchFamily="2" charset="-122"/>
              </a:rPr>
              <a:t>1</a:t>
            </a:r>
          </a:p>
        </p:txBody>
      </p:sp>
      <p:sp>
        <p:nvSpPr>
          <p:cNvPr id="61" name="Line 38"/>
          <p:cNvSpPr>
            <a:spLocks noChangeShapeType="1"/>
          </p:cNvSpPr>
          <p:nvPr/>
        </p:nvSpPr>
        <p:spPr bwMode="auto">
          <a:xfrm flipV="1">
            <a:off x="5780087" y="4938714"/>
            <a:ext cx="2428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62" name="Line 39"/>
          <p:cNvSpPr>
            <a:spLocks noChangeShapeType="1"/>
          </p:cNvSpPr>
          <p:nvPr/>
        </p:nvSpPr>
        <p:spPr bwMode="auto">
          <a:xfrm flipV="1">
            <a:off x="5864225" y="5840414"/>
            <a:ext cx="1327149"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63" name="Line 40"/>
          <p:cNvSpPr>
            <a:spLocks noChangeShapeType="1"/>
          </p:cNvSpPr>
          <p:nvPr/>
        </p:nvSpPr>
        <p:spPr bwMode="auto">
          <a:xfrm flipV="1">
            <a:off x="7169150" y="4913314"/>
            <a:ext cx="0" cy="9144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4" name="Line 41"/>
          <p:cNvSpPr>
            <a:spLocks noChangeShapeType="1"/>
          </p:cNvSpPr>
          <p:nvPr/>
        </p:nvSpPr>
        <p:spPr bwMode="auto">
          <a:xfrm flipV="1">
            <a:off x="7151687" y="4883152"/>
            <a:ext cx="1304925" cy="127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2713375" y="3068148"/>
                <a:ext cx="1788438"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𝑛𝑒𝑡</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𝑜</m:t>
                              </m:r>
                            </m:e>
                            <m:sub>
                              <m:r>
                                <a:rPr lang="en-US" altLang="zh-CN" i="1">
                                  <a:latin typeface="Cambria Math" panose="02040503050406030204" pitchFamily="18" charset="0"/>
                                  <a:ea typeface="Cambria Math" panose="02040503050406030204" pitchFamily="18" charset="0"/>
                                </a:rPr>
                                <m:t>𝑖</m:t>
                              </m:r>
                            </m:sub>
                          </m:sSub>
                        </m:e>
                      </m:nary>
                    </m:oMath>
                  </m:oMathPara>
                </a14:m>
                <a:endParaRPr lang="zh-CN" altLang="en-US" dirty="0">
                  <a:latin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13375" y="3068148"/>
                <a:ext cx="1788438" cy="7645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365940" y="4483621"/>
                <a:ext cx="2483308" cy="811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𝑜</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   </m:t>
                          </m:r>
                          <m:eqArr>
                            <m:eqArrPr>
                              <m:ctrlPr>
                                <a:rPr lang="en-US" altLang="zh-CN" i="1" smtClean="0">
                                  <a:latin typeface="Cambria Math" panose="02040503050406030204" pitchFamily="18" charset="0"/>
                                  <a:ea typeface="Cambria Math" panose="02040503050406030204" pitchFamily="18" charset="0"/>
                                </a:rPr>
                              </m:ctrlPr>
                            </m:eqArrPr>
                            <m:e>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if</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net</m:t>
                                  </m:r>
                                </m:e>
                                <m:sub>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𝑗</m:t>
                                  </m:r>
                                </m:sub>
                              </m:sSub>
                            </m:e>
                            <m:e>
                              <m:r>
                                <a:rPr lang="en-US" altLang="zh-CN" b="0" i="1" smtClean="0">
                                  <a:latin typeface="Cambria Math" panose="02040503050406030204" pitchFamily="18" charset="0"/>
                                  <a:ea typeface="Cambria Math" panose="02040503050406030204" pitchFamily="18" charset="0"/>
                                </a:rPr>
                                <m:t>1      </m:t>
                              </m:r>
                              <m:r>
                                <m:rPr>
                                  <m:sty m:val="p"/>
                                </m:rPr>
                                <a:rPr lang="en-US" altLang="zh-CN" i="1">
                                  <a:latin typeface="Cambria Math" panose="02040503050406030204" pitchFamily="18" charset="0"/>
                                  <a:ea typeface="Cambria Math" panose="02040503050406030204" pitchFamily="18" charset="0"/>
                                </a:rPr>
                                <m:t>if</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i="0">
                                      <a:latin typeface="Cambria Math" panose="02040503050406030204" pitchFamily="18" charset="0"/>
                                      <a:ea typeface="Cambria Math" panose="02040503050406030204" pitchFamily="18" charset="0"/>
                                    </a:rPr>
                                    <m:t>net</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𝑗</m:t>
                                  </m:r>
                                </m:sub>
                              </m:sSub>
                            </m:e>
                          </m:eqArr>
                        </m:e>
                      </m:d>
                    </m:oMath>
                  </m:oMathPara>
                </a14:m>
                <a:endParaRPr lang="zh-CN" altLang="zh-CN" dirty="0">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2365940" y="4483621"/>
                <a:ext cx="2483308" cy="811761"/>
              </a:xfrm>
              <a:prstGeom prst="rect">
                <a:avLst/>
              </a:prstGeom>
              <a:blipFill>
                <a:blip r:embed="rId6"/>
                <a:stretch>
                  <a:fillRect/>
                </a:stretch>
              </a:blipFill>
            </p:spPr>
            <p:txBody>
              <a:bodyPr/>
              <a:lstStyle/>
              <a:p>
                <a:r>
                  <a:rPr lang="zh-CN" altLang="en-US">
                    <a:noFill/>
                  </a:rPr>
                  <a:t> </a:t>
                </a:r>
              </a:p>
            </p:txBody>
          </p:sp>
        </mc:Fallback>
      </mc:AlternateContent>
      <p:sp>
        <p:nvSpPr>
          <p:cNvPr id="68" name="文本占位符 3 1"/>
          <p:cNvSpPr txBox="1"/>
          <p:nvPr/>
        </p:nvSpPr>
        <p:spPr>
          <a:xfrm>
            <a:off x="502443" y="1285289"/>
            <a:ext cx="45812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McCulloch-Pitts</a:t>
            </a:r>
            <a:r>
              <a:rPr lang="zh-CN" altLang="en-US" dirty="0"/>
              <a:t>神经元模型</a:t>
            </a:r>
            <a:r>
              <a:rPr lang="en-US" altLang="zh-CN" dirty="0"/>
              <a:t> [1943]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68172"/>
            <a:ext cx="7976539" cy="326591"/>
          </a:xfrm>
        </p:spPr>
        <p:txBody>
          <a:bodyPr/>
          <a:lstStyle/>
          <a:p>
            <a:r>
              <a:rPr lang="en-US" altLang="zh-CN" dirty="0"/>
              <a:t>Rong, Xin. "word2vec parameter learning explained." </a:t>
            </a:r>
            <a:r>
              <a:rPr lang="en-US" altLang="zh-CN" dirty="0" err="1"/>
              <a:t>arXiv</a:t>
            </a:r>
            <a:r>
              <a:rPr lang="en-US" altLang="zh-CN" dirty="0"/>
              <a:t> preprint arXiv:1411.2738 (2014)</a:t>
            </a:r>
          </a:p>
          <a:p>
            <a:r>
              <a:rPr lang="en-US" altLang="zh-CN" dirty="0" err="1"/>
              <a:t>Mikolov</a:t>
            </a:r>
            <a:r>
              <a:rPr lang="en-US" altLang="zh-CN" dirty="0"/>
              <a:t>, Tomas, et al. "Efficient estimation of word representations in vector space." </a:t>
            </a:r>
            <a:r>
              <a:rPr lang="en-US" altLang="zh-CN" dirty="0" err="1"/>
              <a:t>arXiv</a:t>
            </a:r>
            <a:r>
              <a:rPr lang="en-US" altLang="zh-CN" dirty="0"/>
              <a:t> preprint arXiv:1301.3781 (2013).</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130</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词嵌入</a:t>
            </a:r>
            <a:r>
              <a:rPr lang="en-US" altLang="zh-CN" dirty="0"/>
              <a:t>(</a:t>
            </a:r>
            <a:r>
              <a:rPr lang="en-US" altLang="zh-CN" dirty="0">
                <a:solidFill>
                  <a:schemeClr val="accent1"/>
                </a:solidFill>
              </a:rPr>
              <a:t>Word Embedding</a:t>
            </a:r>
            <a:r>
              <a:rPr lang="en-US" altLang="zh-CN" dirty="0"/>
              <a:t>)</a:t>
            </a:r>
            <a:endParaRPr lang="zh-CN" altLang="en-US" dirty="0"/>
          </a:p>
        </p:txBody>
      </p:sp>
      <mc:AlternateContent xmlns:mc="http://schemas.openxmlformats.org/markup-compatibility/2006" xmlns:a14="http://schemas.microsoft.com/office/drawing/2010/main">
        <mc:Choice Requires="a14">
          <p:sp>
            <p:nvSpPr>
              <p:cNvPr id="5" name="Content Placeholder 4"/>
              <p:cNvSpPr>
                <a:spLocks noGrp="1"/>
              </p:cNvSpPr>
              <p:nvPr>
                <p:ph sz="quarter" idx="13"/>
              </p:nvPr>
            </p:nvSpPr>
            <p:spPr/>
            <p:txBody>
              <a:bodyPr/>
              <a:lstStyle/>
              <a:p>
                <a:pPr>
                  <a:lnSpc>
                    <a:spcPct val="130000"/>
                  </a:lnSpc>
                  <a:spcBef>
                    <a:spcPts val="0"/>
                  </a:spcBef>
                </a:pPr>
                <a:r>
                  <a:rPr lang="zh-CN" altLang="en-US" sz="1800" dirty="0"/>
                  <a:t>从词袋</a:t>
                </a:r>
                <a:r>
                  <a:rPr lang="en-US" altLang="zh-CN" sz="1800" dirty="0"/>
                  <a:t>(</a:t>
                </a:r>
                <a:r>
                  <a:rPr lang="en-US" altLang="zh-CN" sz="1800" dirty="0">
                    <a:solidFill>
                      <a:schemeClr val="accent1"/>
                    </a:solidFill>
                  </a:rPr>
                  <a:t>bag of words</a:t>
                </a:r>
                <a:r>
                  <a:rPr lang="en-US" altLang="zh-CN" sz="1800" dirty="0"/>
                  <a:t>)</a:t>
                </a:r>
                <a:r>
                  <a:rPr lang="zh-CN" altLang="en-US" sz="1800" dirty="0"/>
                  <a:t>到词嵌入</a:t>
                </a:r>
                <a:endParaRPr lang="en-US" altLang="zh-CN" sz="1800" dirty="0"/>
              </a:p>
              <a:p>
                <a:pPr lvl="1">
                  <a:lnSpc>
                    <a:spcPct val="130000"/>
                  </a:lnSpc>
                  <a:spcBef>
                    <a:spcPts val="0"/>
                  </a:spcBef>
                </a:pPr>
                <a:r>
                  <a:rPr lang="zh-CN" altLang="en-US" sz="1600" dirty="0"/>
                  <a:t>用</a:t>
                </a:r>
                <a:r>
                  <a:rPr lang="en-US" altLang="zh-CN" sz="1600" dirty="0"/>
                  <a:t>m</a:t>
                </a:r>
                <a:r>
                  <a:rPr lang="zh-CN" altLang="en-US" sz="1600" dirty="0"/>
                  <a:t>维的实值向量</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ℝ</m:t>
                        </m:r>
                      </m:e>
                      <m:sup>
                        <m:r>
                          <a:rPr lang="en-US" altLang="zh-CN" sz="1600" b="0" i="1" smtClean="0">
                            <a:latin typeface="Cambria Math" panose="02040503050406030204" pitchFamily="18" charset="0"/>
                          </a:rPr>
                          <m:t>𝑚</m:t>
                        </m:r>
                      </m:sup>
                    </m:sSup>
                    <m:r>
                      <a:rPr lang="en-US" altLang="zh-CN" sz="1600" b="0" i="1" smtClean="0">
                        <a:latin typeface="Cambria Math" panose="02040503050406030204" pitchFamily="18" charset="0"/>
                      </a:rPr>
                      <m:t>)</m:t>
                    </m:r>
                  </m:oMath>
                </a14:m>
                <a:r>
                  <a:rPr lang="zh-CN" altLang="en-US" sz="1600" dirty="0"/>
                  <a:t>表示单词（概念）</a:t>
                </a:r>
                <a:endParaRPr lang="en-US" altLang="zh-CN" sz="1600" dirty="0"/>
              </a:p>
              <a:p>
                <a:pPr marL="342883" lvl="1" indent="0">
                  <a:lnSpc>
                    <a:spcPct val="130000"/>
                  </a:lnSpc>
                  <a:spcBef>
                    <a:spcPts val="0"/>
                  </a:spcBef>
                  <a:buNone/>
                </a:pPr>
                <a:r>
                  <a:rPr lang="en-US" altLang="zh-CN" sz="1600" b="0" dirty="0"/>
                  <a:t>	</a:t>
                </a:r>
                <a14:m>
                  <m:oMath xmlns:m="http://schemas.openxmlformats.org/officeDocument/2006/math">
                    <m:r>
                      <a:rPr lang="en-US" altLang="zh-CN" sz="1600" b="0" i="1" smtClean="0">
                        <a:latin typeface="Cambria Math" panose="02040503050406030204" pitchFamily="18" charset="0"/>
                      </a:rPr>
                      <m:t>𝑣</m:t>
                    </m:r>
                    <m:d>
                      <m:dPr>
                        <m:ctrlPr>
                          <a:rPr lang="en-US" altLang="zh-CN" sz="1600" b="0" i="1" smtClean="0">
                            <a:latin typeface="Cambria Math" panose="02040503050406030204" pitchFamily="18" charset="0"/>
                          </a:rPr>
                        </m:ctrlPr>
                      </m:dPr>
                      <m:e>
                        <m:r>
                          <m:rPr>
                            <m:nor/>
                          </m:rPr>
                          <a:rPr lang="en-US" altLang="zh-CN" sz="1600" b="0" i="0" smtClean="0">
                            <a:latin typeface="Cambria Math" panose="02040503050406030204" pitchFamily="18" charset="0"/>
                          </a:rPr>
                          <m:t>"</m:t>
                        </m:r>
                        <m:r>
                          <m:rPr>
                            <m:nor/>
                          </m:rPr>
                          <a:rPr lang="en-US" altLang="zh-CN" sz="1600" b="0" i="0" smtClean="0">
                            <a:latin typeface="Cambria Math" panose="02040503050406030204" pitchFamily="18" charset="0"/>
                          </a:rPr>
                          <m:t>cat</m:t>
                        </m:r>
                        <m:r>
                          <m:rPr>
                            <m:nor/>
                          </m:rPr>
                          <a:rPr lang="en-US" altLang="zh-CN" sz="1600" b="0" i="0" smtClean="0">
                            <a:latin typeface="Cambria Math" panose="02040503050406030204" pitchFamily="18" charset="0"/>
                          </a:rPr>
                          <m:t>"</m:t>
                        </m:r>
                      </m:e>
                    </m:d>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0.2, −0.4, 0.7,⋯</m:t>
                        </m:r>
                      </m:e>
                    </m:d>
                  </m:oMath>
                </a14:m>
                <a:br>
                  <a:rPr lang="en-US" altLang="zh-CN" sz="1600" b="0" i="1" dirty="0">
                    <a:latin typeface="Cambria Math" panose="02040503050406030204" pitchFamily="18" charset="0"/>
                  </a:rPr>
                </a:br>
                <a:r>
                  <a:rPr lang="en-US" altLang="zh-CN" sz="1600" b="0" i="1" dirty="0">
                    <a:latin typeface="Cambria Math" panose="02040503050406030204" pitchFamily="18" charset="0"/>
                  </a:rPr>
                  <a:t>	</a:t>
                </a:r>
                <a14:m>
                  <m:oMath xmlns:m="http://schemas.openxmlformats.org/officeDocument/2006/math">
                    <m:r>
                      <a:rPr lang="en-US" altLang="zh-CN" sz="1600" b="0" i="1" smtClean="0">
                        <a:latin typeface="Cambria Math" panose="02040503050406030204" pitchFamily="18" charset="0"/>
                      </a:rPr>
                      <m:t>𝑣</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r>
                          <m:rPr>
                            <m:nor/>
                          </m:rPr>
                          <a:rPr lang="en-US" altLang="zh-CN" sz="1600" b="0" i="0" smtClean="0">
                            <a:latin typeface="Cambria Math" panose="02040503050406030204" pitchFamily="18" charset="0"/>
                          </a:rPr>
                          <m:t>mat</m:t>
                        </m:r>
                        <m:r>
                          <m:rPr>
                            <m:nor/>
                          </m:rPr>
                          <a:rPr lang="en-US" altLang="zh-CN" sz="1600" b="0" i="0" smtClean="0">
                            <a:latin typeface="Cambria Math" panose="02040503050406030204" pitchFamily="18" charset="0"/>
                          </a:rPr>
                          <m:t>"</m:t>
                        </m:r>
                      </m:e>
                    </m:d>
                    <m:r>
                      <a:rPr lang="en-US" altLang="zh-CN" sz="1600" b="0" i="1" smtClean="0">
                        <a:latin typeface="Cambria Math" panose="02040503050406030204" pitchFamily="18" charset="0"/>
                      </a:rPr>
                      <m:t>=(0.0, 0.6,−0.1,⋯)</m:t>
                    </m:r>
                  </m:oMath>
                </a14:m>
                <a:endParaRPr lang="en-US" altLang="zh-CN" sz="1600" b="0" dirty="0"/>
              </a:p>
              <a:p>
                <a:pPr>
                  <a:lnSpc>
                    <a:spcPct val="130000"/>
                  </a:lnSpc>
                  <a:spcBef>
                    <a:spcPts val="0"/>
                  </a:spcBef>
                </a:pPr>
                <a:r>
                  <a:rPr lang="zh-CN" altLang="en-US" sz="1800" b="0" dirty="0"/>
                  <a:t>连续词袋</a:t>
                </a:r>
                <a:r>
                  <a:rPr lang="en-US" altLang="zh-CN" sz="1800" b="0" dirty="0"/>
                  <a:t>(</a:t>
                </a:r>
                <a:r>
                  <a:rPr lang="en-US" altLang="zh-CN" sz="1800" b="0" dirty="0">
                    <a:solidFill>
                      <a:schemeClr val="accent1"/>
                    </a:solidFill>
                  </a:rPr>
                  <a:t>CBOW</a:t>
                </a:r>
                <a:r>
                  <a:rPr lang="en-US" altLang="zh-CN" sz="1800" b="0" dirty="0"/>
                  <a:t>)</a:t>
                </a:r>
                <a:r>
                  <a:rPr lang="zh-CN" altLang="en-US" sz="1800" b="0" dirty="0"/>
                  <a:t>模型</a:t>
                </a:r>
                <a:r>
                  <a:rPr lang="en-US" altLang="zh-CN" sz="1800" b="0" dirty="0"/>
                  <a:t>(</a:t>
                </a:r>
                <a:r>
                  <a:rPr lang="en-US" altLang="zh-CN" sz="1800" b="0" dirty="0">
                    <a:solidFill>
                      <a:schemeClr val="accent1"/>
                    </a:solidFill>
                  </a:rPr>
                  <a:t>word2vec</a:t>
                </a:r>
                <a:r>
                  <a:rPr lang="en-US" altLang="zh-CN" sz="1800" b="0" dirty="0"/>
                  <a:t>)</a:t>
                </a:r>
              </a:p>
              <a:p>
                <a:pPr lvl="1">
                  <a:lnSpc>
                    <a:spcPct val="130000"/>
                  </a:lnSpc>
                  <a:spcBef>
                    <a:spcPts val="0"/>
                  </a:spcBef>
                </a:pPr>
                <a:r>
                  <a:rPr lang="zh-CN" altLang="en-US" sz="1600" b="0" dirty="0"/>
                  <a:t>输入</a:t>
                </a:r>
                <a:r>
                  <a:rPr lang="en-US" altLang="zh-CN" sz="1600" b="0" dirty="0"/>
                  <a:t>/</a:t>
                </a:r>
                <a:r>
                  <a:rPr lang="zh-CN" altLang="en-US" sz="1600" b="0" dirty="0"/>
                  <a:t>输出 词 </a:t>
                </a:r>
                <a:r>
                  <a:rPr lang="en-US" altLang="zh-CN" sz="1600" b="0" dirty="0"/>
                  <a:t>x/y </a:t>
                </a:r>
                <a:r>
                  <a:rPr lang="zh-CN" altLang="en-US" sz="1600" b="0" dirty="0"/>
                  <a:t>是独热编码</a:t>
                </a:r>
                <a:r>
                  <a:rPr lang="en-US" altLang="zh-CN" sz="1600" b="0" dirty="0"/>
                  <a:t>(</a:t>
                </a:r>
                <a:r>
                  <a:rPr lang="en-US" altLang="zh-CN" sz="1600" b="0" dirty="0">
                    <a:solidFill>
                      <a:schemeClr val="accent1"/>
                    </a:solidFill>
                  </a:rPr>
                  <a:t>one-hot encoded</a:t>
                </a:r>
                <a:r>
                  <a:rPr lang="en-US" altLang="zh-CN" sz="1600" b="0" dirty="0"/>
                  <a:t>)</a:t>
                </a:r>
              </a:p>
              <a:p>
                <a:pPr lvl="1">
                  <a:lnSpc>
                    <a:spcPct val="130000"/>
                  </a:lnSpc>
                  <a:spcBef>
                    <a:spcPts val="0"/>
                  </a:spcBef>
                </a:pPr>
                <a:r>
                  <a:rPr lang="zh-CN" altLang="en-US" sz="1600" b="0" dirty="0"/>
                  <a:t>所有输入词共享隐含层</a:t>
                </a:r>
                <a:endParaRPr lang="en-US" altLang="zh-CN" sz="1600" b="0" dirty="0"/>
              </a:p>
            </p:txBody>
          </p:sp>
        </mc:Choice>
        <mc:Fallback xmlns="">
          <p:sp>
            <p:nvSpPr>
              <p:cNvPr id="5" name="Content Placeholder 4"/>
              <p:cNvSpPr>
                <a:spLocks noGrp="1" noRot="1" noChangeAspect="1" noMove="1" noResize="1" noEditPoints="1" noAdjustHandles="1" noChangeArrowheads="1" noChangeShapeType="1" noTextEdit="1"/>
              </p:cNvSpPr>
              <p:nvPr>
                <p:ph sz="quarter" idx="13"/>
              </p:nvPr>
            </p:nvSpPr>
            <p:spPr>
              <a:blipFill>
                <a:blip r:embed="rId4"/>
                <a:stretch>
                  <a:fillRect l="-449"/>
                </a:stretch>
              </a:blipFill>
            </p:spPr>
            <p:txBody>
              <a:bodyPr/>
              <a:lstStyle/>
              <a:p>
                <a:r>
                  <a:rPr lang="zh-CN" altLang="en-US">
                    <a:noFill/>
                  </a:rPr>
                  <a:t> </a:t>
                </a:r>
              </a:p>
            </p:txBody>
          </p:sp>
        </mc:Fallback>
      </mc:AlternateContent>
      <p:sp>
        <p:nvSpPr>
          <p:cNvPr id="6" name="TextBox 5"/>
          <p:cNvSpPr txBox="1"/>
          <p:nvPr/>
        </p:nvSpPr>
        <p:spPr>
          <a:xfrm>
            <a:off x="6355769" y="5258093"/>
            <a:ext cx="2083981" cy="307777"/>
          </a:xfrm>
          <a:prstGeom prst="rect">
            <a:avLst/>
          </a:prstGeom>
          <a:noFill/>
        </p:spPr>
        <p:txBody>
          <a:bodyPr wrap="square" rtlCol="0">
            <a:spAutoFit/>
          </a:bodyPr>
          <a:lstStyle/>
          <a:p>
            <a:r>
              <a:rPr lang="zh-CN" altLang="en-US" sz="1400" dirty="0"/>
              <a:t>连续词袋</a:t>
            </a:r>
            <a:r>
              <a:rPr lang="en-US" altLang="zh-CN" sz="1400" dirty="0"/>
              <a:t>(</a:t>
            </a:r>
            <a:r>
              <a:rPr lang="en-US" altLang="zh-CN" sz="1400" dirty="0">
                <a:solidFill>
                  <a:schemeClr val="accent1"/>
                </a:solidFill>
              </a:rPr>
              <a:t>CBOW</a:t>
            </a:r>
            <a:r>
              <a:rPr lang="en-US" altLang="zh-CN" sz="1400" dirty="0"/>
              <a:t>)</a:t>
            </a:r>
            <a:r>
              <a:rPr lang="zh-CN" altLang="en-US" sz="1400" dirty="0"/>
              <a:t>模型</a:t>
            </a:r>
            <a:endParaRPr lang="en-US" sz="1400" dirty="0"/>
          </a:p>
        </p:txBody>
      </p:sp>
      <p:pic>
        <p:nvPicPr>
          <p:cNvPr id="7" name="Picture 6"/>
          <p:cNvPicPr>
            <a:picLocks noChangeAspect="1"/>
          </p:cNvPicPr>
          <p:nvPr/>
        </p:nvPicPr>
        <p:blipFill>
          <a:blip r:embed="rId5"/>
          <a:stretch>
            <a:fillRect/>
          </a:stretch>
        </p:blipFill>
        <p:spPr>
          <a:xfrm>
            <a:off x="6292541" y="2126768"/>
            <a:ext cx="2470900" cy="3131325"/>
          </a:xfrm>
          <a:prstGeom prst="rect">
            <a:avLst/>
          </a:prstGeom>
        </p:spPr>
      </p:pic>
      <p:grpSp>
        <p:nvGrpSpPr>
          <p:cNvPr id="8" name="组合 7"/>
          <p:cNvGrpSpPr/>
          <p:nvPr/>
        </p:nvGrpSpPr>
        <p:grpSpPr>
          <a:xfrm>
            <a:off x="965840" y="3474732"/>
            <a:ext cx="3915405" cy="929005"/>
            <a:chOff x="965840" y="3640980"/>
            <a:chExt cx="3915405" cy="929005"/>
          </a:xfrm>
        </p:grpSpPr>
        <p:graphicFrame>
          <p:nvGraphicFramePr>
            <p:cNvPr id="22" name="对象 21">
              <a:hlinkClick r:id="" action="ppaction://ole?verb=0"/>
            </p:cNvPr>
            <p:cNvGraphicFramePr>
              <a:graphicFrameLocks noChangeAspect="1"/>
            </p:cNvGraphicFramePr>
            <p:nvPr/>
          </p:nvGraphicFramePr>
          <p:xfrm>
            <a:off x="2675255" y="3640980"/>
            <a:ext cx="2138045" cy="494665"/>
          </p:xfrm>
          <a:graphic>
            <a:graphicData uri="http://schemas.openxmlformats.org/presentationml/2006/ole">
              <mc:AlternateContent xmlns:mc="http://schemas.openxmlformats.org/markup-compatibility/2006">
                <mc:Choice xmlns:v="urn:schemas-microsoft-com:vml" Requires="v">
                  <p:oleObj r:id="rId6" imgW="1701800" imgH="393700" progId="Equation.KSEE3">
                    <p:embed/>
                  </p:oleObj>
                </mc:Choice>
                <mc:Fallback>
                  <p:oleObj r:id="rId6" imgW="1701800" imgH="393700" progId="Equation.KSEE3">
                    <p:embed/>
                    <p:pic>
                      <p:nvPicPr>
                        <p:cNvPr id="22" name="对象 21">
                          <a:hlinkClick r:id="" action="ppaction://ole?verb=0"/>
                        </p:cNvPr>
                        <p:cNvPicPr/>
                        <p:nvPr/>
                      </p:nvPicPr>
                      <p:blipFill>
                        <a:blip r:embed="rId7"/>
                        <a:stretch>
                          <a:fillRect/>
                        </a:stretch>
                      </p:blipFill>
                      <p:spPr>
                        <a:xfrm>
                          <a:off x="2675255" y="3640980"/>
                          <a:ext cx="2138045" cy="494665"/>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nvGraphicFramePr>
          <p:xfrm>
            <a:off x="2827655" y="4084210"/>
            <a:ext cx="2053590" cy="485775"/>
          </p:xfrm>
          <a:graphic>
            <a:graphicData uri="http://schemas.openxmlformats.org/presentationml/2006/ole">
              <mc:AlternateContent xmlns:mc="http://schemas.openxmlformats.org/markup-compatibility/2006">
                <mc:Choice xmlns:v="urn:schemas-microsoft-com:vml" Requires="v">
                  <p:oleObj r:id="rId8" imgW="1663700" imgH="393700" progId="Equation.KSEE3">
                    <p:embed/>
                  </p:oleObj>
                </mc:Choice>
                <mc:Fallback>
                  <p:oleObj r:id="rId8" imgW="1663700" imgH="393700" progId="Equation.KSEE3">
                    <p:embed/>
                    <p:pic>
                      <p:nvPicPr>
                        <p:cNvPr id="23" name="对象 22">
                          <a:hlinkClick r:id="" action="ppaction://ole?verb=0"/>
                        </p:cNvPr>
                        <p:cNvPicPr/>
                        <p:nvPr/>
                      </p:nvPicPr>
                      <p:blipFill>
                        <a:blip r:embed="rId9"/>
                        <a:stretch>
                          <a:fillRect/>
                        </a:stretch>
                      </p:blipFill>
                      <p:spPr>
                        <a:xfrm>
                          <a:off x="2827655" y="4084210"/>
                          <a:ext cx="2053590" cy="485775"/>
                        </a:xfrm>
                        <a:prstGeom prst="rect">
                          <a:avLst/>
                        </a:prstGeom>
                      </p:spPr>
                    </p:pic>
                  </p:oleObj>
                </mc:Fallback>
              </mc:AlternateContent>
            </a:graphicData>
          </a:graphic>
        </p:graphicFrame>
        <p:sp>
          <p:nvSpPr>
            <p:cNvPr id="9" name="TextBox 8"/>
            <p:cNvSpPr txBox="1"/>
            <p:nvPr/>
          </p:nvSpPr>
          <p:spPr>
            <a:xfrm>
              <a:off x="965840" y="3734423"/>
              <a:ext cx="1162425" cy="307777"/>
            </a:xfrm>
            <a:prstGeom prst="rect">
              <a:avLst/>
            </a:prstGeom>
            <a:noFill/>
          </p:spPr>
          <p:txBody>
            <a:bodyPr wrap="square" rtlCol="0">
              <a:spAutoFit/>
            </a:bodyPr>
            <a:lstStyle/>
            <a:p>
              <a:r>
                <a:rPr lang="zh-CN" altLang="en-US" sz="1400" dirty="0"/>
                <a:t>隐含节点：</a:t>
              </a:r>
              <a:endParaRPr lang="en-US" sz="1400" dirty="0"/>
            </a:p>
          </p:txBody>
        </p:sp>
      </p:grpSp>
      <p:sp>
        <p:nvSpPr>
          <p:cNvPr id="13" name="TextBox 12"/>
          <p:cNvSpPr txBox="1"/>
          <p:nvPr/>
        </p:nvSpPr>
        <p:spPr>
          <a:xfrm>
            <a:off x="967869" y="5353066"/>
            <a:ext cx="1656811" cy="307777"/>
          </a:xfrm>
          <a:prstGeom prst="rect">
            <a:avLst/>
          </a:prstGeom>
          <a:noFill/>
        </p:spPr>
        <p:txBody>
          <a:bodyPr wrap="square" rtlCol="0">
            <a:spAutoFit/>
          </a:bodyPr>
          <a:lstStyle/>
          <a:p>
            <a:r>
              <a:rPr lang="zh-CN" altLang="en-US" sz="1400" dirty="0"/>
              <a:t>梯度更新：</a:t>
            </a:r>
            <a:endParaRPr lang="en-US" sz="1400" dirty="0"/>
          </a:p>
        </p:txBody>
      </p:sp>
      <p:sp>
        <p:nvSpPr>
          <p:cNvPr id="14" name="Oval 13"/>
          <p:cNvSpPr/>
          <p:nvPr/>
        </p:nvSpPr>
        <p:spPr>
          <a:xfrm>
            <a:off x="3189216" y="4090896"/>
            <a:ext cx="458907" cy="196408"/>
          </a:xfrm>
          <a:prstGeom prst="ellipse">
            <a:avLst/>
          </a:prstGeom>
          <a:noFill/>
          <a:ln w="6350" cmpd="sng">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Arrow Connector 14"/>
          <p:cNvCxnSpPr>
            <a:stCxn id="14" idx="7"/>
          </p:cNvCxnSpPr>
          <p:nvPr/>
        </p:nvCxnSpPr>
        <p:spPr>
          <a:xfrm flipV="1">
            <a:off x="3580889" y="3384210"/>
            <a:ext cx="1391920" cy="735330"/>
          </a:xfrm>
          <a:prstGeom prst="straightConnector1">
            <a:avLst/>
          </a:prstGeom>
          <a:ln w="63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70432" y="3179463"/>
            <a:ext cx="1236302" cy="461665"/>
          </a:xfrm>
          <a:prstGeom prst="rect">
            <a:avLst/>
          </a:prstGeom>
          <a:noFill/>
        </p:spPr>
        <p:txBody>
          <a:bodyPr wrap="square" rtlCol="0">
            <a:spAutoFit/>
          </a:bodyPr>
          <a:lstStyle/>
          <a:p>
            <a:r>
              <a:rPr lang="zh-CN" altLang="en-US" sz="1200" b="1" dirty="0">
                <a:solidFill>
                  <a:schemeClr val="accent3"/>
                </a:solidFill>
              </a:rPr>
              <a:t>词用</a:t>
            </a:r>
            <a:r>
              <a:rPr lang="en-US" altLang="zh-CN" sz="1200" b="1" dirty="0">
                <a:solidFill>
                  <a:schemeClr val="accent3"/>
                </a:solidFill>
              </a:rPr>
              <a:t>N</a:t>
            </a:r>
            <a:r>
              <a:rPr lang="zh-CN" altLang="en-US" sz="1200" b="1" dirty="0">
                <a:solidFill>
                  <a:schemeClr val="accent3"/>
                </a:solidFill>
              </a:rPr>
              <a:t>维</a:t>
            </a:r>
            <a:br>
              <a:rPr lang="en-US" altLang="zh-CN" sz="1200" b="1" dirty="0">
                <a:solidFill>
                  <a:schemeClr val="accent3"/>
                </a:solidFill>
              </a:rPr>
            </a:br>
            <a:r>
              <a:rPr lang="zh-CN" altLang="en-US" sz="1200" b="1" dirty="0">
                <a:solidFill>
                  <a:schemeClr val="accent3"/>
                </a:solidFill>
              </a:rPr>
              <a:t>向量表示</a:t>
            </a:r>
            <a:endParaRPr lang="en-US" sz="1200" b="1" dirty="0">
              <a:solidFill>
                <a:schemeClr val="accent3"/>
              </a:solidFill>
            </a:endParaRPr>
          </a:p>
        </p:txBody>
      </p:sp>
      <p:sp>
        <p:nvSpPr>
          <p:cNvPr id="17" name="TextBox 16"/>
          <p:cNvSpPr txBox="1"/>
          <p:nvPr/>
        </p:nvSpPr>
        <p:spPr>
          <a:xfrm>
            <a:off x="6483138" y="1207197"/>
            <a:ext cx="2366110" cy="954107"/>
          </a:xfrm>
          <a:prstGeom prst="rect">
            <a:avLst/>
          </a:prstGeom>
          <a:noFill/>
        </p:spPr>
        <p:txBody>
          <a:bodyPr wrap="square" rtlCol="0">
            <a:spAutoFit/>
          </a:bodyPr>
          <a:lstStyle/>
          <a:p>
            <a:r>
              <a:rPr lang="en-US" sz="1400" dirty="0">
                <a:latin typeface="+mn-ea"/>
              </a:rPr>
              <a:t>V: </a:t>
            </a:r>
            <a:r>
              <a:rPr lang="zh-CN" altLang="en-US" sz="1400" dirty="0">
                <a:latin typeface="+mn-ea"/>
              </a:rPr>
              <a:t>词汇量</a:t>
            </a:r>
            <a:r>
              <a:rPr lang="en-US" sz="1400" dirty="0">
                <a:latin typeface="+mn-ea"/>
              </a:rPr>
              <a:t>; </a:t>
            </a:r>
          </a:p>
          <a:p>
            <a:r>
              <a:rPr lang="en-US" sz="1400" dirty="0">
                <a:latin typeface="+mn-ea"/>
              </a:rPr>
              <a:t>C: </a:t>
            </a:r>
            <a:r>
              <a:rPr lang="zh-CN" altLang="en-US" sz="1400" dirty="0">
                <a:latin typeface="+mn-ea"/>
              </a:rPr>
              <a:t>输入词数量</a:t>
            </a:r>
            <a:r>
              <a:rPr lang="en-US" sz="1400" dirty="0">
                <a:latin typeface="+mn-ea"/>
              </a:rPr>
              <a:t>;</a:t>
            </a:r>
          </a:p>
          <a:p>
            <a:r>
              <a:rPr lang="en-US" sz="1400" dirty="0">
                <a:latin typeface="+mn-ea"/>
              </a:rPr>
              <a:t>v: </a:t>
            </a:r>
            <a:r>
              <a:rPr lang="zh-CN" altLang="en-US" sz="1400" dirty="0">
                <a:latin typeface="+mn-ea"/>
              </a:rPr>
              <a:t>输入矩阵</a:t>
            </a:r>
            <a:r>
              <a:rPr lang="en-US" sz="1400" dirty="0">
                <a:latin typeface="+mn-ea"/>
              </a:rPr>
              <a:t>W</a:t>
            </a:r>
            <a:r>
              <a:rPr lang="zh-CN" altLang="en-US" sz="1400" dirty="0">
                <a:latin typeface="+mn-ea"/>
              </a:rPr>
              <a:t>的行向量</a:t>
            </a:r>
            <a:r>
              <a:rPr lang="en-US" sz="1400" dirty="0">
                <a:latin typeface="+mn-ea"/>
              </a:rPr>
              <a:t>; </a:t>
            </a:r>
          </a:p>
          <a:p>
            <a:r>
              <a:rPr lang="en-US" sz="1400" dirty="0">
                <a:latin typeface="+mn-ea"/>
              </a:rPr>
              <a:t>v’: </a:t>
            </a:r>
            <a:r>
              <a:rPr lang="zh-CN" altLang="en-US" sz="1400" dirty="0">
                <a:latin typeface="+mn-ea"/>
              </a:rPr>
              <a:t>输出矩阵</a:t>
            </a:r>
            <a:r>
              <a:rPr lang="en-US" sz="1400" dirty="0">
                <a:latin typeface="+mn-ea"/>
              </a:rPr>
              <a:t>W’</a:t>
            </a:r>
            <a:r>
              <a:rPr lang="zh-CN" altLang="en-US" sz="1400" dirty="0">
                <a:latin typeface="+mn-ea"/>
              </a:rPr>
              <a:t>的行向量</a:t>
            </a:r>
            <a:endParaRPr lang="en-US" sz="1400" dirty="0">
              <a:latin typeface="+mn-ea"/>
            </a:endParaRPr>
          </a:p>
        </p:txBody>
      </p:sp>
      <p:grpSp>
        <p:nvGrpSpPr>
          <p:cNvPr id="11" name="组合 10"/>
          <p:cNvGrpSpPr/>
          <p:nvPr/>
        </p:nvGrpSpPr>
        <p:grpSpPr>
          <a:xfrm>
            <a:off x="965489" y="4453010"/>
            <a:ext cx="4526774" cy="897560"/>
            <a:chOff x="959582" y="4535055"/>
            <a:chExt cx="4526774" cy="897560"/>
          </a:xfrm>
        </p:grpSpPr>
        <p:sp>
          <p:nvSpPr>
            <p:cNvPr id="10" name="TextBox 9"/>
            <p:cNvSpPr txBox="1"/>
            <p:nvPr/>
          </p:nvSpPr>
          <p:spPr>
            <a:xfrm>
              <a:off x="959582" y="4535055"/>
              <a:ext cx="1162425" cy="307777"/>
            </a:xfrm>
            <a:prstGeom prst="rect">
              <a:avLst/>
            </a:prstGeom>
            <a:noFill/>
          </p:spPr>
          <p:txBody>
            <a:bodyPr wrap="square" rtlCol="0">
              <a:spAutoFit/>
            </a:bodyPr>
            <a:lstStyle/>
            <a:p>
              <a:r>
                <a:rPr lang="zh-CN" altLang="en-US" sz="1400" dirty="0"/>
                <a:t>交叉熵损失：</a:t>
              </a:r>
              <a:endParaRPr lang="en-US" sz="1400" dirty="0"/>
            </a:p>
          </p:txBody>
        </p:sp>
        <p:graphicFrame>
          <p:nvGraphicFramePr>
            <p:cNvPr id="24" name="对象 23">
              <a:hlinkClick r:id="" action="ppaction://ole?verb=0"/>
            </p:cNvPr>
            <p:cNvGraphicFramePr>
              <a:graphicFrameLocks noChangeAspect="1"/>
            </p:cNvGraphicFramePr>
            <p:nvPr/>
          </p:nvGraphicFramePr>
          <p:xfrm>
            <a:off x="2675255" y="4535055"/>
            <a:ext cx="2297355" cy="306075"/>
          </p:xfrm>
          <a:graphic>
            <a:graphicData uri="http://schemas.openxmlformats.org/presentationml/2006/ole">
              <mc:AlternateContent xmlns:mc="http://schemas.openxmlformats.org/markup-compatibility/2006">
                <mc:Choice xmlns:v="urn:schemas-microsoft-com:vml" Requires="v">
                  <p:oleObj r:id="rId10" imgW="1714500" imgH="228600" progId="Equation.KSEE3">
                    <p:embed/>
                  </p:oleObj>
                </mc:Choice>
                <mc:Fallback>
                  <p:oleObj r:id="rId10" imgW="1714500" imgH="228600" progId="Equation.KSEE3">
                    <p:embed/>
                    <p:pic>
                      <p:nvPicPr>
                        <p:cNvPr id="24" name="对象 23">
                          <a:hlinkClick r:id="" action="ppaction://ole?verb=0"/>
                        </p:cNvPr>
                        <p:cNvPicPr/>
                        <p:nvPr/>
                      </p:nvPicPr>
                      <p:blipFill>
                        <a:blip r:embed="rId11"/>
                        <a:stretch>
                          <a:fillRect/>
                        </a:stretch>
                      </p:blipFill>
                      <p:spPr>
                        <a:xfrm>
                          <a:off x="2675255" y="4535055"/>
                          <a:ext cx="2297355" cy="306075"/>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2827655" y="4840038"/>
            <a:ext cx="2658701" cy="592577"/>
          </p:xfrm>
          <a:graphic>
            <a:graphicData uri="http://schemas.openxmlformats.org/presentationml/2006/ole">
              <mc:AlternateContent xmlns:mc="http://schemas.openxmlformats.org/markup-compatibility/2006">
                <mc:Choice xmlns:v="urn:schemas-microsoft-com:vml" Requires="v">
                  <p:oleObj r:id="rId12" imgW="1993900" imgH="444500" progId="Equation.KSEE3">
                    <p:embed/>
                  </p:oleObj>
                </mc:Choice>
                <mc:Fallback>
                  <p:oleObj r:id="rId12" imgW="1993900" imgH="444500" progId="Equation.KSEE3">
                    <p:embed/>
                    <p:pic>
                      <p:nvPicPr>
                        <p:cNvPr id="25" name="对象 24">
                          <a:hlinkClick r:id="" action="ppaction://ole?verb=0"/>
                        </p:cNvPr>
                        <p:cNvPicPr/>
                        <p:nvPr/>
                      </p:nvPicPr>
                      <p:blipFill>
                        <a:blip r:embed="rId13"/>
                        <a:stretch>
                          <a:fillRect/>
                        </a:stretch>
                      </p:blipFill>
                      <p:spPr>
                        <a:xfrm>
                          <a:off x="2827655" y="4840038"/>
                          <a:ext cx="2658701" cy="592577"/>
                        </a:xfrm>
                        <a:prstGeom prst="rect">
                          <a:avLst/>
                        </a:prstGeom>
                      </p:spPr>
                    </p:pic>
                  </p:oleObj>
                </mc:Fallback>
              </mc:AlternateContent>
            </a:graphicData>
          </a:graphic>
        </p:graphicFrame>
      </p:grpSp>
      <p:grpSp>
        <p:nvGrpSpPr>
          <p:cNvPr id="12" name="组合 11"/>
          <p:cNvGrpSpPr/>
          <p:nvPr/>
        </p:nvGrpSpPr>
        <p:grpSpPr>
          <a:xfrm>
            <a:off x="2178478" y="5321592"/>
            <a:ext cx="3689792" cy="901408"/>
            <a:chOff x="2206186" y="5321592"/>
            <a:chExt cx="3689792" cy="901408"/>
          </a:xfrm>
        </p:grpSpPr>
        <p:graphicFrame>
          <p:nvGraphicFramePr>
            <p:cNvPr id="26" name="对象 25">
              <a:hlinkClick r:id="" action="ppaction://ole?verb=0"/>
            </p:cNvPr>
            <p:cNvGraphicFramePr>
              <a:graphicFrameLocks noChangeAspect="1"/>
            </p:cNvGraphicFramePr>
            <p:nvPr/>
          </p:nvGraphicFramePr>
          <p:xfrm>
            <a:off x="2206186" y="5321592"/>
            <a:ext cx="2135109" cy="409941"/>
          </p:xfrm>
          <a:graphic>
            <a:graphicData uri="http://schemas.openxmlformats.org/presentationml/2006/ole">
              <mc:AlternateContent xmlns:mc="http://schemas.openxmlformats.org/markup-compatibility/2006">
                <mc:Choice xmlns:v="urn:schemas-microsoft-com:vml" Requires="v">
                  <p:oleObj r:id="rId14" imgW="1587500" imgH="304800" progId="Equation.KSEE3">
                    <p:embed/>
                  </p:oleObj>
                </mc:Choice>
                <mc:Fallback>
                  <p:oleObj r:id="rId14" imgW="1587500" imgH="304800" progId="Equation.KSEE3">
                    <p:embed/>
                    <p:pic>
                      <p:nvPicPr>
                        <p:cNvPr id="26" name="对象 25">
                          <a:hlinkClick r:id="" action="ppaction://ole?verb=0"/>
                        </p:cNvPr>
                        <p:cNvPicPr/>
                        <p:nvPr/>
                      </p:nvPicPr>
                      <p:blipFill>
                        <a:blip r:embed="rId15"/>
                        <a:stretch>
                          <a:fillRect/>
                        </a:stretch>
                      </p:blipFill>
                      <p:spPr>
                        <a:xfrm>
                          <a:off x="2206186" y="5321592"/>
                          <a:ext cx="2135109" cy="409941"/>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4647191" y="5378278"/>
            <a:ext cx="1202338" cy="304582"/>
          </p:xfrm>
          <a:graphic>
            <a:graphicData uri="http://schemas.openxmlformats.org/presentationml/2006/ole">
              <mc:AlternateContent xmlns:mc="http://schemas.openxmlformats.org/markup-compatibility/2006">
                <mc:Choice xmlns:v="urn:schemas-microsoft-com:vml" Requires="v">
                  <p:oleObj r:id="rId16" imgW="1002665" imgH="254000" progId="Equation.KSEE3">
                    <p:embed/>
                  </p:oleObj>
                </mc:Choice>
                <mc:Fallback>
                  <p:oleObj r:id="rId16" imgW="1002665" imgH="254000" progId="Equation.KSEE3">
                    <p:embed/>
                    <p:pic>
                      <p:nvPicPr>
                        <p:cNvPr id="27" name="对象 26">
                          <a:hlinkClick r:id="" action="ppaction://ole?verb=0"/>
                        </p:cNvPr>
                        <p:cNvPicPr/>
                        <p:nvPr/>
                      </p:nvPicPr>
                      <p:blipFill>
                        <a:blip r:embed="rId17"/>
                        <a:stretch>
                          <a:fillRect/>
                        </a:stretch>
                      </p:blipFill>
                      <p:spPr>
                        <a:xfrm>
                          <a:off x="4647191" y="5378278"/>
                          <a:ext cx="1202338" cy="304582"/>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2359746" y="5691188"/>
            <a:ext cx="2024062" cy="531812"/>
          </p:xfrm>
          <a:graphic>
            <a:graphicData uri="http://schemas.openxmlformats.org/presentationml/2006/ole">
              <mc:AlternateContent xmlns:mc="http://schemas.openxmlformats.org/markup-compatibility/2006">
                <mc:Choice xmlns:v="urn:schemas-microsoft-com:vml" Requires="v">
                  <p:oleObj r:id="rId18" imgW="1498600" imgH="393700" progId="Equation.KSEE3">
                    <p:embed/>
                  </p:oleObj>
                </mc:Choice>
                <mc:Fallback>
                  <p:oleObj r:id="rId18" imgW="1498600" imgH="393700" progId="Equation.KSEE3">
                    <p:embed/>
                    <p:pic>
                      <p:nvPicPr>
                        <p:cNvPr id="28" name="对象 27">
                          <a:hlinkClick r:id="" action="ppaction://ole?verb=0"/>
                        </p:cNvPr>
                        <p:cNvPicPr/>
                        <p:nvPr/>
                      </p:nvPicPr>
                      <p:blipFill>
                        <a:blip r:embed="rId19"/>
                        <a:stretch>
                          <a:fillRect/>
                        </a:stretch>
                      </p:blipFill>
                      <p:spPr>
                        <a:xfrm>
                          <a:off x="2359746" y="5691188"/>
                          <a:ext cx="2024062" cy="531812"/>
                        </a:xfrm>
                        <a:prstGeom prst="rect">
                          <a:avLst/>
                        </a:prstGeom>
                      </p:spPr>
                    </p:pic>
                  </p:oleObj>
                </mc:Fallback>
              </mc:AlternateContent>
            </a:graphicData>
          </a:graphic>
        </p:graphicFrame>
        <p:graphicFrame>
          <p:nvGraphicFramePr>
            <p:cNvPr id="29" name="对象 28">
              <a:hlinkClick r:id="" action="ppaction://ole?verb=0"/>
            </p:cNvPr>
            <p:cNvGraphicFramePr>
              <a:graphicFrameLocks noChangeAspect="1"/>
            </p:cNvGraphicFramePr>
            <p:nvPr/>
          </p:nvGraphicFramePr>
          <p:xfrm>
            <a:off x="4647191" y="5831210"/>
            <a:ext cx="1248787" cy="304582"/>
          </p:xfrm>
          <a:graphic>
            <a:graphicData uri="http://schemas.openxmlformats.org/presentationml/2006/ole">
              <mc:AlternateContent xmlns:mc="http://schemas.openxmlformats.org/markup-compatibility/2006">
                <mc:Choice xmlns:v="urn:schemas-microsoft-com:vml" Requires="v">
                  <p:oleObj r:id="rId20" imgW="1041400" imgH="254000" progId="Equation.KSEE3">
                    <p:embed/>
                  </p:oleObj>
                </mc:Choice>
                <mc:Fallback>
                  <p:oleObj r:id="rId20" imgW="1041400" imgH="254000" progId="Equation.KSEE3">
                    <p:embed/>
                    <p:pic>
                      <p:nvPicPr>
                        <p:cNvPr id="29" name="对象 28">
                          <a:hlinkClick r:id="" action="ppaction://ole?verb=0"/>
                        </p:cNvPr>
                        <p:cNvPicPr/>
                        <p:nvPr/>
                      </p:nvPicPr>
                      <p:blipFill>
                        <a:blip r:embed="rId21"/>
                        <a:stretch>
                          <a:fillRect/>
                        </a:stretch>
                      </p:blipFill>
                      <p:spPr>
                        <a:xfrm>
                          <a:off x="4647191" y="5831210"/>
                          <a:ext cx="1248787" cy="304582"/>
                        </a:xfrm>
                        <a:prstGeom prst="rect">
                          <a:avLst/>
                        </a:prstGeom>
                      </p:spPr>
                    </p:pic>
                  </p:oleObj>
                </mc:Fallback>
              </mc:AlternateContent>
            </a:graphicData>
          </a:graphic>
        </p:graphicFrame>
      </p:grpSp>
      <p:graphicFrame>
        <p:nvGraphicFramePr>
          <p:cNvPr id="30" name="对象 29">
            <a:hlinkClick r:id="" action="ppaction://ole?verb=0"/>
          </p:cNvPr>
          <p:cNvGraphicFramePr>
            <a:graphicFrameLocks noChangeAspect="1"/>
          </p:cNvGraphicFramePr>
          <p:nvPr/>
        </p:nvGraphicFramePr>
        <p:xfrm>
          <a:off x="6355769" y="5580561"/>
          <a:ext cx="2640624" cy="551995"/>
        </p:xfrm>
        <a:graphic>
          <a:graphicData uri="http://schemas.openxmlformats.org/presentationml/2006/ole">
            <mc:AlternateContent xmlns:mc="http://schemas.openxmlformats.org/markup-compatibility/2006">
              <mc:Choice xmlns:v="urn:schemas-microsoft-com:vml" Requires="v">
                <p:oleObj r:id="rId22" imgW="2247900" imgH="469900" progId="Equation.KSEE3">
                  <p:embed/>
                </p:oleObj>
              </mc:Choice>
              <mc:Fallback>
                <p:oleObj r:id="rId22" imgW="2247900" imgH="469900" progId="Equation.KSEE3">
                  <p:embed/>
                  <p:pic>
                    <p:nvPicPr>
                      <p:cNvPr id="30" name="对象 29">
                        <a:hlinkClick r:id="" action="ppaction://ole?verb=0"/>
                      </p:cNvPr>
                      <p:cNvPicPr/>
                      <p:nvPr/>
                    </p:nvPicPr>
                    <p:blipFill>
                      <a:blip r:embed="rId23"/>
                      <a:stretch>
                        <a:fillRect/>
                      </a:stretch>
                    </p:blipFill>
                    <p:spPr>
                      <a:xfrm>
                        <a:off x="6355769" y="5580561"/>
                        <a:ext cx="2640624" cy="551995"/>
                      </a:xfrm>
                      <a:prstGeom prst="rect">
                        <a:avLst/>
                      </a:prstGeom>
                    </p:spPr>
                  </p:pic>
                </p:oleObj>
              </mc:Fallback>
            </mc:AlternateContent>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42228" y="6443664"/>
            <a:ext cx="8782103" cy="206381"/>
          </a:xfrm>
        </p:spPr>
        <p:txBody>
          <a:bodyPr/>
          <a:lstStyle/>
          <a:p>
            <a:r>
              <a:rPr lang="en-US" altLang="zh-CN" dirty="0"/>
              <a:t>Zou, Will Y., et al. "Bilingual Word Embeddings for Phrase-Based Machine Translation." EMNLP. 2013.</a:t>
            </a:r>
          </a:p>
          <a:p>
            <a:r>
              <a:rPr lang="en-US" altLang="zh-CN" dirty="0" err="1"/>
              <a:t>Mikolov</a:t>
            </a:r>
            <a:r>
              <a:rPr lang="en-US" altLang="zh-CN" dirty="0"/>
              <a:t>, Tomas, Wen-tau </a:t>
            </a:r>
            <a:r>
              <a:rPr lang="en-US" altLang="zh-CN" dirty="0" err="1"/>
              <a:t>Yih</a:t>
            </a:r>
            <a:r>
              <a:rPr lang="en-US" altLang="zh-CN" dirty="0"/>
              <a:t>, and Geoffrey Zweig. "Linguistic Regularities in Continuous Space Word Representations." HLT-NAACL. 2013.</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131</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词嵌入的卓越属性</a:t>
            </a:r>
          </a:p>
        </p:txBody>
      </p:sp>
      <p:sp>
        <p:nvSpPr>
          <p:cNvPr id="5" name="Content Placeholder 4"/>
          <p:cNvSpPr>
            <a:spLocks noGrp="1"/>
          </p:cNvSpPr>
          <p:nvPr>
            <p:ph sz="quarter" idx="13"/>
          </p:nvPr>
        </p:nvSpPr>
        <p:spPr/>
        <p:txBody>
          <a:bodyPr/>
          <a:lstStyle/>
          <a:p>
            <a:pPr>
              <a:lnSpc>
                <a:spcPct val="150000"/>
              </a:lnSpc>
              <a:spcBef>
                <a:spcPts val="0"/>
              </a:spcBef>
            </a:pPr>
            <a:r>
              <a:rPr lang="zh-CN" altLang="en-US" dirty="0"/>
              <a:t>使用词向量进行简单的代数运算</a:t>
            </a:r>
            <a:endParaRPr lang="en-US" altLang="zh-CN" dirty="0"/>
          </a:p>
          <a:p>
            <a:pPr marL="342900" lvl="1" indent="0">
              <a:lnSpc>
                <a:spcPct val="150000"/>
              </a:lnSpc>
              <a:spcBef>
                <a:spcPts val="0"/>
              </a:spcBef>
              <a:buNone/>
            </a:pPr>
            <a:r>
              <a:rPr lang="zh-CN" altLang="en-US" sz="1600" dirty="0"/>
              <a:t>使用</a:t>
            </a:r>
            <a:r>
              <a:rPr lang="en-US" altLang="zh-CN" sz="1600" dirty="0">
                <a:solidFill>
                  <a:srgbClr val="00B0F0"/>
                </a:solidFill>
              </a:rPr>
              <a:t>X = v(</a:t>
            </a:r>
            <a:r>
              <a:rPr lang="en-US" altLang="zh-CN" sz="1600" dirty="0">
                <a:solidFill>
                  <a:schemeClr val="accent3"/>
                </a:solidFill>
              </a:rPr>
              <a:t>"</a:t>
            </a:r>
            <a:r>
              <a:rPr lang="en-US" altLang="zh-CN" sz="1600" dirty="0">
                <a:solidFill>
                  <a:srgbClr val="00B0F0"/>
                </a:solidFill>
              </a:rPr>
              <a:t>biggest</a:t>
            </a:r>
            <a:r>
              <a:rPr lang="en-US" altLang="zh-CN" sz="1600" dirty="0">
                <a:solidFill>
                  <a:schemeClr val="accent3"/>
                </a:solidFill>
              </a:rPr>
              <a:t>"</a:t>
            </a:r>
            <a:r>
              <a:rPr lang="en-US" altLang="zh-CN" sz="1600" dirty="0">
                <a:solidFill>
                  <a:srgbClr val="00B0F0"/>
                </a:solidFill>
              </a:rPr>
              <a:t>)- v(</a:t>
            </a:r>
            <a:r>
              <a:rPr lang="en-US" altLang="zh-CN" sz="1600" dirty="0">
                <a:solidFill>
                  <a:schemeClr val="accent3"/>
                </a:solidFill>
              </a:rPr>
              <a:t>"</a:t>
            </a:r>
            <a:r>
              <a:rPr lang="en-US" altLang="zh-CN" sz="1600" dirty="0">
                <a:solidFill>
                  <a:srgbClr val="00B0F0"/>
                </a:solidFill>
              </a:rPr>
              <a:t>big</a:t>
            </a:r>
            <a:r>
              <a:rPr lang="en-US" altLang="zh-CN" sz="1600" dirty="0">
                <a:solidFill>
                  <a:schemeClr val="accent3"/>
                </a:solidFill>
              </a:rPr>
              <a:t>"</a:t>
            </a:r>
            <a:r>
              <a:rPr lang="en-US" altLang="zh-CN" sz="1600" dirty="0">
                <a:solidFill>
                  <a:srgbClr val="00B0F0"/>
                </a:solidFill>
              </a:rPr>
              <a:t>)+ v(</a:t>
            </a:r>
            <a:r>
              <a:rPr lang="en-US" altLang="zh-CN" sz="1600" dirty="0">
                <a:solidFill>
                  <a:schemeClr val="accent3"/>
                </a:solidFill>
              </a:rPr>
              <a:t>"</a:t>
            </a:r>
            <a:r>
              <a:rPr lang="en-US" altLang="zh-CN" sz="1600" dirty="0">
                <a:solidFill>
                  <a:srgbClr val="00B0F0"/>
                </a:solidFill>
              </a:rPr>
              <a:t>small</a:t>
            </a:r>
            <a:r>
              <a:rPr lang="en-US" altLang="zh-CN" sz="1600" dirty="0">
                <a:solidFill>
                  <a:schemeClr val="accent3"/>
                </a:solidFill>
              </a:rPr>
              <a:t>"</a:t>
            </a:r>
            <a:r>
              <a:rPr lang="en-US" altLang="zh-CN" sz="1600" dirty="0">
                <a:solidFill>
                  <a:srgbClr val="00B0F0"/>
                </a:solidFill>
              </a:rPr>
              <a:t>) </a:t>
            </a:r>
            <a:r>
              <a:rPr lang="zh-CN" altLang="en-US" sz="1600" dirty="0"/>
              <a:t>作为查询，并基于余弦距离搜索向量空间中最近的点作为</a:t>
            </a:r>
            <a:r>
              <a:rPr lang="en-US" altLang="zh-CN" sz="1600" dirty="0"/>
              <a:t>v(“smallest”)</a:t>
            </a:r>
          </a:p>
          <a:p>
            <a:pPr marL="0" indent="0">
              <a:lnSpc>
                <a:spcPct val="150000"/>
              </a:lnSpc>
              <a:spcBef>
                <a:spcPts val="0"/>
              </a:spcBef>
              <a:buNone/>
            </a:pPr>
            <a:r>
              <a:rPr lang="en-US" altLang="zh-CN" sz="1600" dirty="0">
                <a:solidFill>
                  <a:schemeClr val="accent3"/>
                </a:solidFill>
              </a:rPr>
              <a:t>            </a:t>
            </a:r>
            <a:r>
              <a:rPr lang="en-US" altLang="zh-CN" sz="1600" dirty="0">
                <a:solidFill>
                  <a:srgbClr val="00B0F0"/>
                </a:solidFill>
              </a:rPr>
              <a:t>v("woman")−v("man") ≃ v("aunt")−v("uncle")</a:t>
            </a:r>
          </a:p>
          <a:p>
            <a:pPr marL="0" indent="0">
              <a:lnSpc>
                <a:spcPct val="150000"/>
              </a:lnSpc>
              <a:spcBef>
                <a:spcPts val="0"/>
              </a:spcBef>
              <a:buNone/>
            </a:pPr>
            <a:r>
              <a:rPr lang="en-US" altLang="zh-CN" sz="1600" dirty="0">
                <a:solidFill>
                  <a:schemeClr val="accent3"/>
                </a:solidFill>
              </a:rPr>
              <a:t>            </a:t>
            </a:r>
            <a:r>
              <a:rPr lang="en-US" altLang="zh-CN" sz="1600" dirty="0">
                <a:solidFill>
                  <a:srgbClr val="00B0F0"/>
                </a:solidFill>
              </a:rPr>
              <a:t>v("woman")−v("man") ≃ v("queen")−v("king")</a:t>
            </a:r>
          </a:p>
        </p:txBody>
      </p:sp>
      <p:pic>
        <p:nvPicPr>
          <p:cNvPr id="12" name="Content Placeholder 3"/>
          <p:cNvPicPr>
            <a:picLocks noChangeAspect="1"/>
          </p:cNvPicPr>
          <p:nvPr/>
        </p:nvPicPr>
        <p:blipFill>
          <a:blip r:embed="rId2"/>
          <a:srcRect t="-13949" b="-13949"/>
          <a:stretch>
            <a:fillRect/>
          </a:stretch>
        </p:blipFill>
        <p:spPr>
          <a:xfrm>
            <a:off x="581484" y="3600966"/>
            <a:ext cx="5308533" cy="2919489"/>
          </a:xfrm>
          <a:prstGeom prst="rect">
            <a:avLst/>
          </a:prstGeom>
        </p:spPr>
      </p:pic>
      <p:sp>
        <p:nvSpPr>
          <p:cNvPr id="15" name="Rectangle 14"/>
          <p:cNvSpPr/>
          <p:nvPr/>
        </p:nvSpPr>
        <p:spPr>
          <a:xfrm>
            <a:off x="708638" y="3313092"/>
            <a:ext cx="5382474" cy="605294"/>
          </a:xfrm>
          <a:prstGeom prst="rect">
            <a:avLst/>
          </a:prstGeom>
        </p:spPr>
        <p:txBody>
          <a:bodyPr wrap="square">
            <a:spAutoFit/>
          </a:bodyPr>
          <a:lstStyle/>
          <a:p>
            <a:r>
              <a:rPr lang="zh-CN" altLang="en-US" sz="2000" baseline="30000" dirty="0"/>
              <a:t>通过将两个单词向量相减来定义词的关系，并将结果加上另一个单词。</a:t>
            </a:r>
            <a:br>
              <a:rPr lang="en-US" altLang="zh-CN" sz="2000" baseline="30000" dirty="0"/>
            </a:br>
            <a:r>
              <a:rPr lang="zh-CN" altLang="en-US" sz="2000" baseline="30000" dirty="0"/>
              <a:t>例如，</a:t>
            </a:r>
            <a:r>
              <a:rPr lang="zh-CN" altLang="en-US" sz="2000" baseline="30000" dirty="0">
                <a:solidFill>
                  <a:srgbClr val="00B0F0"/>
                </a:solidFill>
              </a:rPr>
              <a:t>巴黎 </a:t>
            </a:r>
            <a:r>
              <a:rPr lang="en-US" altLang="zh-CN" sz="2000" baseline="30000" dirty="0">
                <a:solidFill>
                  <a:srgbClr val="00B0F0"/>
                </a:solidFill>
              </a:rPr>
              <a:t>(Paris)- </a:t>
            </a:r>
            <a:r>
              <a:rPr lang="zh-CN" altLang="en-US" sz="2000" baseline="30000" dirty="0">
                <a:solidFill>
                  <a:srgbClr val="00B0F0"/>
                </a:solidFill>
              </a:rPr>
              <a:t>法国</a:t>
            </a:r>
            <a:r>
              <a:rPr lang="en-US" altLang="zh-CN" sz="2000" baseline="30000" dirty="0">
                <a:solidFill>
                  <a:srgbClr val="00B0F0"/>
                </a:solidFill>
              </a:rPr>
              <a:t>(France)+</a:t>
            </a:r>
            <a:r>
              <a:rPr lang="zh-CN" altLang="en-US" sz="2000" baseline="30000" dirty="0">
                <a:solidFill>
                  <a:srgbClr val="00B0F0"/>
                </a:solidFill>
              </a:rPr>
              <a:t>意大利</a:t>
            </a:r>
            <a:r>
              <a:rPr lang="en-US" altLang="zh-CN" sz="2000" baseline="30000" dirty="0">
                <a:solidFill>
                  <a:srgbClr val="00B0F0"/>
                </a:solidFill>
              </a:rPr>
              <a:t>(Italy)=</a:t>
            </a:r>
            <a:r>
              <a:rPr lang="zh-CN" altLang="en-US" sz="2000" baseline="30000" dirty="0">
                <a:solidFill>
                  <a:srgbClr val="00B0F0"/>
                </a:solidFill>
              </a:rPr>
              <a:t>罗马</a:t>
            </a:r>
            <a:r>
              <a:rPr lang="en-US" altLang="zh-CN" sz="2000" baseline="30000" dirty="0">
                <a:solidFill>
                  <a:srgbClr val="00B0F0"/>
                </a:solidFill>
              </a:rPr>
              <a:t>(Rome)</a:t>
            </a:r>
            <a:r>
              <a:rPr lang="zh-CN" altLang="en-US" sz="2000" baseline="30000" dirty="0"/>
              <a:t>。</a:t>
            </a:r>
            <a:endParaRPr lang="en-US" sz="2000" dirty="0"/>
          </a:p>
        </p:txBody>
      </p:sp>
      <p:pic>
        <p:nvPicPr>
          <p:cNvPr id="17" name="Picture 16"/>
          <p:cNvPicPr>
            <a:picLocks noChangeAspect="1"/>
          </p:cNvPicPr>
          <p:nvPr/>
        </p:nvPicPr>
        <p:blipFill>
          <a:blip r:embed="rId3"/>
          <a:stretch>
            <a:fillRect/>
          </a:stretch>
        </p:blipFill>
        <p:spPr>
          <a:xfrm>
            <a:off x="6173982" y="3971071"/>
            <a:ext cx="2750349" cy="2166204"/>
          </a:xfrm>
          <a:prstGeom prst="rect">
            <a:avLst/>
          </a:prstGeom>
        </p:spPr>
      </p:pic>
      <p:grpSp>
        <p:nvGrpSpPr>
          <p:cNvPr id="6" name="组合 5"/>
          <p:cNvGrpSpPr/>
          <p:nvPr/>
        </p:nvGrpSpPr>
        <p:grpSpPr>
          <a:xfrm>
            <a:off x="6013905" y="2369371"/>
            <a:ext cx="3113879" cy="1501530"/>
            <a:chOff x="6013905" y="2304719"/>
            <a:chExt cx="3113879" cy="1501530"/>
          </a:xfrm>
        </p:grpSpPr>
        <p:sp>
          <p:nvSpPr>
            <p:cNvPr id="13" name="Rectangle 12"/>
            <p:cNvSpPr/>
            <p:nvPr/>
          </p:nvSpPr>
          <p:spPr>
            <a:xfrm>
              <a:off x="6013905" y="3459794"/>
              <a:ext cx="1415018" cy="338554"/>
            </a:xfrm>
            <a:prstGeom prst="rect">
              <a:avLst/>
            </a:prstGeom>
          </p:spPr>
          <p:txBody>
            <a:bodyPr wrap="square">
              <a:spAutoFit/>
            </a:bodyPr>
            <a:lstStyle/>
            <a:p>
              <a:pPr algn="ctr"/>
              <a:r>
                <a:rPr lang="zh-CN" altLang="en-US" sz="1600" baseline="30000" dirty="0"/>
                <a:t>性别关系的矢量偏移</a:t>
              </a:r>
              <a:endParaRPr lang="en-US" sz="1600" dirty="0"/>
            </a:p>
          </p:txBody>
        </p:sp>
        <p:sp>
          <p:nvSpPr>
            <p:cNvPr id="14" name="Rectangle 13"/>
            <p:cNvSpPr/>
            <p:nvPr/>
          </p:nvSpPr>
          <p:spPr>
            <a:xfrm>
              <a:off x="7428923" y="3467695"/>
              <a:ext cx="1698861" cy="338554"/>
            </a:xfrm>
            <a:prstGeom prst="rect">
              <a:avLst/>
            </a:prstGeom>
          </p:spPr>
          <p:txBody>
            <a:bodyPr wrap="square">
              <a:spAutoFit/>
            </a:bodyPr>
            <a:lstStyle/>
            <a:p>
              <a:pPr algn="ctr"/>
              <a:r>
                <a:rPr lang="zh-CN" altLang="en-US" sz="1600" baseline="30000" dirty="0"/>
                <a:t>两个单词的单</a:t>
              </a:r>
              <a:r>
                <a:rPr lang="en-US" altLang="zh-CN" sz="1600" baseline="30000" dirty="0"/>
                <a:t>/</a:t>
              </a:r>
              <a:r>
                <a:rPr lang="zh-CN" altLang="en-US" sz="1600" baseline="30000" dirty="0"/>
                <a:t>复数关系</a:t>
              </a:r>
              <a:endParaRPr lang="en-US" sz="1600" dirty="0"/>
            </a:p>
          </p:txBody>
        </p:sp>
        <p:pic>
          <p:nvPicPr>
            <p:cNvPr id="18" name="图片 2"/>
            <p:cNvPicPr>
              <a:picLocks noChangeAspect="1"/>
            </p:cNvPicPr>
            <p:nvPr/>
          </p:nvPicPr>
          <p:blipFill>
            <a:blip r:embed="rId4"/>
            <a:stretch>
              <a:fillRect/>
            </a:stretch>
          </p:blipFill>
          <p:spPr>
            <a:xfrm>
              <a:off x="6013905" y="2304719"/>
              <a:ext cx="2967632" cy="1043168"/>
            </a:xfrm>
            <a:prstGeom prst="rect">
              <a:avLst/>
            </a:prstGeom>
          </p:spPr>
        </p:pic>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4" y="6240464"/>
            <a:ext cx="4762284" cy="298881"/>
          </a:xfrm>
        </p:spPr>
        <p:txBody>
          <a:bodyPr/>
          <a:lstStyle/>
          <a:p>
            <a:r>
              <a:rPr lang="en-US" altLang="zh-CN" dirty="0" err="1"/>
              <a:t>Bengio</a:t>
            </a:r>
            <a:r>
              <a:rPr lang="en-US" altLang="zh-CN" dirty="0"/>
              <a:t>, </a:t>
            </a:r>
            <a:r>
              <a:rPr lang="en-US" altLang="zh-CN" dirty="0" err="1"/>
              <a:t>Yoshua</a:t>
            </a:r>
            <a:r>
              <a:rPr lang="en-US" altLang="zh-CN" dirty="0"/>
              <a:t>, et al. "Neural probabilistic language models." Innovations in Machine Learning. Springer Berlin Heidelberg, 2006. 137-186.</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132</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神经语言模型</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3"/>
              </p:nvPr>
            </p:nvSpPr>
            <p:spPr>
              <a:xfrm>
                <a:off x="502443" y="1130300"/>
                <a:ext cx="4540611" cy="5006975"/>
              </a:xfrm>
            </p:spPr>
            <p:txBody>
              <a:bodyPr>
                <a:normAutofit fontScale="92500"/>
              </a:bodyPr>
              <a:lstStyle/>
              <a:p>
                <a:pPr>
                  <a:lnSpc>
                    <a:spcPct val="150000"/>
                  </a:lnSpc>
                </a:pPr>
                <a:r>
                  <a:rPr lang="en-US" altLang="zh-CN" dirty="0"/>
                  <a:t>N-gram</a:t>
                </a:r>
                <a:r>
                  <a:rPr lang="zh-CN" altLang="en-US" dirty="0"/>
                  <a:t>模型</a:t>
                </a:r>
                <a:endParaRPr lang="en-US" altLang="zh-CN" dirty="0"/>
              </a:p>
              <a:p>
                <a:pPr lvl="1">
                  <a:lnSpc>
                    <a:spcPct val="150000"/>
                  </a:lnSpc>
                </a:pPr>
                <a:r>
                  <a:rPr lang="zh-CN" altLang="en-US" dirty="0"/>
                  <a:t>给定最后</a:t>
                </a:r>
                <a:r>
                  <a:rPr lang="en-US" altLang="zh-CN" dirty="0"/>
                  <a:t>n-1</a:t>
                </a:r>
                <a:r>
                  <a:rPr lang="zh-CN" altLang="en-US" dirty="0"/>
                  <a:t>个单词的组合（上下文），构造下一个单词的条件概率：</a:t>
                </a:r>
                <a:endParaRPr lang="en-US" altLang="zh-CN" dirty="0"/>
              </a:p>
              <a:p>
                <a:pPr marL="342900" lvl="1" indent="0">
                  <a:lnSpc>
                    <a:spcPct val="150000"/>
                  </a:lnSpc>
                  <a:buNone/>
                </a:pP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𝑡</m:t>
                            </m:r>
                          </m:sub>
                        </m:sSub>
                      </m:e>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𝑤</m:t>
                            </m:r>
                          </m:e>
                          <m:sub>
                            <m:r>
                              <a:rPr lang="en-US" altLang="zh-CN" i="1" dirty="0">
                                <a:latin typeface="Cambria Math" panose="02040503050406030204" pitchFamily="18" charset="0"/>
                              </a:rPr>
                              <m:t>1</m:t>
                            </m:r>
                          </m:sub>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bSup>
                      </m:e>
                    </m:d>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𝑃</m:t>
                        </m:r>
                      </m:e>
                    </m:acc>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𝑡</m:t>
                            </m:r>
                          </m:sub>
                        </m:sSub>
                      </m:e>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𝑤</m:t>
                            </m:r>
                          </m:e>
                          <m:sub>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bSup>
                      </m:e>
                    </m:d>
                  </m:oMath>
                </a14:m>
                <a:endParaRPr lang="en-US" altLang="zh-CN" dirty="0"/>
              </a:p>
              <a:p>
                <a:pPr lvl="1">
                  <a:lnSpc>
                    <a:spcPct val="150000"/>
                  </a:lnSpc>
                </a:pPr>
                <a:r>
                  <a:rPr lang="zh-CN" altLang="en-US" dirty="0"/>
                  <a:t>其中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r>
                      <a:rPr lang="en-US" altLang="zh-CN" i="1">
                        <a:latin typeface="Cambria Math" panose="02040503050406030204" pitchFamily="18" charset="0"/>
                      </a:rPr>
                      <m:t>)</m:t>
                    </m:r>
                  </m:oMath>
                </a14:m>
                <a:endParaRPr lang="en-US" altLang="zh-CN" dirty="0"/>
              </a:p>
              <a:p>
                <a:pPr>
                  <a:lnSpc>
                    <a:spcPct val="150000"/>
                  </a:lnSpc>
                </a:pPr>
                <a:r>
                  <a:rPr lang="zh-CN" altLang="en-US" dirty="0"/>
                  <a:t>神经语言模型</a:t>
                </a:r>
                <a:endParaRPr lang="en-US" altLang="zh-CN" dirty="0"/>
              </a:p>
              <a:p>
                <a:pPr lvl="1">
                  <a:lnSpc>
                    <a:spcPct val="150000"/>
                  </a:lnSpc>
                </a:pPr>
                <a:r>
                  <a:rPr lang="zh-CN" altLang="en-US" dirty="0"/>
                  <a:t>将每个单词与用于词嵌入的分布式词向量相关联</a:t>
                </a:r>
                <a:endParaRPr lang="en-US" altLang="zh-CN" dirty="0"/>
              </a:p>
              <a:p>
                <a:pPr lvl="1">
                  <a:lnSpc>
                    <a:spcPct val="150000"/>
                  </a:lnSpc>
                </a:pPr>
                <a:r>
                  <a:rPr lang="zh-CN" altLang="en-US" dirty="0"/>
                  <a:t>用词向量表达单词序列的联合概率函数</a:t>
                </a:r>
                <a:endParaRPr lang="en-US" altLang="zh-CN" dirty="0"/>
              </a:p>
              <a:p>
                <a:pPr lvl="1">
                  <a:lnSpc>
                    <a:spcPct val="150000"/>
                  </a:lnSpc>
                </a:pPr>
                <a:r>
                  <a:rPr lang="zh-CN" altLang="en-US" dirty="0"/>
                  <a:t>同时学习词特征向量和概率函数的参数</a:t>
                </a:r>
              </a:p>
              <a:p>
                <a:pPr lvl="1">
                  <a:lnSpc>
                    <a:spcPct val="150000"/>
                  </a:lnSpc>
                </a:pPr>
                <a:endParaRPr lang="zh-CN" altLang="en-US" dirty="0"/>
              </a:p>
            </p:txBody>
          </p:sp>
        </mc:Choice>
        <mc:Fallback xmlns="">
          <p:sp>
            <p:nvSpPr>
              <p:cNvPr id="5" name="Content Placeholder 4"/>
              <p:cNvSpPr>
                <a:spLocks noGrp="1" noRot="1" noChangeAspect="1" noMove="1" noResize="1" noEditPoints="1" noAdjustHandles="1" noChangeArrowheads="1" noChangeShapeType="1" noTextEdit="1"/>
              </p:cNvSpPr>
              <p:nvPr>
                <p:ph sz="quarter" idx="13"/>
              </p:nvPr>
            </p:nvSpPr>
            <p:spPr>
              <a:xfrm>
                <a:off x="502443" y="1130300"/>
                <a:ext cx="4540611" cy="5006975"/>
              </a:xfrm>
              <a:blipFill>
                <a:blip r:embed="rId4"/>
                <a:stretch>
                  <a:fillRect l="-940"/>
                </a:stretch>
              </a:blipFill>
            </p:spPr>
            <p:txBody>
              <a:bodyPr/>
              <a:lstStyle/>
              <a:p>
                <a:r>
                  <a:rPr lang="zh-CN" altLang="en-US">
                    <a:noFill/>
                  </a:rPr>
                  <a:t> </a:t>
                </a:r>
              </a:p>
            </p:txBody>
          </p:sp>
        </mc:Fallback>
      </mc:AlternateContent>
      <p:pic>
        <p:nvPicPr>
          <p:cNvPr id="6" name="Picture 5"/>
          <p:cNvPicPr>
            <a:picLocks noChangeAspect="1"/>
          </p:cNvPicPr>
          <p:nvPr/>
        </p:nvPicPr>
        <p:blipFill>
          <a:blip r:embed="rId5"/>
          <a:stretch>
            <a:fillRect/>
          </a:stretch>
        </p:blipFill>
        <p:spPr>
          <a:xfrm>
            <a:off x="4960130" y="1644073"/>
            <a:ext cx="4264716" cy="358126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314352"/>
            <a:ext cx="6609557" cy="206381"/>
          </a:xfrm>
        </p:spPr>
        <p:txBody>
          <a:bodyPr/>
          <a:lstStyle/>
          <a:p>
            <a:r>
              <a:rPr lang="en-US" altLang="zh-CN" dirty="0" err="1">
                <a:solidFill>
                  <a:schemeClr val="accent1"/>
                </a:solidFill>
              </a:rPr>
              <a:t>Mikolov</a:t>
            </a:r>
            <a:r>
              <a:rPr lang="en-US" altLang="zh-CN" dirty="0">
                <a:solidFill>
                  <a:schemeClr val="accent1"/>
                </a:solidFill>
              </a:rPr>
              <a:t>, Tomas, et al. "Recurrent neural network based language model." INTERSPEECH. Vol. 2. 2010.</a:t>
            </a:r>
          </a:p>
          <a:p>
            <a:r>
              <a:rPr lang="en-US" altLang="zh-CN" dirty="0">
                <a:solidFill>
                  <a:schemeClr val="accent1"/>
                </a:solidFill>
              </a:rPr>
              <a:t>Elman J L. Finding structure in time[J]. Cognitive science, 1990, 14(2): 179-211.</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133</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基于</a:t>
            </a:r>
            <a:r>
              <a:rPr lang="en-US" altLang="zh-CN" dirty="0"/>
              <a:t>RNN</a:t>
            </a:r>
            <a:r>
              <a:rPr lang="zh-CN" altLang="en-US" dirty="0"/>
              <a:t>的语言模型</a:t>
            </a:r>
          </a:p>
        </p:txBody>
      </p:sp>
      <p:sp>
        <p:nvSpPr>
          <p:cNvPr id="5" name="Content Placeholder 4"/>
          <p:cNvSpPr>
            <a:spLocks noGrp="1"/>
          </p:cNvSpPr>
          <p:nvPr>
            <p:ph sz="quarter" idx="13"/>
          </p:nvPr>
        </p:nvSpPr>
        <p:spPr>
          <a:xfrm>
            <a:off x="502444" y="1130301"/>
            <a:ext cx="8137922" cy="1747224"/>
          </a:xfrm>
        </p:spPr>
        <p:txBody>
          <a:bodyPr/>
          <a:lstStyle/>
          <a:p>
            <a:pPr>
              <a:lnSpc>
                <a:spcPct val="120000"/>
              </a:lnSpc>
            </a:pPr>
            <a:r>
              <a:rPr lang="zh-CN" altLang="en-US" dirty="0">
                <a:latin typeface="+mn-ea"/>
                <a:ea typeface="+mn-ea"/>
                <a:cs typeface="阿里巴巴普惠体 B" panose="00020600040101010101" pitchFamily="18" charset="-122"/>
              </a:rPr>
              <a:t>前馈神经网络的局限性：</a:t>
            </a:r>
            <a:r>
              <a:rPr lang="zh-CN" altLang="en-US" dirty="0">
                <a:latin typeface="+mn-ea"/>
                <a:ea typeface="+mn-ea"/>
              </a:rPr>
              <a:t>必须固定上下文长度</a:t>
            </a:r>
            <a:endParaRPr lang="en-US" altLang="zh-CN" dirty="0">
              <a:latin typeface="+mn-ea"/>
              <a:ea typeface="+mn-ea"/>
            </a:endParaRPr>
          </a:p>
          <a:p>
            <a:pPr>
              <a:lnSpc>
                <a:spcPct val="120000"/>
              </a:lnSpc>
            </a:pPr>
            <a:r>
              <a:rPr lang="en-US" altLang="zh-CN" dirty="0">
                <a:latin typeface="+mn-ea"/>
                <a:ea typeface="+mn-ea"/>
                <a:cs typeface="阿里巴巴普惠体 B" panose="00020600040101010101" pitchFamily="18" charset="-122"/>
              </a:rPr>
              <a:t>RNN</a:t>
            </a:r>
            <a:r>
              <a:rPr lang="zh-CN" altLang="en-US" dirty="0">
                <a:latin typeface="+mn-ea"/>
                <a:ea typeface="+mn-ea"/>
                <a:cs typeface="阿里巴巴普惠体 B" panose="00020600040101010101" pitchFamily="18" charset="-122"/>
              </a:rPr>
              <a:t>解决办法</a:t>
            </a:r>
            <a:endParaRPr lang="en-US" altLang="zh-CN" dirty="0">
              <a:latin typeface="+mn-ea"/>
              <a:ea typeface="+mn-ea"/>
              <a:cs typeface="阿里巴巴普惠体 B" panose="00020600040101010101" pitchFamily="18" charset="-122"/>
            </a:endParaRPr>
          </a:p>
          <a:p>
            <a:pPr lvl="1">
              <a:lnSpc>
                <a:spcPct val="120000"/>
              </a:lnSpc>
            </a:pPr>
            <a:r>
              <a:rPr lang="zh-CN" altLang="en-US" dirty="0">
                <a:latin typeface="+mn-ea"/>
                <a:ea typeface="+mn-ea"/>
              </a:rPr>
              <a:t>维护一个上下文表示并随着时间更新</a:t>
            </a:r>
          </a:p>
        </p:txBody>
      </p:sp>
      <p:pic>
        <p:nvPicPr>
          <p:cNvPr id="9" name="Picture 8"/>
          <p:cNvPicPr>
            <a:picLocks noChangeAspect="1"/>
          </p:cNvPicPr>
          <p:nvPr/>
        </p:nvPicPr>
        <p:blipFill>
          <a:blip r:embed="rId3"/>
          <a:stretch>
            <a:fillRect/>
          </a:stretch>
        </p:blipFill>
        <p:spPr>
          <a:xfrm>
            <a:off x="5909237" y="2192132"/>
            <a:ext cx="2883042" cy="3410427"/>
          </a:xfrm>
          <a:prstGeom prst="rect">
            <a:avLst/>
          </a:prstGeom>
        </p:spPr>
      </p:pic>
      <p:sp>
        <p:nvSpPr>
          <p:cNvPr id="12" name="TextBox 11"/>
          <p:cNvSpPr txBox="1"/>
          <p:nvPr/>
        </p:nvSpPr>
        <p:spPr>
          <a:xfrm>
            <a:off x="6317673" y="5736845"/>
            <a:ext cx="2562416" cy="369332"/>
          </a:xfrm>
          <a:prstGeom prst="rect">
            <a:avLst/>
          </a:prstGeom>
          <a:noFill/>
        </p:spPr>
        <p:txBody>
          <a:bodyPr wrap="square" rtlCol="0">
            <a:spAutoFit/>
          </a:bodyPr>
          <a:lstStyle/>
          <a:p>
            <a:r>
              <a:rPr lang="en-US" dirty="0">
                <a:latin typeface="+mn-ea"/>
              </a:rPr>
              <a:t>Elman</a:t>
            </a:r>
            <a:r>
              <a:rPr lang="zh-CN" altLang="en-US" dirty="0">
                <a:latin typeface="+mn-ea"/>
              </a:rPr>
              <a:t>的</a:t>
            </a:r>
            <a:r>
              <a:rPr lang="en-US" dirty="0">
                <a:latin typeface="+mn-ea"/>
              </a:rPr>
              <a:t>RNN</a:t>
            </a:r>
            <a:r>
              <a:rPr lang="zh-CN" altLang="en-US" dirty="0">
                <a:latin typeface="+mn-ea"/>
              </a:rPr>
              <a:t>语言模型</a:t>
            </a:r>
            <a:endParaRPr lang="en-US" dirty="0">
              <a:latin typeface="+mn-ea"/>
            </a:endParaRPr>
          </a:p>
        </p:txBody>
      </p:sp>
      <p:grpSp>
        <p:nvGrpSpPr>
          <p:cNvPr id="26" name="组合 25"/>
          <p:cNvGrpSpPr/>
          <p:nvPr/>
        </p:nvGrpSpPr>
        <p:grpSpPr>
          <a:xfrm>
            <a:off x="834520" y="3402457"/>
            <a:ext cx="5065922" cy="654666"/>
            <a:chOff x="834520" y="3688780"/>
            <a:chExt cx="5065922" cy="654666"/>
          </a:xfrm>
        </p:grpSpPr>
        <p:sp>
          <p:nvSpPr>
            <p:cNvPr id="16" name="Rectangle 15"/>
            <p:cNvSpPr/>
            <p:nvPr/>
          </p:nvSpPr>
          <p:spPr>
            <a:xfrm>
              <a:off x="834520" y="3862225"/>
              <a:ext cx="2255746" cy="307777"/>
            </a:xfrm>
            <a:prstGeom prst="rect">
              <a:avLst/>
            </a:prstGeom>
          </p:spPr>
          <p:txBody>
            <a:bodyPr wrap="none">
              <a:spAutoFit/>
            </a:bodyPr>
            <a:lstStyle/>
            <a:p>
              <a:r>
                <a:rPr lang="en-US" altLang="zh-CN" sz="1400" b="1" dirty="0">
                  <a:solidFill>
                    <a:srgbClr val="00B0F0"/>
                  </a:solidFill>
                </a:rPr>
                <a:t>s(t)</a:t>
              </a:r>
              <a:r>
                <a:rPr lang="zh-CN" altLang="en-US" sz="1400" b="1" dirty="0">
                  <a:solidFill>
                    <a:srgbClr val="00B0F0"/>
                  </a:solidFill>
                </a:rPr>
                <a:t>表示网络状态</a:t>
              </a:r>
              <a:r>
                <a:rPr lang="en-US" altLang="zh-CN" sz="1400" b="1" dirty="0">
                  <a:solidFill>
                    <a:srgbClr val="00B0F0"/>
                  </a:solidFill>
                </a:rPr>
                <a:t>(</a:t>
              </a:r>
              <a:r>
                <a:rPr lang="zh-CN" altLang="en-US" sz="1400" b="1" dirty="0">
                  <a:solidFill>
                    <a:srgbClr val="00B0F0"/>
                  </a:solidFill>
                </a:rPr>
                <a:t>隐含层</a:t>
              </a:r>
              <a:r>
                <a:rPr lang="en-US" altLang="zh-CN" sz="1400" b="1" dirty="0">
                  <a:solidFill>
                    <a:srgbClr val="00B0F0"/>
                  </a:solidFill>
                </a:rPr>
                <a:t>):</a:t>
              </a:r>
              <a:endParaRPr lang="en-US" sz="1400" b="1" dirty="0">
                <a:solidFill>
                  <a:srgbClr val="00B0F0"/>
                </a:solidFill>
              </a:endParaRPr>
            </a:p>
          </p:txBody>
        </p:sp>
        <mc:AlternateContent xmlns:mc="http://schemas.openxmlformats.org/markup-compatibility/2006" xmlns:a14="http://schemas.microsoft.com/office/drawing/2010/main">
          <mc:Choice Requires="a14">
            <p:sp>
              <p:nvSpPr>
                <p:cNvPr id="25" name="文本框 24"/>
                <p:cNvSpPr txBox="1"/>
                <p:nvPr/>
              </p:nvSpPr>
              <p:spPr>
                <a:xfrm>
                  <a:off x="3781465" y="3688780"/>
                  <a:ext cx="2118977" cy="65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𝑗</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nary>
                              <m:naryPr>
                                <m:chr m:val="∑"/>
                                <m:supHide m:val="on"/>
                                <m:ctrlPr>
                                  <a:rPr lang="en-US" altLang="zh-CN" sz="1600" b="0" i="1" smtClean="0">
                                    <a:latin typeface="Cambria Math" panose="02040503050406030204" pitchFamily="18" charset="0"/>
                                  </a:rPr>
                                </m:ctrlPr>
                              </m:naryPr>
                              <m:sub>
                                <m:r>
                                  <m:rPr>
                                    <m:brk m:alnAt="7"/>
                                  </m:rPr>
                                  <a:rPr lang="en-US" altLang="zh-CN" sz="1600" b="0" i="1" smtClean="0">
                                    <a:latin typeface="Cambria Math" panose="02040503050406030204" pitchFamily="18" charset="0"/>
                                  </a:rPr>
                                  <m:t>𝑖</m:t>
                                </m:r>
                              </m:sub>
                              <m:sup/>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𝑢</m:t>
                                    </m:r>
                                  </m:e>
                                  <m:sub>
                                    <m:r>
                                      <a:rPr lang="en-US" altLang="zh-CN" sz="1600" b="0" i="1" smtClean="0">
                                        <a:latin typeface="Cambria Math" panose="02040503050406030204" pitchFamily="18" charset="0"/>
                                      </a:rPr>
                                      <m:t>𝑗𝑖</m:t>
                                    </m:r>
                                  </m:sub>
                                </m:sSub>
                              </m:e>
                            </m:nary>
                          </m:e>
                        </m:d>
                      </m:oMath>
                    </m:oMathPara>
                  </a14:m>
                  <a:endParaRPr lang="zh-CN" altLang="en-US" sz="16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781465" y="3688780"/>
                  <a:ext cx="2118977" cy="654666"/>
                </a:xfrm>
                <a:prstGeom prst="rect">
                  <a:avLst/>
                </a:prstGeom>
                <a:blipFill>
                  <a:blip r:embed="rId6"/>
                  <a:stretch>
                    <a:fillRect/>
                  </a:stretch>
                </a:blipFill>
              </p:spPr>
              <p:txBody>
                <a:bodyPr/>
                <a:lstStyle/>
                <a:p>
                  <a:r>
                    <a:rPr lang="zh-CN" altLang="en-US">
                      <a:noFill/>
                    </a:rPr>
                    <a:t> </a:t>
                  </a:r>
                </a:p>
              </p:txBody>
            </p:sp>
          </mc:Fallback>
        </mc:AlternateContent>
      </p:grpSp>
      <p:grpSp>
        <p:nvGrpSpPr>
          <p:cNvPr id="28" name="组合 27"/>
          <p:cNvGrpSpPr/>
          <p:nvPr/>
        </p:nvGrpSpPr>
        <p:grpSpPr>
          <a:xfrm>
            <a:off x="834520" y="4182966"/>
            <a:ext cx="5150625" cy="636393"/>
            <a:chOff x="834520" y="4284569"/>
            <a:chExt cx="5150625" cy="636393"/>
          </a:xfrm>
        </p:grpSpPr>
        <p:sp>
          <p:nvSpPr>
            <p:cNvPr id="17" name="Rectangle 16"/>
            <p:cNvSpPr/>
            <p:nvPr/>
          </p:nvSpPr>
          <p:spPr>
            <a:xfrm>
              <a:off x="834520" y="4454362"/>
              <a:ext cx="1653017" cy="307777"/>
            </a:xfrm>
            <a:prstGeom prst="rect">
              <a:avLst/>
            </a:prstGeom>
          </p:spPr>
          <p:txBody>
            <a:bodyPr wrap="none">
              <a:spAutoFit/>
            </a:bodyPr>
            <a:lstStyle/>
            <a:p>
              <a:r>
                <a:rPr lang="zh-CN" altLang="en-US" sz="1400" b="1" dirty="0">
                  <a:solidFill>
                    <a:srgbClr val="00B0F0"/>
                  </a:solidFill>
                  <a:latin typeface="+mn-ea"/>
                </a:rPr>
                <a:t>输出被表示为</a:t>
              </a:r>
              <a:r>
                <a:rPr lang="en-US" altLang="zh-CN" sz="1400" b="1" dirty="0">
                  <a:solidFill>
                    <a:srgbClr val="00B0F0"/>
                  </a:solidFill>
                  <a:latin typeface="+mn-ea"/>
                </a:rPr>
                <a:t>y(t):</a:t>
              </a:r>
              <a:endParaRPr lang="en-US" sz="1400" b="1" dirty="0">
                <a:solidFill>
                  <a:srgbClr val="00B0F0"/>
                </a:solidFill>
                <a:latin typeface="+mn-ea"/>
              </a:endParaRPr>
            </a:p>
          </p:txBody>
        </p:sp>
        <mc:AlternateContent xmlns:mc="http://schemas.openxmlformats.org/markup-compatibility/2006" xmlns:a14="http://schemas.microsoft.com/office/drawing/2010/main">
          <mc:Choice Requires="a14">
            <p:sp>
              <p:nvSpPr>
                <p:cNvPr id="27" name="文本框 26"/>
                <p:cNvSpPr txBox="1"/>
                <p:nvPr/>
              </p:nvSpPr>
              <p:spPr>
                <a:xfrm>
                  <a:off x="3781465" y="4284569"/>
                  <a:ext cx="2203680" cy="6363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b="0" i="1" smtClean="0">
                                <a:latin typeface="Cambria Math" panose="02040503050406030204" pitchFamily="18" charset="0"/>
                              </a:rPr>
                              <m:t>𝑘</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𝑔</m:t>
                        </m:r>
                        <m:d>
                          <m:dPr>
                            <m:ctrlPr>
                              <a:rPr lang="en-US" altLang="zh-CN" sz="1600" b="0" i="1" smtClean="0">
                                <a:latin typeface="Cambria Math" panose="02040503050406030204" pitchFamily="18" charset="0"/>
                              </a:rPr>
                            </m:ctrlPr>
                          </m:dPr>
                          <m:e>
                            <m:nary>
                              <m:naryPr>
                                <m:chr m:val="∑"/>
                                <m:supHide m:val="on"/>
                                <m:ctrlPr>
                                  <a:rPr lang="en-US" altLang="zh-CN" sz="1600" b="0" i="1" smtClean="0">
                                    <a:latin typeface="Cambria Math" panose="02040503050406030204" pitchFamily="18" charset="0"/>
                                  </a:rPr>
                                </m:ctrlPr>
                              </m:naryPr>
                              <m:sub>
                                <m:r>
                                  <a:rPr lang="en-US" altLang="zh-CN" sz="1600" b="0" i="1" smtClean="0">
                                    <a:latin typeface="Cambria Math" panose="02040503050406030204" pitchFamily="18" charset="0"/>
                                  </a:rPr>
                                  <m:t>𝑗</m:t>
                                </m:r>
                              </m:sub>
                              <m:sup/>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𝑗</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𝑘𝑗</m:t>
                                    </m:r>
                                  </m:sub>
                                </m:sSub>
                              </m:e>
                            </m:nary>
                          </m:e>
                        </m:d>
                      </m:oMath>
                    </m:oMathPara>
                  </a14:m>
                  <a:endParaRPr lang="zh-CN" altLang="en-US" sz="160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781465" y="4284569"/>
                  <a:ext cx="2203680" cy="636393"/>
                </a:xfrm>
                <a:prstGeom prst="rect">
                  <a:avLst/>
                </a:prstGeom>
                <a:blipFill>
                  <a:blip r:embed="rId7"/>
                  <a:stretch>
                    <a:fillRect/>
                  </a:stretch>
                </a:blipFill>
              </p:spPr>
              <p:txBody>
                <a:bodyPr/>
                <a:lstStyle/>
                <a:p>
                  <a:r>
                    <a:rPr lang="zh-CN" altLang="en-US">
                      <a:noFill/>
                    </a:rPr>
                    <a:t> </a:t>
                  </a:r>
                </a:p>
              </p:txBody>
            </p:sp>
          </mc:Fallback>
        </mc:AlternateContent>
      </p:grpSp>
      <p:grpSp>
        <p:nvGrpSpPr>
          <p:cNvPr id="30" name="组合 29"/>
          <p:cNvGrpSpPr/>
          <p:nvPr/>
        </p:nvGrpSpPr>
        <p:grpSpPr>
          <a:xfrm>
            <a:off x="834520" y="4898643"/>
            <a:ext cx="4327305" cy="466731"/>
            <a:chOff x="834520" y="4898643"/>
            <a:chExt cx="4327305" cy="466731"/>
          </a:xfrm>
        </p:grpSpPr>
        <p:sp>
          <p:nvSpPr>
            <p:cNvPr id="18" name="Rectangle 17"/>
            <p:cNvSpPr/>
            <p:nvPr/>
          </p:nvSpPr>
          <p:spPr>
            <a:xfrm>
              <a:off x="834520" y="4983109"/>
              <a:ext cx="1973617" cy="307777"/>
            </a:xfrm>
            <a:prstGeom prst="rect">
              <a:avLst/>
            </a:prstGeom>
          </p:spPr>
          <p:txBody>
            <a:bodyPr wrap="none">
              <a:spAutoFit/>
            </a:bodyPr>
            <a:lstStyle/>
            <a:p>
              <a:r>
                <a:rPr lang="zh-CN" altLang="en-US" sz="1400" b="1" dirty="0">
                  <a:solidFill>
                    <a:srgbClr val="00B0F0"/>
                  </a:solidFill>
                  <a:latin typeface="+mn-ea"/>
                </a:rPr>
                <a:t>对隐含层使用</a:t>
              </a:r>
              <a:r>
                <a:rPr lang="en-US" altLang="zh-CN" sz="1400" b="1" dirty="0">
                  <a:solidFill>
                    <a:srgbClr val="00B0F0"/>
                  </a:solidFill>
                  <a:latin typeface="+mn-ea"/>
                </a:rPr>
                <a:t>sigmoid</a:t>
              </a:r>
              <a:endParaRPr lang="en-US" sz="1400" b="1" dirty="0">
                <a:solidFill>
                  <a:srgbClr val="00B0F0"/>
                </a:solidFill>
                <a:latin typeface="+mn-ea"/>
              </a:endParaRPr>
            </a:p>
          </p:txBody>
        </p:sp>
        <mc:AlternateContent xmlns:mc="http://schemas.openxmlformats.org/markup-compatibility/2006" xmlns:a14="http://schemas.microsoft.com/office/drawing/2010/main">
          <mc:Choice Requires="a14">
            <p:sp>
              <p:nvSpPr>
                <p:cNvPr id="29" name="文本框 28"/>
                <p:cNvSpPr txBox="1"/>
                <p:nvPr/>
              </p:nvSpPr>
              <p:spPr>
                <a:xfrm>
                  <a:off x="3777728" y="4898643"/>
                  <a:ext cx="1384097"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𝑧</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1+</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𝑧</m:t>
                                </m:r>
                              </m:sup>
                            </m:sSup>
                          </m:den>
                        </m:f>
                      </m:oMath>
                    </m:oMathPara>
                  </a14:m>
                  <a:endParaRPr lang="zh-CN" altLang="en-US" sz="16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777728" y="4898643"/>
                  <a:ext cx="1384097" cy="466731"/>
                </a:xfrm>
                <a:prstGeom prst="rect">
                  <a:avLst/>
                </a:prstGeom>
                <a:blipFill>
                  <a:blip r:embed="rId8"/>
                  <a:stretch>
                    <a:fillRect/>
                  </a:stretch>
                </a:blipFill>
              </p:spPr>
              <p:txBody>
                <a:bodyPr/>
                <a:lstStyle/>
                <a:p>
                  <a:r>
                    <a:rPr lang="zh-CN" altLang="en-US">
                      <a:noFill/>
                    </a:rPr>
                    <a:t> </a:t>
                  </a:r>
                </a:p>
              </p:txBody>
            </p:sp>
          </mc:Fallback>
        </mc:AlternateContent>
      </p:grpSp>
      <p:grpSp>
        <p:nvGrpSpPr>
          <p:cNvPr id="33" name="组合 32"/>
          <p:cNvGrpSpPr/>
          <p:nvPr/>
        </p:nvGrpSpPr>
        <p:grpSpPr>
          <a:xfrm>
            <a:off x="834521" y="2419426"/>
            <a:ext cx="4985882" cy="1061829"/>
            <a:chOff x="834521" y="2419426"/>
            <a:chExt cx="4985882" cy="1061829"/>
          </a:xfrm>
        </p:grpSpPr>
        <mc:AlternateContent xmlns:mc="http://schemas.openxmlformats.org/markup-compatibility/2006" xmlns:a14="http://schemas.microsoft.com/office/drawing/2010/main">
          <mc:Choice Requires="a14">
            <p:sp>
              <p:nvSpPr>
                <p:cNvPr id="15" name="Rectangle 14"/>
                <p:cNvSpPr/>
                <p:nvPr/>
              </p:nvSpPr>
              <p:spPr>
                <a:xfrm>
                  <a:off x="834521" y="2419426"/>
                  <a:ext cx="2730714" cy="1061829"/>
                </a:xfrm>
                <a:prstGeom prst="rect">
                  <a:avLst/>
                </a:prstGeom>
              </p:spPr>
              <p:txBody>
                <a:bodyPr wrap="square">
                  <a:spAutoFit/>
                </a:bodyPr>
                <a:lstStyle/>
                <a:p>
                  <a:pPr>
                    <a:lnSpc>
                      <a:spcPct val="150000"/>
                    </a:lnSpc>
                  </a:pPr>
                  <a:r>
                    <a:rPr lang="en-US" sz="1400" b="1" dirty="0">
                      <a:solidFill>
                        <a:srgbClr val="00B0F0"/>
                      </a:solidFill>
                    </a:rPr>
                    <a:t>x(t) </a:t>
                  </a:r>
                  <a:r>
                    <a:rPr lang="zh-CN" altLang="en-US" sz="1400" b="1" dirty="0">
                      <a:solidFill>
                        <a:srgbClr val="00B0F0"/>
                      </a:solidFill>
                    </a:rPr>
                    <a:t>是输入向量</a:t>
                  </a:r>
                  <a:r>
                    <a:rPr lang="en-US" sz="1400" b="1" dirty="0">
                      <a:solidFill>
                        <a:srgbClr val="00B0F0"/>
                      </a:solidFill>
                    </a:rPr>
                    <a:t>:</a:t>
                  </a:r>
                  <a:r>
                    <a:rPr lang="en-US" sz="1400" dirty="0">
                      <a:solidFill>
                        <a:srgbClr val="00B0F0"/>
                      </a:solidFill>
                    </a:rPr>
                    <a:t> </a:t>
                  </a:r>
                  <a:r>
                    <a:rPr lang="zh-CN" altLang="en-US" sz="1400" dirty="0"/>
                    <a:t>通过拼接当前单词的词嵌入</a:t>
                  </a:r>
                  <a14:m>
                    <m:oMath xmlns:m="http://schemas.openxmlformats.org/officeDocument/2006/math">
                      <m:r>
                        <a:rPr lang="en-US" altLang="zh-CN" sz="1400" b="0" i="1" smtClean="0">
                          <a:latin typeface="Cambria Math" panose="02040503050406030204" pitchFamily="18" charset="0"/>
                        </a:rPr>
                        <m:t>𝑤</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m:t>
                      </m:r>
                    </m:oMath>
                  </a14:m>
                  <a:r>
                    <a:rPr lang="zh-CN" altLang="en-US" sz="1400" dirty="0"/>
                    <a:t>和在时间</a:t>
                  </a:r>
                  <a14:m>
                    <m:oMath xmlns:m="http://schemas.openxmlformats.org/officeDocument/2006/math">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oMath>
                  </a14:m>
                  <a:r>
                    <a:rPr lang="zh-CN" altLang="en-US" sz="1400" dirty="0"/>
                    <a:t>时的隐含状态</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oMath>
                  </a14:m>
                  <a:r>
                    <a:rPr lang="zh-CN" altLang="en-US" sz="1400" dirty="0"/>
                    <a:t>而形成</a:t>
                  </a:r>
                  <a:endParaRPr lang="en-US" b="1" dirty="0">
                    <a:solidFill>
                      <a:srgbClr val="008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834521" y="2419426"/>
                  <a:ext cx="2730714" cy="1061829"/>
                </a:xfrm>
                <a:prstGeom prst="rect">
                  <a:avLst/>
                </a:prstGeom>
                <a:blipFill>
                  <a:blip r:embed="rId9"/>
                  <a:stretch>
                    <a:fillRect l="-670" b="-1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3777728" y="2827229"/>
                  <a:ext cx="20426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𝑥</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𝑤</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e>
                        </m:d>
                      </m:oMath>
                    </m:oMathPara>
                  </a14:m>
                  <a:endParaRPr lang="zh-CN" altLang="en-US" sz="16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3777728" y="2827229"/>
                  <a:ext cx="2042675" cy="246221"/>
                </a:xfrm>
                <a:prstGeom prst="rect">
                  <a:avLst/>
                </a:prstGeom>
                <a:blipFill>
                  <a:blip r:embed="rId10"/>
                  <a:stretch>
                    <a:fillRect l="-896" b="-5000"/>
                  </a:stretch>
                </a:blipFill>
              </p:spPr>
              <p:txBody>
                <a:bodyPr/>
                <a:lstStyle/>
                <a:p>
                  <a:r>
                    <a:rPr lang="zh-CN" altLang="en-US">
                      <a:noFill/>
                    </a:rPr>
                    <a:t> </a:t>
                  </a:r>
                </a:p>
              </p:txBody>
            </p:sp>
          </mc:Fallback>
        </mc:AlternateContent>
      </p:grpSp>
      <p:grpSp>
        <p:nvGrpSpPr>
          <p:cNvPr id="35" name="组合 34"/>
          <p:cNvGrpSpPr/>
          <p:nvPr/>
        </p:nvGrpSpPr>
        <p:grpSpPr>
          <a:xfrm>
            <a:off x="834520" y="5406214"/>
            <a:ext cx="4417650" cy="670953"/>
            <a:chOff x="834520" y="5406214"/>
            <a:chExt cx="4417650" cy="670953"/>
          </a:xfrm>
        </p:grpSpPr>
        <p:sp>
          <p:nvSpPr>
            <p:cNvPr id="19" name="Rectangle 18"/>
            <p:cNvSpPr/>
            <p:nvPr/>
          </p:nvSpPr>
          <p:spPr>
            <a:xfrm>
              <a:off x="834520" y="5621491"/>
              <a:ext cx="1813317" cy="307777"/>
            </a:xfrm>
            <a:prstGeom prst="rect">
              <a:avLst/>
            </a:prstGeom>
          </p:spPr>
          <p:txBody>
            <a:bodyPr wrap="none">
              <a:spAutoFit/>
            </a:bodyPr>
            <a:lstStyle/>
            <a:p>
              <a:r>
                <a:rPr lang="zh-CN" altLang="en-US" sz="1400" b="1" dirty="0">
                  <a:solidFill>
                    <a:srgbClr val="00B0F0"/>
                  </a:solidFill>
                  <a:latin typeface="+mn-ea"/>
                </a:rPr>
                <a:t>输出层使用</a:t>
              </a:r>
              <a:r>
                <a:rPr lang="en-US" altLang="zh-CN" sz="1400" b="1" dirty="0" err="1">
                  <a:solidFill>
                    <a:srgbClr val="00B0F0"/>
                  </a:solidFill>
                  <a:latin typeface="+mn-ea"/>
                </a:rPr>
                <a:t>softmax</a:t>
              </a:r>
              <a:endParaRPr lang="en-US" sz="1400" b="1" dirty="0">
                <a:solidFill>
                  <a:srgbClr val="00B0F0"/>
                </a:solidFill>
                <a:latin typeface="+mn-ea"/>
              </a:endParaRPr>
            </a:p>
          </p:txBody>
        </p:sp>
        <mc:AlternateContent xmlns:mc="http://schemas.openxmlformats.org/markup-compatibility/2006" xmlns:a14="http://schemas.microsoft.com/office/drawing/2010/main">
          <mc:Choice Requires="a14">
            <p:sp>
              <p:nvSpPr>
                <p:cNvPr id="34" name="文本框 33"/>
                <p:cNvSpPr txBox="1"/>
                <p:nvPr/>
              </p:nvSpPr>
              <p:spPr>
                <a:xfrm>
                  <a:off x="3777728" y="5406214"/>
                  <a:ext cx="1474442"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𝑔</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𝑚</m:t>
                                </m:r>
                              </m:sub>
                            </m:sSub>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𝑧</m:t>
                                    </m:r>
                                  </m:e>
                                  <m:sub>
                                    <m:r>
                                      <a:rPr lang="en-US" altLang="zh-CN" sz="1600" b="0" i="1" smtClean="0">
                                        <a:latin typeface="Cambria Math" panose="02040503050406030204" pitchFamily="18" charset="0"/>
                                      </a:rPr>
                                      <m:t>𝑚</m:t>
                                    </m:r>
                                  </m:sub>
                                  <m:sup/>
                                </m:sSubSup>
                              </m:sup>
                            </m:sSup>
                          </m:num>
                          <m:den>
                            <m:nary>
                              <m:naryPr>
                                <m:chr m:val="∑"/>
                                <m:limLoc m:val="subSup"/>
                                <m:supHide m:val="on"/>
                                <m:ctrlPr>
                                  <a:rPr lang="en-US" altLang="zh-CN" sz="1600" b="0" i="1" smtClean="0">
                                    <a:latin typeface="Cambria Math" panose="02040503050406030204" pitchFamily="18" charset="0"/>
                                  </a:rPr>
                                </m:ctrlPr>
                              </m:naryPr>
                              <m:sub>
                                <m:r>
                                  <m:rPr>
                                    <m:brk m:alnAt="9"/>
                                  </m:rPr>
                                  <a:rPr lang="en-US" altLang="zh-CN" sz="1600" b="0" i="1" smtClean="0">
                                    <a:latin typeface="Cambria Math" panose="02040503050406030204" pitchFamily="18" charset="0"/>
                                  </a:rPr>
                                  <m:t>𝑘</m:t>
                                </m:r>
                              </m:sub>
                              <m:sup/>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𝑒</m:t>
                                    </m:r>
                                  </m:e>
                                  <m:sup>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𝑧</m:t>
                                        </m:r>
                                      </m:e>
                                      <m:sub>
                                        <m:r>
                                          <a:rPr lang="en-US" altLang="zh-CN" sz="1600" b="0" i="1" smtClean="0">
                                            <a:latin typeface="Cambria Math" panose="02040503050406030204" pitchFamily="18" charset="0"/>
                                          </a:rPr>
                                          <m:t>𝑘</m:t>
                                        </m:r>
                                      </m:sub>
                                      <m:sup/>
                                    </m:sSubSup>
                                  </m:sup>
                                </m:sSup>
                              </m:e>
                            </m:nary>
                          </m:den>
                        </m:f>
                      </m:oMath>
                    </m:oMathPara>
                  </a14:m>
                  <a:endParaRPr lang="zh-CN" altLang="en-US" sz="16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777728" y="5406214"/>
                  <a:ext cx="1474442" cy="670953"/>
                </a:xfrm>
                <a:prstGeom prst="rect">
                  <a:avLst/>
                </a:prstGeom>
                <a:blipFill>
                  <a:blip r:embed="rId11"/>
                  <a:stretch>
                    <a:fillRect/>
                  </a:stretch>
                </a:blipFill>
              </p:spPr>
              <p:txBody>
                <a:bodyPr/>
                <a:lstStyle/>
                <a:p>
                  <a:r>
                    <a:rPr lang="zh-CN" altLang="en-US">
                      <a:noFill/>
                    </a:rPr>
                    <a:t> </a:t>
                  </a:r>
                </a:p>
              </p:txBody>
            </p:sp>
          </mc:Fallback>
        </mc:AlternateContent>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6443302" cy="206381"/>
          </a:xfrm>
        </p:spPr>
        <p:txBody>
          <a:bodyPr/>
          <a:lstStyle/>
          <a:p>
            <a:r>
              <a:rPr lang="en-US" altLang="zh-CN" dirty="0" err="1"/>
              <a:t>Karpathy</a:t>
            </a:r>
            <a:r>
              <a:rPr lang="en-US" altLang="zh-CN" dirty="0"/>
              <a:t>, Andrej, and Li Fei-Fei. "Deep visual-semantic alignments for generating image descriptions." Proceedings of the IEEE Conference on Computer Vision and Pattern Recognition. 2015.</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134</a:t>
            </a:fld>
            <a:endParaRPr lang="zh-CN" altLang="en-US" dirty="0"/>
          </a:p>
        </p:txBody>
      </p:sp>
      <p:sp>
        <p:nvSpPr>
          <p:cNvPr id="4" name="Title 3"/>
          <p:cNvSpPr>
            <a:spLocks noGrp="1"/>
          </p:cNvSpPr>
          <p:nvPr>
            <p:ph type="title"/>
          </p:nvPr>
        </p:nvSpPr>
        <p:spPr/>
        <p:txBody>
          <a:bodyPr/>
          <a:lstStyle/>
          <a:p>
            <a:r>
              <a:rPr lang="zh-CN" altLang="en-US" dirty="0"/>
              <a:t>  学习视觉语言对齐</a:t>
            </a:r>
          </a:p>
        </p:txBody>
      </p:sp>
      <p:sp>
        <p:nvSpPr>
          <p:cNvPr id="5" name="Content Placeholder 4"/>
          <p:cNvSpPr>
            <a:spLocks noGrp="1"/>
          </p:cNvSpPr>
          <p:nvPr>
            <p:ph sz="quarter" idx="13"/>
          </p:nvPr>
        </p:nvSpPr>
        <p:spPr/>
        <p:txBody>
          <a:bodyPr/>
          <a:lstStyle/>
          <a:p>
            <a:pPr>
              <a:lnSpc>
                <a:spcPct val="150000"/>
              </a:lnSpc>
            </a:pPr>
            <a:r>
              <a:rPr lang="zh-CN" altLang="en-US" dirty="0"/>
              <a:t>区域</a:t>
            </a:r>
            <a:r>
              <a:rPr lang="en-US" altLang="zh-CN" dirty="0"/>
              <a:t>CNN +</a:t>
            </a:r>
            <a:r>
              <a:rPr lang="zh-CN" altLang="en-US" dirty="0"/>
              <a:t>双向</a:t>
            </a:r>
            <a:r>
              <a:rPr lang="en-US" altLang="zh-CN" dirty="0"/>
              <a:t>RNN</a:t>
            </a:r>
          </a:p>
          <a:p>
            <a:pPr lvl="1">
              <a:lnSpc>
                <a:spcPct val="150000"/>
              </a:lnSpc>
            </a:pPr>
            <a:r>
              <a:rPr lang="zh-CN" altLang="en-US" dirty="0"/>
              <a:t>通过一个共同的多模式嵌入空间将这两种方式联系起来</a:t>
            </a:r>
          </a:p>
        </p:txBody>
      </p:sp>
      <p:pic>
        <p:nvPicPr>
          <p:cNvPr id="6" name="Content Placeholder 3"/>
          <p:cNvPicPr>
            <a:picLocks noChangeAspect="1"/>
          </p:cNvPicPr>
          <p:nvPr/>
        </p:nvPicPr>
        <p:blipFill>
          <a:blip r:embed="rId2"/>
          <a:srcRect l="-30760" r="-30760"/>
          <a:stretch>
            <a:fillRect/>
          </a:stretch>
        </p:blipFill>
        <p:spPr>
          <a:xfrm>
            <a:off x="3875011" y="2208301"/>
            <a:ext cx="6526452" cy="3589297"/>
          </a:xfrm>
          <a:prstGeom prst="rect">
            <a:avLst/>
          </a:prstGeom>
        </p:spPr>
      </p:pic>
      <p:pic>
        <p:nvPicPr>
          <p:cNvPr id="7" name="Picture 6"/>
          <p:cNvPicPr>
            <a:picLocks noChangeAspect="1"/>
          </p:cNvPicPr>
          <p:nvPr/>
        </p:nvPicPr>
        <p:blipFill>
          <a:blip r:embed="rId3"/>
          <a:stretch>
            <a:fillRect/>
          </a:stretch>
        </p:blipFill>
        <p:spPr>
          <a:xfrm>
            <a:off x="279019" y="2820189"/>
            <a:ext cx="4657352" cy="2645376"/>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02443" y="6240464"/>
            <a:ext cx="6360175" cy="418954"/>
          </a:xfrm>
        </p:spPr>
        <p:txBody>
          <a:bodyPr/>
          <a:lstStyle/>
          <a:p>
            <a:r>
              <a:rPr lang="en-US" altLang="zh-CN" dirty="0" err="1"/>
              <a:t>Karpathy</a:t>
            </a:r>
            <a:r>
              <a:rPr lang="en-US" altLang="zh-CN" dirty="0"/>
              <a:t>, Andrej, and Li Fei-Fei. "Deep visual-semantic alignments for generating image descriptions." Proceedings of the IEEE Conference on Computer Vision and Pattern Recognition. 2015.</a:t>
            </a:r>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135</a:t>
            </a:fld>
            <a:endParaRPr lang="zh-CN" altLang="en-US" dirty="0"/>
          </a:p>
        </p:txBody>
      </p:sp>
      <p:sp>
        <p:nvSpPr>
          <p:cNvPr id="4" name="Title 3"/>
          <p:cNvSpPr>
            <a:spLocks noGrp="1"/>
          </p:cNvSpPr>
          <p:nvPr>
            <p:ph type="title"/>
          </p:nvPr>
        </p:nvSpPr>
        <p:spPr/>
        <p:txBody>
          <a:bodyPr/>
          <a:lstStyle/>
          <a:p>
            <a:r>
              <a:rPr lang="zh-CN" altLang="en-US" dirty="0"/>
              <a:t>  学习生成图像描述</a:t>
            </a:r>
          </a:p>
        </p:txBody>
      </p:sp>
      <p:sp>
        <p:nvSpPr>
          <p:cNvPr id="5" name="Content Placeholder 4"/>
          <p:cNvSpPr>
            <a:spLocks noGrp="1"/>
          </p:cNvSpPr>
          <p:nvPr>
            <p:ph sz="quarter" idx="13"/>
          </p:nvPr>
        </p:nvSpPr>
        <p:spPr/>
        <p:txBody>
          <a:bodyPr/>
          <a:lstStyle/>
          <a:p>
            <a:pPr>
              <a:lnSpc>
                <a:spcPct val="150000"/>
              </a:lnSpc>
            </a:pPr>
            <a:r>
              <a:rPr lang="zh-CN" altLang="en-US" dirty="0"/>
              <a:t>用图像训练</a:t>
            </a:r>
            <a:r>
              <a:rPr lang="en-US" altLang="zh-CN" dirty="0"/>
              <a:t>CNN+</a:t>
            </a:r>
            <a:r>
              <a:rPr lang="zh-CN" altLang="en-US" dirty="0"/>
              <a:t>用句子训练</a:t>
            </a:r>
            <a:r>
              <a:rPr lang="en-US" altLang="zh-CN" dirty="0"/>
              <a:t>RNN</a:t>
            </a:r>
          </a:p>
          <a:p>
            <a:pPr lvl="1">
              <a:lnSpc>
                <a:spcPct val="150000"/>
              </a:lnSpc>
              <a:spcBef>
                <a:spcPts val="500"/>
              </a:spcBef>
            </a:pPr>
            <a:r>
              <a:rPr lang="en-US" altLang="zh-CN" dirty="0"/>
              <a:t>RNN</a:t>
            </a:r>
            <a:r>
              <a:rPr lang="zh-CN" altLang="en-US" dirty="0"/>
              <a:t>接受一个单词和之前的上下文，输出下一个单词的分布</a:t>
            </a:r>
          </a:p>
          <a:p>
            <a:pPr lvl="1">
              <a:lnSpc>
                <a:spcPct val="150000"/>
              </a:lnSpc>
              <a:spcBef>
                <a:spcPts val="500"/>
              </a:spcBef>
            </a:pPr>
            <a:r>
              <a:rPr lang="zh-CN" altLang="en-US" dirty="0"/>
              <a:t>图片信息一开始就输入到</a:t>
            </a:r>
            <a:r>
              <a:rPr lang="en-US" altLang="zh-CN" dirty="0"/>
              <a:t>RNN</a:t>
            </a:r>
            <a:r>
              <a:rPr lang="zh-CN" altLang="en-US" dirty="0"/>
              <a:t>中</a:t>
            </a:r>
            <a:endParaRPr lang="en-US" altLang="zh-CN" dirty="0"/>
          </a:p>
          <a:p>
            <a:pPr lvl="1">
              <a:lnSpc>
                <a:spcPct val="150000"/>
              </a:lnSpc>
              <a:spcBef>
                <a:spcPts val="500"/>
              </a:spcBef>
            </a:pPr>
            <a:r>
              <a:rPr lang="en-US" altLang="zh-CN" dirty="0"/>
              <a:t>START</a:t>
            </a:r>
            <a:r>
              <a:rPr lang="zh-CN" altLang="en-US" dirty="0"/>
              <a:t>和</a:t>
            </a:r>
            <a:r>
              <a:rPr lang="en-US" altLang="zh-CN" dirty="0"/>
              <a:t>END</a:t>
            </a:r>
            <a:r>
              <a:rPr lang="zh-CN" altLang="en-US" dirty="0"/>
              <a:t>是特殊标志符</a:t>
            </a:r>
          </a:p>
        </p:txBody>
      </p:sp>
      <p:pic>
        <p:nvPicPr>
          <p:cNvPr id="6" name="Picture 5"/>
          <p:cNvPicPr>
            <a:picLocks noChangeAspect="1"/>
          </p:cNvPicPr>
          <p:nvPr/>
        </p:nvPicPr>
        <p:blipFill>
          <a:blip r:embed="rId2"/>
          <a:stretch>
            <a:fillRect/>
          </a:stretch>
        </p:blipFill>
        <p:spPr>
          <a:xfrm>
            <a:off x="3674682" y="3081024"/>
            <a:ext cx="4531723" cy="2719034"/>
          </a:xfrm>
          <a:prstGeom prst="rect">
            <a:avLst/>
          </a:prstGeom>
        </p:spPr>
      </p:pic>
      <p:pic>
        <p:nvPicPr>
          <p:cNvPr id="7" name="Picture 6"/>
          <p:cNvPicPr>
            <a:picLocks noChangeAspect="1"/>
          </p:cNvPicPr>
          <p:nvPr/>
        </p:nvPicPr>
        <p:blipFill>
          <a:blip r:embed="rId3"/>
          <a:stretch>
            <a:fillRect/>
          </a:stretch>
        </p:blipFill>
        <p:spPr>
          <a:xfrm>
            <a:off x="862391" y="3081024"/>
            <a:ext cx="2587067" cy="315384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zh-CN" altLang="en-US" dirty="0"/>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136</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神经网络及深度学习总结</a:t>
            </a:r>
          </a:p>
        </p:txBody>
      </p:sp>
      <p:sp>
        <p:nvSpPr>
          <p:cNvPr id="5" name="Content Placeholder 4"/>
          <p:cNvSpPr>
            <a:spLocks noGrp="1"/>
          </p:cNvSpPr>
          <p:nvPr>
            <p:ph sz="quarter" idx="13"/>
          </p:nvPr>
        </p:nvSpPr>
        <p:spPr/>
        <p:txBody>
          <a:bodyPr/>
          <a:lstStyle/>
          <a:p>
            <a:endParaRPr lang="en-US" altLang="zh-CN" dirty="0"/>
          </a:p>
          <a:p>
            <a:r>
              <a:rPr lang="zh-CN" altLang="en-US" dirty="0"/>
              <a:t>通用近似：双层神经网络可以逼近任何函数</a:t>
            </a:r>
          </a:p>
          <a:p>
            <a:endParaRPr lang="en-US" altLang="zh-CN" dirty="0"/>
          </a:p>
          <a:p>
            <a:endParaRPr lang="en-US" altLang="zh-CN" dirty="0"/>
          </a:p>
          <a:p>
            <a:r>
              <a:rPr lang="zh-CN" altLang="en-US" dirty="0"/>
              <a:t>到目前为止，反向传播是多层神经网络最重要的训练方案</a:t>
            </a:r>
          </a:p>
          <a:p>
            <a:endParaRPr lang="en-US" altLang="zh-CN" dirty="0"/>
          </a:p>
          <a:p>
            <a:endParaRPr lang="en-US" altLang="zh-CN" dirty="0"/>
          </a:p>
          <a:p>
            <a:r>
              <a:rPr lang="zh-CN" altLang="en-US" dirty="0"/>
              <a:t>深度学习，即用大数据训练的深度神经网络，效果非常好</a:t>
            </a:r>
            <a:endParaRPr lang="en-US" altLang="zh-CN" dirty="0"/>
          </a:p>
          <a:p>
            <a:pPr lvl="1"/>
            <a:r>
              <a:rPr lang="en-US" altLang="zh-CN" dirty="0"/>
              <a:t>MLP</a:t>
            </a:r>
            <a:r>
              <a:rPr lang="zh-CN" altLang="en-US" dirty="0"/>
              <a:t>（</a:t>
            </a:r>
            <a:r>
              <a:rPr lang="en-US" altLang="zh-CN" dirty="0"/>
              <a:t>DNN</a:t>
            </a:r>
            <a:r>
              <a:rPr lang="zh-CN" altLang="en-US" dirty="0"/>
              <a:t>）、</a:t>
            </a:r>
            <a:r>
              <a:rPr lang="en-US" altLang="zh-CN" dirty="0"/>
              <a:t>CNN</a:t>
            </a:r>
            <a:r>
              <a:rPr lang="zh-CN" altLang="en-US" dirty="0"/>
              <a:t>、</a:t>
            </a:r>
            <a:r>
              <a:rPr lang="en-US" altLang="zh-CN" dirty="0"/>
              <a:t>RNN</a:t>
            </a:r>
            <a:r>
              <a:rPr lang="zh-CN" altLang="en-US" dirty="0"/>
              <a:t>、</a:t>
            </a:r>
            <a:r>
              <a:rPr lang="en-US" altLang="zh-CN" dirty="0"/>
              <a:t>LSTM</a:t>
            </a:r>
          </a:p>
          <a:p>
            <a:pPr lvl="1"/>
            <a:r>
              <a:rPr lang="zh-CN" altLang="en-US" dirty="0"/>
              <a:t>感兴趣的同学可以关注</a:t>
            </a:r>
            <a:r>
              <a:rPr lang="en-US" altLang="zh-CN" dirty="0"/>
              <a:t>Attention</a:t>
            </a:r>
            <a:r>
              <a:rPr lang="zh-CN" altLang="en-US" dirty="0"/>
              <a:t>和</a:t>
            </a:r>
            <a:r>
              <a:rPr lang="en-US" altLang="zh-CN" dirty="0"/>
              <a:t>Transformer</a:t>
            </a:r>
          </a:p>
          <a:p>
            <a:endParaRPr lang="en-US" altLang="zh-CN" dirty="0"/>
          </a:p>
          <a:p>
            <a:r>
              <a:rPr lang="zh-CN" altLang="en-US" dirty="0"/>
              <a:t>结合其他机器学习模型的神经网络取得了进一步成功</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zh-CN" altLang="en-US" dirty="0"/>
          </a:p>
        </p:txBody>
      </p:sp>
      <p:sp>
        <p:nvSpPr>
          <p:cNvPr id="3" name="Slide Number Placeholder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137</a:t>
            </a:fld>
            <a:endParaRPr lang="zh-CN" altLang="en-US" dirty="0"/>
          </a:p>
        </p:txBody>
      </p:sp>
      <p:sp>
        <p:nvSpPr>
          <p:cNvPr id="4" name="Title 3"/>
          <p:cNvSpPr>
            <a:spLocks noGrp="1"/>
          </p:cNvSpPr>
          <p:nvPr>
            <p:ph type="title"/>
          </p:nvPr>
        </p:nvSpPr>
        <p:spPr/>
        <p:txBody>
          <a:bodyPr/>
          <a:lstStyle/>
          <a:p>
            <a:r>
              <a:rPr lang="en-US" altLang="zh-CN" dirty="0"/>
              <a:t>  </a:t>
            </a:r>
            <a:r>
              <a:rPr lang="zh-CN" altLang="en-US" dirty="0"/>
              <a:t>参考资料</a:t>
            </a:r>
          </a:p>
        </p:txBody>
      </p:sp>
      <p:sp>
        <p:nvSpPr>
          <p:cNvPr id="5" name="Content Placeholder 4"/>
          <p:cNvSpPr>
            <a:spLocks noGrp="1"/>
          </p:cNvSpPr>
          <p:nvPr>
            <p:ph sz="quarter" idx="13"/>
          </p:nvPr>
        </p:nvSpPr>
        <p:spPr>
          <a:xfrm>
            <a:off x="502444" y="1103745"/>
            <a:ext cx="8137922" cy="5538355"/>
          </a:xfrm>
        </p:spPr>
        <p:txBody>
          <a:bodyPr>
            <a:normAutofit/>
          </a:bodyPr>
          <a:lstStyle/>
          <a:p>
            <a:pPr>
              <a:lnSpc>
                <a:spcPct val="140000"/>
              </a:lnSpc>
              <a:spcBef>
                <a:spcPts val="0"/>
              </a:spcBef>
            </a:pPr>
            <a:r>
              <a:rPr lang="en-US" altLang="zh-CN" sz="1800" dirty="0"/>
              <a:t>Geoffrey Hinton</a:t>
            </a:r>
            <a:r>
              <a:rPr lang="zh-CN" altLang="en-US" sz="1800" dirty="0"/>
              <a:t>教授的</a:t>
            </a:r>
            <a:r>
              <a:rPr lang="en-US" altLang="zh-CN" sz="1800" dirty="0"/>
              <a:t>Coursera</a:t>
            </a:r>
            <a:r>
              <a:rPr lang="zh-CN" altLang="en-US" sz="1800" dirty="0"/>
              <a:t>课程</a:t>
            </a:r>
            <a:endParaRPr lang="en-US" altLang="zh-CN" sz="1800" dirty="0"/>
          </a:p>
          <a:p>
            <a:pPr lvl="1">
              <a:lnSpc>
                <a:spcPct val="140000"/>
              </a:lnSpc>
              <a:spcBef>
                <a:spcPts val="0"/>
              </a:spcBef>
            </a:pPr>
            <a:r>
              <a:rPr lang="en-US" altLang="zh-CN" dirty="0">
                <a:hlinkClick r:id="rId2"/>
              </a:rPr>
              <a:t>https://www.coursera.org/learn/neural-networks-deep-learning</a:t>
            </a:r>
            <a:endParaRPr lang="en-US" altLang="zh-CN" dirty="0"/>
          </a:p>
          <a:p>
            <a:pPr>
              <a:lnSpc>
                <a:spcPct val="140000"/>
              </a:lnSpc>
              <a:spcBef>
                <a:spcPts val="0"/>
              </a:spcBef>
            </a:pPr>
            <a:r>
              <a:rPr lang="zh-CN" altLang="en-US" dirty="0"/>
              <a:t>汪军教授在</a:t>
            </a:r>
            <a:r>
              <a:rPr lang="en-US" altLang="zh-CN" dirty="0"/>
              <a:t>UCL</a:t>
            </a:r>
            <a:r>
              <a:rPr lang="zh-CN" altLang="en-US" dirty="0"/>
              <a:t>的深度学习教程</a:t>
            </a:r>
            <a:endParaRPr lang="en-US" altLang="zh-CN" dirty="0"/>
          </a:p>
          <a:p>
            <a:pPr lvl="1">
              <a:lnSpc>
                <a:spcPct val="140000"/>
              </a:lnSpc>
              <a:spcBef>
                <a:spcPts val="0"/>
              </a:spcBef>
            </a:pPr>
            <a:r>
              <a:rPr lang="en-US" altLang="zh-CN" dirty="0"/>
              <a:t>http://www.slideshare.net/JunWang5/deep-learning-61493694</a:t>
            </a:r>
          </a:p>
          <a:p>
            <a:pPr>
              <a:lnSpc>
                <a:spcPct val="140000"/>
              </a:lnSpc>
              <a:spcBef>
                <a:spcPts val="0"/>
              </a:spcBef>
            </a:pPr>
            <a:r>
              <a:rPr lang="zh-CN" altLang="en-US" sz="1800" dirty="0"/>
              <a:t>李飞飞教授在斯坦福的</a:t>
            </a:r>
            <a:r>
              <a:rPr lang="en-US" altLang="zh-CN" sz="1800" dirty="0"/>
              <a:t>CS231n</a:t>
            </a:r>
            <a:r>
              <a:rPr lang="zh-CN" altLang="en-US" sz="1800" dirty="0"/>
              <a:t>课程</a:t>
            </a:r>
            <a:endParaRPr lang="en-US" altLang="zh-CN" sz="1800" dirty="0"/>
          </a:p>
          <a:p>
            <a:pPr lvl="1">
              <a:lnSpc>
                <a:spcPct val="140000"/>
              </a:lnSpc>
              <a:spcBef>
                <a:spcPts val="0"/>
              </a:spcBef>
            </a:pPr>
            <a:r>
              <a:rPr lang="en-US" altLang="zh-CN" dirty="0"/>
              <a:t>http://cs231n.stanford.edu/</a:t>
            </a:r>
          </a:p>
          <a:p>
            <a:pPr>
              <a:lnSpc>
                <a:spcPct val="140000"/>
              </a:lnSpc>
              <a:spcBef>
                <a:spcPts val="0"/>
              </a:spcBef>
            </a:pPr>
            <a:r>
              <a:rPr lang="zh-CN" altLang="en-US" sz="1800" dirty="0"/>
              <a:t>俞凯教授在上海交大的课程</a:t>
            </a:r>
            <a:endParaRPr lang="en-US" altLang="zh-CN" sz="1800" dirty="0"/>
          </a:p>
          <a:p>
            <a:pPr>
              <a:lnSpc>
                <a:spcPct val="140000"/>
              </a:lnSpc>
              <a:spcBef>
                <a:spcPts val="0"/>
              </a:spcBef>
            </a:pPr>
            <a:r>
              <a:rPr lang="en-US" altLang="zh-CN" sz="1800" dirty="0"/>
              <a:t>Michael Nielsen</a:t>
            </a:r>
            <a:r>
              <a:rPr lang="zh-CN" altLang="en-US" sz="1800" dirty="0"/>
              <a:t>在线深度学习书籍</a:t>
            </a:r>
            <a:endParaRPr lang="en-US" altLang="zh-CN" sz="1800" dirty="0"/>
          </a:p>
          <a:p>
            <a:pPr lvl="1">
              <a:lnSpc>
                <a:spcPct val="140000"/>
              </a:lnSpc>
              <a:spcBef>
                <a:spcPts val="0"/>
              </a:spcBef>
            </a:pPr>
            <a:r>
              <a:rPr lang="en-US" altLang="zh-CN" dirty="0"/>
              <a:t>http://neuralnetworksanddeeplearning.com/</a:t>
            </a:r>
          </a:p>
          <a:p>
            <a:pPr>
              <a:lnSpc>
                <a:spcPct val="140000"/>
              </a:lnSpc>
              <a:spcBef>
                <a:spcPts val="0"/>
              </a:spcBef>
            </a:pPr>
            <a:r>
              <a:rPr lang="zh-CN" altLang="en-US" sz="1800" dirty="0"/>
              <a:t>科研博客</a:t>
            </a:r>
            <a:endParaRPr lang="en-US" altLang="zh-CN" sz="1800" dirty="0"/>
          </a:p>
          <a:p>
            <a:pPr lvl="1">
              <a:lnSpc>
                <a:spcPct val="140000"/>
              </a:lnSpc>
              <a:spcBef>
                <a:spcPts val="0"/>
              </a:spcBef>
            </a:pPr>
            <a:r>
              <a:rPr lang="zh-CN" altLang="en-US" dirty="0"/>
              <a:t>跟李沐学</a:t>
            </a:r>
            <a:r>
              <a:rPr lang="en-US" altLang="zh-CN" dirty="0"/>
              <a:t>AI</a:t>
            </a:r>
            <a:r>
              <a:rPr lang="zh-CN" altLang="en-US" dirty="0"/>
              <a:t>：</a:t>
            </a:r>
            <a:r>
              <a:rPr lang="en-US" altLang="zh-CN" dirty="0"/>
              <a:t> https://</a:t>
            </a:r>
            <a:r>
              <a:rPr lang="en-US" altLang="zh-CN" dirty="0" err="1"/>
              <a:t>space.bilibili.com</a:t>
            </a:r>
            <a:r>
              <a:rPr lang="en-US" altLang="zh-CN" dirty="0"/>
              <a:t>/1567748478</a:t>
            </a:r>
          </a:p>
          <a:p>
            <a:pPr lvl="1">
              <a:lnSpc>
                <a:spcPct val="140000"/>
              </a:lnSpc>
              <a:spcBef>
                <a:spcPts val="0"/>
              </a:spcBef>
            </a:pPr>
            <a:r>
              <a:rPr lang="en-US" altLang="zh-CN" dirty="0"/>
              <a:t>Andrej </a:t>
            </a:r>
            <a:r>
              <a:rPr lang="en-US" altLang="zh-CN" dirty="0" err="1"/>
              <a:t>Karpathy</a:t>
            </a:r>
            <a:r>
              <a:rPr lang="en-US" altLang="zh-CN" dirty="0"/>
              <a:t>: http://karpathy.github.io/</a:t>
            </a:r>
          </a:p>
          <a:p>
            <a:pPr lvl="1">
              <a:lnSpc>
                <a:spcPct val="140000"/>
              </a:lnSpc>
              <a:spcBef>
                <a:spcPts val="0"/>
              </a:spcBef>
            </a:pPr>
            <a:r>
              <a:rPr lang="en-US" altLang="zh-CN" dirty="0"/>
              <a:t>Christopher </a:t>
            </a:r>
            <a:r>
              <a:rPr lang="en-US" altLang="zh-CN" dirty="0" err="1"/>
              <a:t>Olah</a:t>
            </a:r>
            <a:r>
              <a:rPr lang="en-US" altLang="zh-CN" dirty="0"/>
              <a:t>: http://colah.github.io/</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14</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感知机模型</a:t>
            </a:r>
          </a:p>
        </p:txBody>
      </p:sp>
      <p:pic>
        <p:nvPicPr>
          <p:cNvPr id="66" name="图片 65"/>
          <p:cNvPicPr>
            <a:picLocks noChangeAspect="1"/>
          </p:cNvPicPr>
          <p:nvPr/>
        </p:nvPicPr>
        <p:blipFill>
          <a:blip r:embed="rId2"/>
          <a:stretch>
            <a:fillRect/>
          </a:stretch>
        </p:blipFill>
        <p:spPr>
          <a:xfrm>
            <a:off x="226503" y="1956781"/>
            <a:ext cx="5410200" cy="2558438"/>
          </a:xfrm>
          <a:prstGeom prst="rect">
            <a:avLst/>
          </a:prstGeom>
        </p:spPr>
      </p:pic>
      <mc:AlternateContent xmlns:mc="http://schemas.openxmlformats.org/markup-compatibility/2006" xmlns:a14="http://schemas.microsoft.com/office/drawing/2010/main">
        <mc:Choice Requires="a14">
          <p:sp>
            <p:nvSpPr>
              <p:cNvPr id="67" name="内容占位符 2"/>
              <p:cNvSpPr txBox="1">
                <a:spLocks/>
              </p:cNvSpPr>
              <p:nvPr/>
            </p:nvSpPr>
            <p:spPr>
              <a:xfrm>
                <a:off x="5912643" y="1877290"/>
                <a:ext cx="3004854" cy="40621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Rosenblatt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[1958]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进一步提出感知机作为第一个在“老师”指导下进行学习的模型（即监督学习）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专注在如何找到合适的用于二分类任务的权重</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b>
                    </m:sSub>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类别</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a:p>
                <a:pPr lvl="1">
                  <a:lnSpc>
                    <a:spcPct val="110000"/>
                  </a:lnSpc>
                </a:pP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𝑦</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类别</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mc:Choice>
        <mc:Fallback xmlns="">
          <p:sp>
            <p:nvSpPr>
              <p:cNvPr id="67" name="内容占位符 2"/>
              <p:cNvSpPr txBox="1">
                <a:spLocks noRot="1" noChangeAspect="1" noMove="1" noResize="1" noEditPoints="1" noAdjustHandles="1" noChangeArrowheads="1" noChangeShapeType="1" noTextEdit="1"/>
              </p:cNvSpPr>
              <p:nvPr/>
            </p:nvSpPr>
            <p:spPr>
              <a:xfrm>
                <a:off x="5912643" y="1877290"/>
                <a:ext cx="3004854" cy="4062115"/>
              </a:xfrm>
              <a:prstGeom prst="rect">
                <a:avLst/>
              </a:prstGeom>
              <a:blipFill>
                <a:blip r:embed="rId5"/>
                <a:stretch>
                  <a:fillRect l="-1217" t="-7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782337" y="5443301"/>
                <a:ext cx="2207592" cy="8443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𝑦</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𝜑</m:t>
                      </m:r>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e>
                      </m:nary>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82337" y="5443301"/>
                <a:ext cx="2207592" cy="84439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68" name="文本占位符 3 1"/>
          <p:cNvSpPr txBox="1"/>
          <p:nvPr/>
        </p:nvSpPr>
        <p:spPr>
          <a:xfrm>
            <a:off x="502443" y="1285289"/>
            <a:ext cx="45812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Rosenblatt</a:t>
            </a:r>
            <a:r>
              <a:rPr lang="zh-CN" altLang="en-US" dirty="0"/>
              <a:t>的单层感知机 </a:t>
            </a:r>
            <a:r>
              <a:rPr lang="en-US" altLang="zh-CN" dirty="0"/>
              <a:t>[1958]</a:t>
            </a:r>
          </a:p>
          <a:p>
            <a:endParaRPr lang="en-US" altLang="zh-CN" dirty="0"/>
          </a:p>
        </p:txBody>
      </p:sp>
      <p:sp>
        <p:nvSpPr>
          <p:cNvPr id="69" name="内容占位符 2"/>
          <p:cNvSpPr txBox="1"/>
          <p:nvPr/>
        </p:nvSpPr>
        <p:spPr>
          <a:xfrm>
            <a:off x="782337" y="4771809"/>
            <a:ext cx="2207592" cy="4528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0" name="内容占位符 2"/>
          <p:cNvSpPr txBox="1"/>
          <p:nvPr/>
        </p:nvSpPr>
        <p:spPr>
          <a:xfrm>
            <a:off x="3581301" y="4752830"/>
            <a:ext cx="2876557" cy="4528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3581392" y="5506748"/>
                <a:ext cx="2876557"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r>
                                <m:rPr>
                                  <m:nor/>
                                </m:rPr>
                                <a:rPr lang="en-US" altLang="zh-CN">
                                  <a:latin typeface="Cambria Math" panose="02040503050406030204" pitchFamily="18" charset="0"/>
                                  <a:ea typeface="Cambria Math" panose="02040503050406030204" pitchFamily="18" charset="0"/>
                                </a:rPr>
                                <m:t> 1          </m:t>
                              </m:r>
                              <m:r>
                                <m:rPr>
                                  <m:nor/>
                                </m:rPr>
                                <a:rPr lang="en-US" altLang="zh-CN">
                                  <a:latin typeface="Cambria Math" panose="02040503050406030204" pitchFamily="18" charset="0"/>
                                  <a:ea typeface="Cambria Math" panose="02040503050406030204" pitchFamily="18" charset="0"/>
                                </a:rPr>
                                <m:t>if</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≥0</m:t>
                              </m:r>
                            </m:e>
                            <m:e>
                              <m:r>
                                <m:rPr>
                                  <m:nor/>
                                </m:rPr>
                                <a:rPr lang="en-US" altLang="zh-CN">
                                  <a:latin typeface="Cambria Math" panose="02040503050406030204" pitchFamily="18" charset="0"/>
                                  <a:ea typeface="Cambria Math" panose="02040503050406030204" pitchFamily="18" charset="0"/>
                                </a:rPr>
                                <m:t> −1      </m:t>
                              </m:r>
                              <m:r>
                                <m:rPr>
                                  <m:nor/>
                                </m:rPr>
                                <a:rPr lang="en-US" altLang="zh-CN">
                                  <a:latin typeface="Cambria Math" panose="02040503050406030204" pitchFamily="18" charset="0"/>
                                  <a:ea typeface="Cambria Math" panose="02040503050406030204" pitchFamily="18" charset="0"/>
                                </a:rPr>
                                <m:t>otherwis</m:t>
                              </m:r>
                              <m:r>
                                <m:rPr>
                                  <m:sty m:val="p"/>
                                </m:rPr>
                                <a:rPr lang="en-US" altLang="zh-CN" i="1">
                                  <a:latin typeface="Cambria Math" panose="02040503050406030204" pitchFamily="18" charset="0"/>
                                  <a:ea typeface="Cambria Math" panose="02040503050406030204" pitchFamily="18" charset="0"/>
                                </a:rPr>
                                <m:t>e</m:t>
                              </m:r>
                            </m:e>
                          </m:eqArr>
                        </m:e>
                      </m:d>
                    </m:oMath>
                  </m:oMathPara>
                </a14:m>
                <a:endParaRPr lang="zh-CN" altLang="zh-CN" dirty="0">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3581392" y="5506748"/>
                <a:ext cx="2876557" cy="71019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15</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训练感知机</a:t>
            </a:r>
          </a:p>
        </p:txBody>
      </p:sp>
      <p:pic>
        <p:nvPicPr>
          <p:cNvPr id="66" name="图片 65"/>
          <p:cNvPicPr>
            <a:picLocks noChangeAspect="1"/>
          </p:cNvPicPr>
          <p:nvPr/>
        </p:nvPicPr>
        <p:blipFill>
          <a:blip r:embed="rId2"/>
          <a:stretch>
            <a:fillRect/>
          </a:stretch>
        </p:blipFill>
        <p:spPr>
          <a:xfrm>
            <a:off x="226503" y="1956781"/>
            <a:ext cx="5410200" cy="2558438"/>
          </a:xfrm>
          <a:prstGeom prst="rect">
            <a:avLst/>
          </a:prstGeom>
        </p:spPr>
      </p:pic>
      <mc:AlternateContent xmlns:mc="http://schemas.openxmlformats.org/markup-compatibility/2006" xmlns:a14="http://schemas.microsoft.com/office/drawing/2010/main">
        <mc:Choice Requires="a14">
          <p:sp>
            <p:nvSpPr>
              <p:cNvPr id="67" name="内容占位符 2"/>
              <p:cNvSpPr txBox="1">
                <a:spLocks/>
              </p:cNvSpPr>
              <p:nvPr/>
            </p:nvSpPr>
            <p:spPr>
              <a:xfrm>
                <a:off x="5912643" y="1856508"/>
                <a:ext cx="3004854" cy="40828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eqArr>
                        <m:eqArrPr>
                          <m:ctrlPr>
                            <a:rPr lang="zh-CN" altLang="zh-CN" i="1" smtClean="0">
                              <a:latin typeface="Cambria Math" panose="02040503050406030204" pitchFamily="18" charset="0"/>
                            </a:rPr>
                          </m:ctrlPr>
                        </m:eqArrPr>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smtClean="0">
                              <a:latin typeface="Cambria Math" panose="02040503050406030204" pitchFamily="18" charset="0"/>
                            </a:rPr>
                            <m:t>&amp;</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𝜂</m:t>
                          </m:r>
                          <m:d>
                            <m:dPr>
                              <m:ctrlPr>
                                <a:rPr lang="zh-CN"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e>
                          <m:r>
                            <a:rPr lang="en-US" altLang="zh-CN" i="1">
                              <a:latin typeface="Cambria Math" panose="02040503050406030204" pitchFamily="18" charset="0"/>
                            </a:rPr>
                            <m:t>𝑏</m:t>
                          </m:r>
                          <m:r>
                            <a:rPr lang="en-US" altLang="zh-CN" i="1" smtClean="0">
                              <a:latin typeface="Cambria Math" panose="02040503050406030204" pitchFamily="18" charset="0"/>
                            </a:rPr>
                            <m:t>&amp;</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𝜂</m:t>
                          </m:r>
                          <m:d>
                            <m:dPr>
                              <m:ctrlPr>
                                <a:rPr lang="zh-CN"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d>
                        </m:e>
                      </m:eqArr>
                    </m:oMath>
                  </m:oMathPara>
                </a14:m>
                <a:endParaRPr lang="zh-CN" altLang="zh-CN" dirty="0">
                  <a:latin typeface="Cambria Math" panose="02040503050406030204" pitchFamily="18" charset="0"/>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下列规则等价：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如果输出正确，则不进行操作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如果输出高了，降低正输入的权重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如果输出低了，增加正输入的权重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7" name="内容占位符 2"/>
              <p:cNvSpPr txBox="1">
                <a:spLocks noRot="1" noChangeAspect="1" noMove="1" noResize="1" noEditPoints="1" noAdjustHandles="1" noChangeArrowheads="1" noChangeShapeType="1" noTextEdit="1"/>
              </p:cNvSpPr>
              <p:nvPr/>
            </p:nvSpPr>
            <p:spPr>
              <a:xfrm>
                <a:off x="5912643" y="1856508"/>
                <a:ext cx="3004854" cy="4082897"/>
              </a:xfrm>
              <a:prstGeom prst="rect">
                <a:avLst/>
              </a:prstGeom>
              <a:blipFill>
                <a:blip r:embed="rId5"/>
                <a:stretch>
                  <a:fillRect l="-1217" t="-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782337" y="5443301"/>
                <a:ext cx="2207592" cy="8443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𝑦</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𝜑</m:t>
                      </m:r>
                      <m:r>
                        <a:rPr lang="en-US" altLang="zh-CN" i="1">
                          <a:latin typeface="Cambria Math" panose="02040503050406030204" pitchFamily="18" charset="0"/>
                          <a:ea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𝑏</m:t>
                          </m:r>
                        </m:e>
                      </m:nary>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82337" y="5443301"/>
                <a:ext cx="2207592" cy="84439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68" name="文本占位符 3 1"/>
          <p:cNvSpPr txBox="1"/>
          <p:nvPr/>
        </p:nvSpPr>
        <p:spPr>
          <a:xfrm>
            <a:off x="502443" y="1285289"/>
            <a:ext cx="45812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Rosenblatt</a:t>
            </a:r>
            <a:r>
              <a:rPr lang="zh-CN" altLang="en-US" dirty="0"/>
              <a:t>的单层感知机 </a:t>
            </a:r>
            <a:r>
              <a:rPr lang="en-US" altLang="zh-CN" dirty="0"/>
              <a:t>[1958]</a:t>
            </a:r>
          </a:p>
          <a:p>
            <a:endParaRPr lang="en-US" altLang="zh-CN" dirty="0"/>
          </a:p>
        </p:txBody>
      </p:sp>
      <p:sp>
        <p:nvSpPr>
          <p:cNvPr id="69" name="内容占位符 2"/>
          <p:cNvSpPr txBox="1"/>
          <p:nvPr/>
        </p:nvSpPr>
        <p:spPr>
          <a:xfrm>
            <a:off x="782337" y="4771809"/>
            <a:ext cx="2207592" cy="4528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0" name="内容占位符 2"/>
          <p:cNvSpPr txBox="1"/>
          <p:nvPr/>
        </p:nvSpPr>
        <p:spPr>
          <a:xfrm>
            <a:off x="3581301" y="4752830"/>
            <a:ext cx="2876557" cy="4528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1" name="文本框 70"/>
              <p:cNvSpPr txBox="1"/>
              <p:nvPr/>
            </p:nvSpPr>
            <p:spPr>
              <a:xfrm>
                <a:off x="3581392" y="5506748"/>
                <a:ext cx="2876557"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eqArr>
                            <m:eqArrPr>
                              <m:ctrlPr>
                                <a:rPr lang="en-US" altLang="zh-CN" i="1">
                                  <a:latin typeface="Cambria Math" panose="02040503050406030204" pitchFamily="18" charset="0"/>
                                  <a:ea typeface="Cambria Math" panose="02040503050406030204" pitchFamily="18" charset="0"/>
                                </a:rPr>
                              </m:ctrlPr>
                            </m:eqArrPr>
                            <m:e>
                              <m:r>
                                <m:rPr>
                                  <m:nor/>
                                </m:rPr>
                                <a:rPr lang="en-US" altLang="zh-CN">
                                  <a:latin typeface="Cambria Math" panose="02040503050406030204" pitchFamily="18" charset="0"/>
                                  <a:ea typeface="Cambria Math" panose="02040503050406030204" pitchFamily="18" charset="0"/>
                                </a:rPr>
                                <m:t> 1          </m:t>
                              </m:r>
                              <m:r>
                                <m:rPr>
                                  <m:nor/>
                                </m:rPr>
                                <a:rPr lang="en-US" altLang="zh-CN">
                                  <a:latin typeface="Cambria Math" panose="02040503050406030204" pitchFamily="18" charset="0"/>
                                  <a:ea typeface="Cambria Math" panose="02040503050406030204" pitchFamily="18" charset="0"/>
                                </a:rPr>
                                <m:t>if</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≥0</m:t>
                              </m:r>
                            </m:e>
                            <m:e>
                              <m:r>
                                <m:rPr>
                                  <m:nor/>
                                </m:rPr>
                                <a:rPr lang="en-US" altLang="zh-CN">
                                  <a:latin typeface="Cambria Math" panose="02040503050406030204" pitchFamily="18" charset="0"/>
                                  <a:ea typeface="Cambria Math" panose="02040503050406030204" pitchFamily="18" charset="0"/>
                                </a:rPr>
                                <m:t> −1      </m:t>
                              </m:r>
                              <m:r>
                                <m:rPr>
                                  <m:nor/>
                                </m:rPr>
                                <a:rPr lang="en-US" altLang="zh-CN">
                                  <a:latin typeface="Cambria Math" panose="02040503050406030204" pitchFamily="18" charset="0"/>
                                  <a:ea typeface="Cambria Math" panose="02040503050406030204" pitchFamily="18" charset="0"/>
                                </a:rPr>
                                <m:t>otherwis</m:t>
                              </m:r>
                              <m:r>
                                <m:rPr>
                                  <m:sty m:val="p"/>
                                </m:rPr>
                                <a:rPr lang="en-US" altLang="zh-CN" i="1">
                                  <a:latin typeface="Cambria Math" panose="02040503050406030204" pitchFamily="18" charset="0"/>
                                  <a:ea typeface="Cambria Math" panose="02040503050406030204" pitchFamily="18" charset="0"/>
                                </a:rPr>
                                <m:t>e</m:t>
                              </m:r>
                            </m:e>
                          </m:eqArr>
                        </m:e>
                      </m:d>
                    </m:oMath>
                  </m:oMathPara>
                </a14:m>
                <a:endParaRPr lang="zh-CN" altLang="zh-CN" dirty="0">
                  <a:latin typeface="Cambria Math" panose="02040503050406030204" pitchFamily="18" charset="0"/>
                </a:endParaRPr>
              </a:p>
            </p:txBody>
          </p:sp>
        </mc:Choice>
        <mc:Fallback xmlns="">
          <p:sp>
            <p:nvSpPr>
              <p:cNvPr id="71" name="文本框 70"/>
              <p:cNvSpPr txBox="1">
                <a:spLocks noRot="1" noChangeAspect="1" noMove="1" noResize="1" noEditPoints="1" noAdjustHandles="1" noChangeArrowheads="1" noChangeShapeType="1" noTextEdit="1"/>
              </p:cNvSpPr>
              <p:nvPr/>
            </p:nvSpPr>
            <p:spPr>
              <a:xfrm>
                <a:off x="3581392" y="5506748"/>
                <a:ext cx="2876557" cy="71019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16</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感知机性质</a:t>
            </a:r>
          </a:p>
        </p:txBody>
      </p:sp>
      <p:sp>
        <p:nvSpPr>
          <p:cNvPr id="67" name="内容占位符 2"/>
          <p:cNvSpPr txBox="1"/>
          <p:nvPr/>
        </p:nvSpPr>
        <p:spPr>
          <a:xfrm>
            <a:off x="5870236" y="2001982"/>
            <a:ext cx="3004854" cy="392778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Rosenblatt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证明了学习算法的收敛性，如果两个类别是线性可分的（即不同的模式位于超平面的两侧）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许多人希望这种机器能成为人工智能的基础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8" name="文本占位符 3 1"/>
          <p:cNvSpPr txBox="1"/>
          <p:nvPr/>
        </p:nvSpPr>
        <p:spPr>
          <a:xfrm>
            <a:off x="502443" y="1285289"/>
            <a:ext cx="4581285"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Rosenblatt</a:t>
            </a:r>
            <a:r>
              <a:rPr lang="zh-CN" altLang="en-US" dirty="0"/>
              <a:t>的单层感知机 </a:t>
            </a:r>
            <a:r>
              <a:rPr lang="en-US" altLang="zh-CN" dirty="0"/>
              <a:t>[1958]</a:t>
            </a:r>
          </a:p>
          <a:p>
            <a:endParaRPr lang="en-US" altLang="zh-CN" dirty="0"/>
          </a:p>
        </p:txBody>
      </p:sp>
      <p:cxnSp>
        <p:nvCxnSpPr>
          <p:cNvPr id="11" name="直接箭头连接符 10"/>
          <p:cNvCxnSpPr/>
          <p:nvPr/>
        </p:nvCxnSpPr>
        <p:spPr>
          <a:xfrm>
            <a:off x="893165" y="5194358"/>
            <a:ext cx="3276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flipV="1">
            <a:off x="1236065" y="2508308"/>
            <a:ext cx="0" cy="3048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椭圆 14"/>
          <p:cNvSpPr/>
          <p:nvPr/>
        </p:nvSpPr>
        <p:spPr>
          <a:xfrm>
            <a:off x="2226665" y="2908358"/>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31465" y="3003608"/>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475902" y="2689918"/>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52445" y="3305234"/>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18205" y="3953749"/>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095345" y="3622913"/>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453485" y="3435409"/>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131540" y="3074275"/>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083915" y="3302874"/>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409670" y="3670538"/>
            <a:ext cx="95250" cy="952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十字形 24"/>
          <p:cNvSpPr/>
          <p:nvPr/>
        </p:nvSpPr>
        <p:spPr>
          <a:xfrm rot="2700000">
            <a:off x="1752049" y="3939325"/>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十字形 25"/>
          <p:cNvSpPr/>
          <p:nvPr/>
        </p:nvSpPr>
        <p:spPr>
          <a:xfrm rot="2700000">
            <a:off x="1850900" y="4170983"/>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十字形 26"/>
          <p:cNvSpPr/>
          <p:nvPr/>
        </p:nvSpPr>
        <p:spPr>
          <a:xfrm rot="2700000">
            <a:off x="2169864" y="4381737"/>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十字形 27"/>
          <p:cNvSpPr/>
          <p:nvPr/>
        </p:nvSpPr>
        <p:spPr>
          <a:xfrm rot="2700000">
            <a:off x="2165221" y="4576413"/>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形 28"/>
          <p:cNvSpPr/>
          <p:nvPr/>
        </p:nvSpPr>
        <p:spPr>
          <a:xfrm rot="2700000">
            <a:off x="1799342" y="4636238"/>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十字形 29"/>
          <p:cNvSpPr/>
          <p:nvPr/>
        </p:nvSpPr>
        <p:spPr>
          <a:xfrm rot="2700000">
            <a:off x="1594434" y="4363597"/>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十字形 30"/>
          <p:cNvSpPr/>
          <p:nvPr/>
        </p:nvSpPr>
        <p:spPr>
          <a:xfrm rot="2700000">
            <a:off x="1366080" y="3806460"/>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十字形 31"/>
          <p:cNvSpPr/>
          <p:nvPr/>
        </p:nvSpPr>
        <p:spPr>
          <a:xfrm rot="2700000">
            <a:off x="1391816" y="3564101"/>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十字形 32"/>
          <p:cNvSpPr/>
          <p:nvPr/>
        </p:nvSpPr>
        <p:spPr>
          <a:xfrm rot="2700000">
            <a:off x="2643134" y="4548531"/>
            <a:ext cx="161471" cy="161471"/>
          </a:xfrm>
          <a:prstGeom prst="plus">
            <a:avLst>
              <a:gd name="adj" fmla="val 41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051915" y="2477609"/>
            <a:ext cx="2747010" cy="2856548"/>
          </a:xfrm>
          <a:prstGeom prst="line">
            <a:avLst/>
          </a:prstGeom>
        </p:spPr>
        <p:style>
          <a:lnRef idx="3">
            <a:schemeClr val="accent5"/>
          </a:lnRef>
          <a:fillRef idx="0">
            <a:schemeClr val="accent5"/>
          </a:fillRef>
          <a:effectRef idx="2">
            <a:schemeClr val="accent5"/>
          </a:effectRef>
          <a:fontRef idx="minor">
            <a:schemeClr val="tx1"/>
          </a:fontRef>
        </p:style>
      </p:cxnSp>
      <p:sp>
        <p:nvSpPr>
          <p:cNvPr id="35" name="文本框 34"/>
          <p:cNvSpPr txBox="1"/>
          <p:nvPr/>
        </p:nvSpPr>
        <p:spPr>
          <a:xfrm>
            <a:off x="2847695" y="2589271"/>
            <a:ext cx="920445" cy="369332"/>
          </a:xfrm>
          <a:prstGeom prst="rect">
            <a:avLst/>
          </a:prstGeom>
          <a:noFill/>
        </p:spPr>
        <p:txBody>
          <a:bodyPr wrap="non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class 2</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6" name="文本框 35"/>
          <p:cNvSpPr txBox="1"/>
          <p:nvPr/>
        </p:nvSpPr>
        <p:spPr>
          <a:xfrm>
            <a:off x="1694848" y="4796876"/>
            <a:ext cx="920445" cy="369332"/>
          </a:xfrm>
          <a:prstGeom prst="rect">
            <a:avLst/>
          </a:prstGeom>
          <a:noFill/>
        </p:spPr>
        <p:txBody>
          <a:bodyPr wrap="non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class 2</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p:cNvSpPr/>
              <p:nvPr/>
            </p:nvSpPr>
            <p:spPr>
              <a:xfrm>
                <a:off x="3226790" y="4330155"/>
                <a:ext cx="23454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𝑏</m:t>
                      </m:r>
                      <m:r>
                        <a:rPr lang="zh-CN" altLang="en-US" i="0">
                          <a:latin typeface="Cambria Math" panose="02040503050406030204" pitchFamily="18" charset="0"/>
                        </a:rPr>
                        <m:t>=0</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226790" y="4330155"/>
                <a:ext cx="2345450"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837951" y="5166425"/>
                <a:ext cx="471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3837951" y="5166425"/>
                <a:ext cx="471989" cy="369332"/>
              </a:xfrm>
              <a:prstGeom prst="rect">
                <a:avLst/>
              </a:prstGeom>
              <a:blipFill rotWithShape="1">
                <a:blip r:embed="rId5"/>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13260" y="2449308"/>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813260" y="2449308"/>
                <a:ext cx="477310" cy="369332"/>
              </a:xfrm>
              <a:prstGeom prst="rect">
                <a:avLst/>
              </a:prstGeom>
              <a:blipFill rotWithShape="1">
                <a:blip r:embed="rId6"/>
                <a:stretch>
                  <a:fillRect b="-166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17</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感知机属性</a:t>
            </a:r>
          </a:p>
        </p:txBody>
      </p:sp>
      <p:sp>
        <p:nvSpPr>
          <p:cNvPr id="67" name="内容占位符 2"/>
          <p:cNvSpPr txBox="1"/>
          <p:nvPr/>
        </p:nvSpPr>
        <p:spPr>
          <a:xfrm>
            <a:off x="4952952" y="1492740"/>
            <a:ext cx="3888750" cy="504274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Minsky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Papert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[1969]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Rosenblatt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的单层感知机甚至不能解决一些相当基本的计算</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XOR</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问题）</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Rosenblatt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认为如果添加更多的单元层能够克服这种限制，但是没有已知的算法来获得权重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由于缺乏学习算法，人们离开神经网络范式近</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8" name="文本占位符 3 1"/>
          <p:cNvSpPr txBox="1"/>
          <p:nvPr/>
        </p:nvSpPr>
        <p:spPr>
          <a:xfrm>
            <a:off x="502444" y="1285289"/>
            <a:ext cx="162933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异或问题</a:t>
            </a:r>
            <a:endParaRPr lang="en-US" altLang="zh-CN" dirty="0"/>
          </a:p>
        </p:txBody>
      </p:sp>
      <p:graphicFrame>
        <p:nvGraphicFramePr>
          <p:cNvPr id="37" name="Object 25"/>
          <p:cNvGraphicFramePr>
            <a:graphicFrameLocks noChangeAspect="1"/>
          </p:cNvGraphicFramePr>
          <p:nvPr/>
        </p:nvGraphicFramePr>
        <p:xfrm>
          <a:off x="502444" y="1807029"/>
          <a:ext cx="4152354" cy="1703298"/>
        </p:xfrm>
        <a:graphic>
          <a:graphicData uri="http://schemas.openxmlformats.org/presentationml/2006/ole">
            <mc:AlternateContent xmlns:mc="http://schemas.openxmlformats.org/markup-compatibility/2006">
              <mc:Choice xmlns:v="urn:schemas-microsoft-com:vml" Requires="v">
                <p:oleObj name="Document" r:id="rId2" imgW="3140075" imgH="1198880" progId="Word.Document.8">
                  <p:embed/>
                </p:oleObj>
              </mc:Choice>
              <mc:Fallback>
                <p:oleObj name="Document" r:id="rId2" imgW="3140075" imgH="1198880" progId="Word.Document.8">
                  <p:embed/>
                  <p:pic>
                    <p:nvPicPr>
                      <p:cNvPr id="37" name="Object 25"/>
                      <p:cNvPicPr>
                        <a:picLocks noChangeAspect="1" noChangeArrowheads="1"/>
                      </p:cNvPicPr>
                      <p:nvPr/>
                    </p:nvPicPr>
                    <p:blipFill>
                      <a:blip r:embed="rId3"/>
                      <a:srcRect/>
                      <a:stretch>
                        <a:fillRect/>
                      </a:stretch>
                    </p:blipFill>
                    <p:spPr bwMode="auto">
                      <a:xfrm>
                        <a:off x="502444" y="1807029"/>
                        <a:ext cx="4152354" cy="1703298"/>
                      </a:xfrm>
                      <a:prstGeom prst="rect">
                        <a:avLst/>
                      </a:prstGeom>
                      <a:noFill/>
                      <a:ln>
                        <a:noFill/>
                      </a:ln>
                    </p:spPr>
                  </p:pic>
                </p:oleObj>
              </mc:Fallback>
            </mc:AlternateContent>
          </a:graphicData>
        </a:graphic>
      </p:graphicFrame>
      <p:graphicFrame>
        <p:nvGraphicFramePr>
          <p:cNvPr id="38" name="Object 27"/>
          <p:cNvGraphicFramePr>
            <a:graphicFrameLocks noChangeAspect="1"/>
          </p:cNvGraphicFramePr>
          <p:nvPr/>
        </p:nvGraphicFramePr>
        <p:xfrm>
          <a:off x="0" y="3510327"/>
          <a:ext cx="4118541" cy="2730137"/>
        </p:xfrm>
        <a:graphic>
          <a:graphicData uri="http://schemas.openxmlformats.org/presentationml/2006/ole">
            <mc:AlternateContent xmlns:mc="http://schemas.openxmlformats.org/markup-compatibility/2006">
              <mc:Choice xmlns:v="urn:schemas-microsoft-com:vml" Requires="v">
                <p:oleObj name="Document" r:id="rId4" imgW="4227195" imgH="2630170" progId="Word.Document.8">
                  <p:embed/>
                </p:oleObj>
              </mc:Choice>
              <mc:Fallback>
                <p:oleObj name="Document" r:id="rId4" imgW="4227195" imgH="2630170" progId="Word.Document.8">
                  <p:embed/>
                  <p:pic>
                    <p:nvPicPr>
                      <p:cNvPr id="38" name="Object 27"/>
                      <p:cNvPicPr>
                        <a:picLocks noChangeAspect="1" noChangeArrowheads="1"/>
                      </p:cNvPicPr>
                      <p:nvPr/>
                    </p:nvPicPr>
                    <p:blipFill>
                      <a:blip r:embed="rId5"/>
                      <a:srcRect/>
                      <a:stretch>
                        <a:fillRect/>
                      </a:stretch>
                    </p:blipFill>
                    <p:spPr bwMode="auto">
                      <a:xfrm>
                        <a:off x="0" y="3510327"/>
                        <a:ext cx="4118541" cy="2730137"/>
                      </a:xfrm>
                      <a:prstGeom prst="rect">
                        <a:avLst/>
                      </a:prstGeom>
                      <a:noFill/>
                      <a:ln>
                        <a:noFill/>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49" y="6240464"/>
            <a:ext cx="2182416" cy="206381"/>
          </a:xfrm>
        </p:spPr>
        <p:txBody>
          <a:bodyPr/>
          <a:lstStyle/>
          <a:p>
            <a:fld id="{5DD3DB80-B894-403A-B48E-6FDC1A72010E}" type="slidenum">
              <a:rPr lang="zh-CN" altLang="en-US" smtClean="0"/>
              <a:t>18</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隐含层和反向传播（</a:t>
            </a:r>
            <a:r>
              <a:rPr lang="en-US" altLang="zh-CN" dirty="0"/>
              <a:t>1986~</a:t>
            </a:r>
            <a:r>
              <a:rPr lang="zh-CN" altLang="en-US" dirty="0"/>
              <a:t>）</a:t>
            </a:r>
          </a:p>
        </p:txBody>
      </p:sp>
      <p:sp>
        <p:nvSpPr>
          <p:cNvPr id="67" name="内容占位符 2"/>
          <p:cNvSpPr txBox="1"/>
          <p:nvPr/>
        </p:nvSpPr>
        <p:spPr>
          <a:xfrm>
            <a:off x="503634" y="1404101"/>
            <a:ext cx="7994413" cy="7099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添加隐含层（内部表示）允许去学习一个不局限于</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线性可分情况</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的映射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0" name="内容占位符 2"/>
          <p:cNvSpPr txBox="1"/>
          <p:nvPr/>
        </p:nvSpPr>
        <p:spPr>
          <a:xfrm>
            <a:off x="3605004" y="4957163"/>
            <a:ext cx="1266075" cy="198378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每个隐含节点负责实现凸区域的一条边界线</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 name="文本框 1"/>
              <p:cNvSpPr txBox="1"/>
              <p:nvPr/>
            </p:nvSpPr>
            <p:spPr>
              <a:xfrm>
                <a:off x="703780" y="3663757"/>
                <a:ext cx="3073405" cy="338554"/>
              </a:xfrm>
              <a:prstGeom prst="rect">
                <a:avLst/>
              </a:prstGeom>
              <a:noFill/>
            </p:spPr>
            <p:txBody>
              <a:bodyPr wrap="non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决策边界：</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2</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2</m:t>
                        </m:r>
                      </m:sub>
                    </m:sSub>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𝑏</m:t>
                    </m:r>
                    <m:r>
                      <a:rPr lang="en-US" altLang="zh-CN" sz="1600" i="1">
                        <a:latin typeface="Cambria Math" panose="02040503050406030204" pitchFamily="18" charset="0"/>
                        <a:ea typeface="Cambria Math" panose="02040503050406030204" pitchFamily="18" charset="0"/>
                      </a:rPr>
                      <m:t>=0</m:t>
                    </m:r>
                  </m:oMath>
                </a14:m>
                <a:endParaRPr lang="zh-CN" altLang="zh-CN" sz="1600" dirty="0">
                  <a:latin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03780" y="3663757"/>
                <a:ext cx="3073405" cy="338554"/>
              </a:xfrm>
              <a:prstGeom prst="rect">
                <a:avLst/>
              </a:prstGeom>
              <a:blipFill>
                <a:blip r:embed="rId4"/>
                <a:stretch>
                  <a:fillRect l="-990" t="-3571" b="-23214"/>
                </a:stretch>
              </a:blipFill>
            </p:spPr>
            <p:txBody>
              <a:bodyPr/>
              <a:lstStyle/>
              <a:p>
                <a:r>
                  <a:rPr lang="zh-CN" altLang="en-US">
                    <a:noFill/>
                  </a:rPr>
                  <a:t> </a:t>
                </a:r>
              </a:p>
            </p:txBody>
          </p:sp>
        </mc:Fallback>
      </mc:AlternateContent>
      <p:pic>
        <p:nvPicPr>
          <p:cNvPr id="74" name="图片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814" y="4111129"/>
            <a:ext cx="3267739" cy="2219136"/>
          </a:xfrm>
          <a:prstGeom prst="rect">
            <a:avLst/>
          </a:prstGeom>
        </p:spPr>
      </p:pic>
      <p:pic>
        <p:nvPicPr>
          <p:cNvPr id="76" name="图片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922" y="2390816"/>
            <a:ext cx="2243522" cy="1402202"/>
          </a:xfrm>
          <a:prstGeom prst="rect">
            <a:avLst/>
          </a:prstGeom>
        </p:spPr>
      </p:pic>
      <p:pic>
        <p:nvPicPr>
          <p:cNvPr id="78" name="图片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47" y="4661770"/>
            <a:ext cx="2444708" cy="1542422"/>
          </a:xfrm>
          <a:prstGeom prst="rect">
            <a:avLst/>
          </a:prstGeom>
        </p:spPr>
      </p:pic>
      <p:pic>
        <p:nvPicPr>
          <p:cNvPr id="80" name="图片 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6870" y="2518899"/>
            <a:ext cx="1822862" cy="84132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19</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隐含层和反向传播（</a:t>
            </a:r>
            <a:r>
              <a:rPr lang="en-US" altLang="zh-CN" dirty="0"/>
              <a:t>1986~</a:t>
            </a:r>
            <a:r>
              <a:rPr lang="zh-CN" altLang="en-US" dirty="0"/>
              <a:t>）</a:t>
            </a:r>
          </a:p>
        </p:txBody>
      </p:sp>
      <p:sp>
        <p:nvSpPr>
          <p:cNvPr id="67" name="内容占位符 2"/>
          <p:cNvSpPr txBox="1"/>
          <p:nvPr/>
        </p:nvSpPr>
        <p:spPr>
          <a:xfrm>
            <a:off x="503634" y="1404101"/>
            <a:ext cx="7994413" cy="7099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解决方案不唯一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59" name="Object 25"/>
          <p:cNvGraphicFramePr>
            <a:graphicFrameLocks noChangeAspect="1"/>
          </p:cNvGraphicFramePr>
          <p:nvPr/>
        </p:nvGraphicFramePr>
        <p:xfrm>
          <a:off x="2611146" y="1762785"/>
          <a:ext cx="3921708" cy="1614729"/>
        </p:xfrm>
        <a:graphic>
          <a:graphicData uri="http://schemas.openxmlformats.org/presentationml/2006/ole">
            <mc:AlternateContent xmlns:mc="http://schemas.openxmlformats.org/markup-compatibility/2006">
              <mc:Choice xmlns:v="urn:schemas-microsoft-com:vml" Requires="v">
                <p:oleObj name="Document" r:id="rId2" imgW="3136900" imgH="1200150" progId="Word.Document.8">
                  <p:embed/>
                </p:oleObj>
              </mc:Choice>
              <mc:Fallback>
                <p:oleObj name="Document" r:id="rId2" imgW="3136900" imgH="1200150" progId="Word.Document.8">
                  <p:embed/>
                  <p:pic>
                    <p:nvPicPr>
                      <p:cNvPr id="59" name="Object 25"/>
                      <p:cNvPicPr>
                        <a:picLocks noChangeAspect="1" noChangeArrowheads="1"/>
                      </p:cNvPicPr>
                      <p:nvPr/>
                    </p:nvPicPr>
                    <p:blipFill>
                      <a:blip r:embed="rId3"/>
                      <a:srcRect/>
                      <a:stretch>
                        <a:fillRect/>
                      </a:stretch>
                    </p:blipFill>
                    <p:spPr bwMode="auto">
                      <a:xfrm>
                        <a:off x="2611146" y="1762785"/>
                        <a:ext cx="3921708" cy="1614729"/>
                      </a:xfrm>
                      <a:prstGeom prst="rect">
                        <a:avLst/>
                      </a:prstGeom>
                      <a:noFill/>
                      <a:ln>
                        <a:noFill/>
                      </a:ln>
                    </p:spPr>
                  </p:pic>
                </p:oleObj>
              </mc:Fallback>
            </mc:AlternateContent>
          </a:graphicData>
        </a:graphic>
      </p:graphicFrame>
      <p:sp>
        <p:nvSpPr>
          <p:cNvPr id="61" name="Rectangle 5"/>
          <p:cNvSpPr/>
          <p:nvPr/>
        </p:nvSpPr>
        <p:spPr>
          <a:xfrm>
            <a:off x="6090603" y="5702927"/>
            <a:ext cx="2549762" cy="338554"/>
          </a:xfrm>
          <a:prstGeom prst="rect">
            <a:avLst/>
          </a:prstGeom>
        </p:spPr>
        <p:txBody>
          <a:bodyPr wrap="square">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圆圈中的数字是一个阈值</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2" name="Picture 6"/>
          <p:cNvPicPr>
            <a:picLocks noChangeAspect="1"/>
          </p:cNvPicPr>
          <p:nvPr/>
        </p:nvPicPr>
        <p:blipFill>
          <a:blip r:embed="rId4"/>
          <a:stretch>
            <a:fillRect/>
          </a:stretch>
        </p:blipFill>
        <p:spPr>
          <a:xfrm>
            <a:off x="5629098" y="3361035"/>
            <a:ext cx="3420973" cy="2327805"/>
          </a:xfrm>
          <a:prstGeom prst="rect">
            <a:avLst/>
          </a:prstGeom>
        </p:spPr>
      </p:pic>
      <p:pic>
        <p:nvPicPr>
          <p:cNvPr id="63" name="Picture 3"/>
          <p:cNvPicPr>
            <a:picLocks noChangeAspect="1"/>
          </p:cNvPicPr>
          <p:nvPr/>
        </p:nvPicPr>
        <p:blipFill>
          <a:blip r:embed="rId5"/>
          <a:stretch>
            <a:fillRect/>
          </a:stretch>
        </p:blipFill>
        <p:spPr>
          <a:xfrm>
            <a:off x="198115" y="3315667"/>
            <a:ext cx="5430983" cy="2320817"/>
          </a:xfrm>
          <a:prstGeom prst="rect">
            <a:avLst/>
          </a:prstGeom>
        </p:spPr>
      </p:pic>
      <p:sp>
        <p:nvSpPr>
          <p:cNvPr id="64" name="TextBox 9"/>
          <p:cNvSpPr txBox="1"/>
          <p:nvPr/>
        </p:nvSpPr>
        <p:spPr>
          <a:xfrm>
            <a:off x="2886365" y="3484067"/>
            <a:ext cx="1257075" cy="338554"/>
          </a:xfrm>
          <a:prstGeom prst="rect">
            <a:avLst/>
          </a:prstGeom>
          <a:noFill/>
        </p:spPr>
        <p:txBody>
          <a:bodyPr wrap="none" rtlCol="0">
            <a:spAutoFit/>
          </a:bodyPr>
          <a:lstStyle/>
          <a:p>
            <a:r>
              <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解决方案</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65" name="TextBox 10"/>
          <p:cNvSpPr txBox="1"/>
          <p:nvPr/>
        </p:nvSpPr>
        <p:spPr>
          <a:xfrm>
            <a:off x="6781462" y="3299401"/>
            <a:ext cx="1258678" cy="338554"/>
          </a:xfrm>
          <a:prstGeom prst="rect">
            <a:avLst/>
          </a:prstGeom>
          <a:noFill/>
        </p:spPr>
        <p:txBody>
          <a:bodyPr wrap="none" rtlCol="0">
            <a:spAutoFit/>
          </a:bodyPr>
          <a:lstStyle/>
          <a:p>
            <a:r>
              <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解决方案</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66" name="文本框 65"/>
          <p:cNvSpPr txBox="1"/>
          <p:nvPr/>
        </p:nvSpPr>
        <p:spPr>
          <a:xfrm>
            <a:off x="424543" y="5578106"/>
            <a:ext cx="2232538" cy="584775"/>
          </a:xfrm>
          <a:prstGeom prst="rect">
            <a:avLst/>
          </a:prstGeom>
          <a:noFill/>
        </p:spPr>
        <p:txBody>
          <a:bodyPr wrap="square" rtlCol="0">
            <a:spAutoFit/>
          </a:bodyPr>
          <a:lstStyle/>
          <a:p>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需要两条线来相应地划分样本空间</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8" name="Rectangle 5"/>
          <p:cNvSpPr/>
          <p:nvPr/>
        </p:nvSpPr>
        <p:spPr>
          <a:xfrm>
            <a:off x="3560837" y="5702927"/>
            <a:ext cx="1546620" cy="338554"/>
          </a:xfrm>
          <a:prstGeom prst="rect">
            <a:avLst/>
          </a:prstGeom>
        </p:spPr>
        <p:txBody>
          <a:bodyPr wrap="square">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符号激活函数</a:t>
            </a:r>
            <a:endParaRPr 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0" name="页脚占位符 1"/>
          <p:cNvSpPr>
            <a:spLocks noGrp="1"/>
          </p:cNvSpPr>
          <p:nvPr>
            <p:ph type="ftr" sz="quarter" idx="11"/>
          </p:nvPr>
        </p:nvSpPr>
        <p:spPr>
          <a:xfrm>
            <a:off x="502443" y="6240464"/>
            <a:ext cx="5126655" cy="338554"/>
          </a:xfrm>
        </p:spPr>
        <p:txBody>
          <a:bodyPr/>
          <a:lstStyle/>
          <a:p>
            <a:r>
              <a:rPr lang="en-US" altLang="zh-CN" dirty="0">
                <a:hlinkClick r:id="rId6"/>
              </a:rPr>
              <a:t>https://www.maths.stir.ac.uk/~kjt/techreps/pdf/TR148.pdf</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人工神经网络简介</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096" y="2562468"/>
            <a:ext cx="4537290" cy="3677996"/>
          </a:xfrm>
          <a:prstGeom prst="rect">
            <a:avLst/>
          </a:prstGeom>
        </p:spPr>
      </p:pic>
      <p:sp>
        <p:nvSpPr>
          <p:cNvPr id="3" name="灯片编号占位符 2"/>
          <p:cNvSpPr>
            <a:spLocks noGrp="1"/>
          </p:cNvSpPr>
          <p:nvPr>
            <p:ph type="sldNum" sz="quarter" idx="12"/>
          </p:nvPr>
        </p:nvSpPr>
        <p:spPr/>
        <p:txBody>
          <a:bodyPr/>
          <a:lstStyle/>
          <a:p>
            <a:fld id="{5DD3DB80-B894-403A-B48E-6FDC1A72010E}" type="slidenum">
              <a:rPr lang="zh-CN" altLang="en-US" smtClean="0"/>
              <a:t>20</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隐含层和反向传播（</a:t>
            </a:r>
            <a:r>
              <a:rPr lang="en-US" altLang="zh-CN" dirty="0"/>
              <a:t>1986~</a:t>
            </a:r>
            <a:r>
              <a:rPr lang="zh-CN" altLang="en-US" dirty="0"/>
              <a:t>）</a:t>
            </a:r>
          </a:p>
        </p:txBody>
      </p:sp>
      <p:sp>
        <p:nvSpPr>
          <p:cNvPr id="67" name="内容占位符 2"/>
          <p:cNvSpPr txBox="1"/>
          <p:nvPr/>
        </p:nvSpPr>
        <p:spPr>
          <a:xfrm>
            <a:off x="502444" y="1880402"/>
            <a:ext cx="7994413"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消息从输入节点出发，经过隐含节点（如果有的话）到输出节点</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网络中没有圈或者循环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占位符 3 1"/>
          <p:cNvSpPr txBox="1"/>
          <p:nvPr/>
        </p:nvSpPr>
        <p:spPr>
          <a:xfrm>
            <a:off x="502444" y="1285289"/>
            <a:ext cx="97401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前馈</a:t>
            </a:r>
            <a:endParaRPr lang="en-US" altLang="zh-CN" dirty="0"/>
          </a:p>
        </p:txBody>
      </p:sp>
      <p:sp>
        <p:nvSpPr>
          <p:cNvPr id="21" name="Rectangle 5"/>
          <p:cNvSpPr/>
          <p:nvPr/>
        </p:nvSpPr>
        <p:spPr>
          <a:xfrm>
            <a:off x="3569161" y="6262179"/>
            <a:ext cx="2005677" cy="369332"/>
          </a:xfrm>
          <a:prstGeom prst="rect">
            <a:avLst/>
          </a:prstGeom>
        </p:spPr>
        <p:txBody>
          <a:bodyPr wrap="none">
            <a:spAutoFit/>
          </a:bodyPr>
          <a:lstStyle/>
          <a:p>
            <a:r>
              <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21</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单层</a:t>
            </a:r>
            <a:r>
              <a:rPr lang="en-US" altLang="zh-CN" dirty="0"/>
              <a:t>/</a:t>
            </a:r>
            <a:r>
              <a:rPr lang="zh-CN" altLang="en-US" dirty="0"/>
              <a:t>多层计算</a:t>
            </a:r>
          </a:p>
        </p:txBody>
      </p:sp>
      <p:sp>
        <p:nvSpPr>
          <p:cNvPr id="14" name="文本占位符 3 1"/>
          <p:cNvSpPr txBox="1"/>
          <p:nvPr/>
        </p:nvSpPr>
        <p:spPr>
          <a:xfrm>
            <a:off x="502444" y="1285289"/>
            <a:ext cx="141024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单层函数</a:t>
            </a:r>
            <a:endParaRPr lang="en-US" altLang="zh-CN" dirty="0"/>
          </a:p>
        </p:txBody>
      </p:sp>
      <p:grpSp>
        <p:nvGrpSpPr>
          <p:cNvPr id="8" name="组合 7"/>
          <p:cNvGrpSpPr/>
          <p:nvPr/>
        </p:nvGrpSpPr>
        <p:grpSpPr>
          <a:xfrm>
            <a:off x="5415484" y="1876141"/>
            <a:ext cx="937769" cy="911565"/>
            <a:chOff x="5827744" y="1777564"/>
            <a:chExt cx="937769" cy="911565"/>
          </a:xfrm>
        </p:grpSpPr>
        <p:sp>
          <p:nvSpPr>
            <p:cNvPr id="9" name="椭圆 8"/>
            <p:cNvSpPr/>
            <p:nvPr/>
          </p:nvSpPr>
          <p:spPr>
            <a:xfrm>
              <a:off x="6140333" y="1777564"/>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椭圆 9"/>
            <p:cNvSpPr/>
            <p:nvPr/>
          </p:nvSpPr>
          <p:spPr>
            <a:xfrm>
              <a:off x="5827744" y="2376539"/>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 name="椭圆 10"/>
            <p:cNvSpPr/>
            <p:nvPr/>
          </p:nvSpPr>
          <p:spPr>
            <a:xfrm>
              <a:off x="6452923" y="2376539"/>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2" name="直接箭头连接符 11"/>
            <p:cNvCxnSpPr>
              <a:stCxn id="10" idx="0"/>
              <a:endCxn id="9" idx="4"/>
            </p:cNvCxnSpPr>
            <p:nvPr/>
          </p:nvCxnSpPr>
          <p:spPr>
            <a:xfrm flipV="1">
              <a:off x="5984039" y="2090154"/>
              <a:ext cx="312590" cy="28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0"/>
              <a:endCxn id="9" idx="4"/>
            </p:cNvCxnSpPr>
            <p:nvPr/>
          </p:nvCxnSpPr>
          <p:spPr>
            <a:xfrm flipH="1" flipV="1">
              <a:off x="6296628" y="2090154"/>
              <a:ext cx="312590" cy="28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文本占位符 3 1"/>
          <p:cNvSpPr txBox="1"/>
          <p:nvPr/>
        </p:nvSpPr>
        <p:spPr>
          <a:xfrm>
            <a:off x="502444" y="2676888"/>
            <a:ext cx="141024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多层函数</a:t>
            </a:r>
            <a:endParaRPr lang="en-US" altLang="zh-CN" dirty="0"/>
          </a:p>
        </p:txBody>
      </p:sp>
      <mc:AlternateContent xmlns:mc="http://schemas.openxmlformats.org/markup-compatibility/2006" xmlns:a14="http://schemas.microsoft.com/office/drawing/2010/main">
        <mc:Choice Requires="a14">
          <p:sp>
            <p:nvSpPr>
              <p:cNvPr id="6" name="矩形 5"/>
              <p:cNvSpPr/>
              <p:nvPr/>
            </p:nvSpPr>
            <p:spPr>
              <a:xfrm>
                <a:off x="703780" y="1942531"/>
                <a:ext cx="30247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𝜃</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1</m:t>
                              </m:r>
                            </m:sub>
                          </m:sSub>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0">
                                  <a:latin typeface="Cambria Math" panose="02040503050406030204" pitchFamily="18" charset="0"/>
                                </a:rPr>
                                <m:t>2</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e>
                      </m:d>
                    </m:oMath>
                  </m:oMathPara>
                </a14:m>
                <a:endParaRPr lang="zh-CN" altLang="en-US"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03780" y="1942531"/>
                <a:ext cx="3024738" cy="369332"/>
              </a:xfrm>
              <a:prstGeom prst="rect">
                <a:avLst/>
              </a:prstGeom>
              <a:blipFill rotWithShape="1">
                <a:blip r:embed="rId4"/>
                <a:stretch>
                  <a:fillRect t="-120000" r="-16298" b="-190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矩形 21"/>
              <p:cNvSpPr/>
              <p:nvPr/>
            </p:nvSpPr>
            <p:spPr>
              <a:xfrm>
                <a:off x="703780" y="3375814"/>
                <a:ext cx="335134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𝑡𝑎𝑛h</m:t>
                      </m:r>
                      <m:d>
                        <m:dPr>
                          <m:ctrlPr>
                            <a:rPr lang="en-US"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2</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2</m:t>
                              </m:r>
                            </m:sup>
                          </m:sSup>
                        </m:e>
                      </m:d>
                    </m:oMath>
                  </m:oMathPara>
                </a14:m>
                <a:endParaRPr lang="en-US" altLang="zh-CN" i="1" dirty="0">
                  <a:latin typeface="Cambria Math" panose="02040503050406030204" pitchFamily="18" charset="0"/>
                  <a:ea typeface="Cambria Math" panose="02040503050406030204" pitchFamily="18" charset="0"/>
                  <a:cs typeface="阿里巴巴普惠体 R" panose="00020600040101010101" pitchFamily="18"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703780" y="3375814"/>
                <a:ext cx="3351349" cy="369332"/>
              </a:xfrm>
              <a:prstGeom prst="rect">
                <a:avLst/>
              </a:prstGeom>
              <a:blipFill rotWithShape="1">
                <a:blip r:embed="rId5"/>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矩形 22"/>
              <p:cNvSpPr/>
              <p:nvPr/>
            </p:nvSpPr>
            <p:spPr>
              <a:xfrm>
                <a:off x="703780" y="4313194"/>
                <a:ext cx="502945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6</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7</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8</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oMath>
                  </m:oMathPara>
                </a14:m>
                <a:endPar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703780" y="4313194"/>
                <a:ext cx="5029454" cy="369332"/>
              </a:xfrm>
              <a:prstGeom prst="rect">
                <a:avLst/>
              </a:prstGeom>
              <a:blipFill rotWithShape="1">
                <a:blip r:embed="rId6"/>
                <a:stretch>
                  <a:fillRect b="-15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矩形 23"/>
              <p:cNvSpPr/>
              <p:nvPr/>
            </p:nvSpPr>
            <p:spPr>
              <a:xfrm>
                <a:off x="703780" y="3844504"/>
                <a:ext cx="3351349" cy="36933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zh-CN"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h</m:t>
                          </m:r>
                        </m:e>
                        <m:sub>
                          <m:r>
                            <a:rPr lang="en-US" altLang="zh-CN" i="1">
                              <a:solidFill>
                                <a:srgbClr val="000000"/>
                              </a:solidFill>
                              <a:latin typeface="Cambria Math" panose="02040503050406030204" pitchFamily="18" charset="0"/>
                              <a:ea typeface="Cambria Math" panose="02040503050406030204" pitchFamily="18" charset="0"/>
                            </a:rPr>
                            <m:t>2</m:t>
                          </m:r>
                        </m:sub>
                      </m:sSub>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𝑥</m:t>
                      </m:r>
                      <m:r>
                        <a:rPr lang="en-US" altLang="zh-CN" i="1">
                          <a:solidFill>
                            <a:srgbClr val="000000"/>
                          </a:solidFill>
                          <a:latin typeface="Cambria Math" panose="02040503050406030204" pitchFamily="18" charset="0"/>
                          <a:ea typeface="Cambria Math" panose="02040503050406030204" pitchFamily="18" charset="0"/>
                        </a:rPr>
                        <m:t>)=</m:t>
                      </m:r>
                      <m:r>
                        <a:rPr lang="en-US" altLang="zh-CN" i="1">
                          <a:solidFill>
                            <a:srgbClr val="000000"/>
                          </a:solidFill>
                          <a:latin typeface="Cambria Math" panose="02040503050406030204" pitchFamily="18" charset="0"/>
                          <a:ea typeface="Cambria Math" panose="02040503050406030204" pitchFamily="18" charset="0"/>
                        </a:rPr>
                        <m:t>𝑡𝑎𝑛h</m:t>
                      </m:r>
                      <m:r>
                        <a:rPr lang="en-US" altLang="zh-CN" i="1">
                          <a:solidFill>
                            <a:srgbClr val="000000"/>
                          </a:solidFill>
                          <a:latin typeface="Cambria Math" panose="02040503050406030204" pitchFamily="18" charset="0"/>
                          <a:ea typeface="Cambria Math" panose="02040503050406030204" pitchFamily="18" charset="0"/>
                        </a:rPr>
                        <m:t>(</m:t>
                      </m:r>
                      <m:sSub>
                        <m:sSubPr>
                          <m:ctrlPr>
                            <a:rPr lang="zh-CN"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𝜃</m:t>
                          </m:r>
                        </m:e>
                        <m:sub>
                          <m:r>
                            <a:rPr lang="en-US" altLang="zh-CN" i="1">
                              <a:solidFill>
                                <a:srgbClr val="000000"/>
                              </a:solidFill>
                              <a:latin typeface="Cambria Math" panose="02040503050406030204" pitchFamily="18" charset="0"/>
                              <a:ea typeface="Cambria Math" panose="02040503050406030204" pitchFamily="18" charset="0"/>
                            </a:rPr>
                            <m:t>3</m:t>
                          </m:r>
                        </m:sub>
                      </m:sSub>
                      <m:r>
                        <a:rPr lang="en-US" altLang="zh-CN" i="1">
                          <a:solidFill>
                            <a:srgbClr val="000000"/>
                          </a:solidFill>
                          <a:latin typeface="Cambria Math" panose="02040503050406030204" pitchFamily="18" charset="0"/>
                          <a:ea typeface="Cambria Math" panose="02040503050406030204" pitchFamily="18" charset="0"/>
                        </a:rPr>
                        <m:t>+</m:t>
                      </m:r>
                      <m:sSub>
                        <m:sSubPr>
                          <m:ctrlPr>
                            <a:rPr lang="zh-CN"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𝜃</m:t>
                          </m:r>
                        </m:e>
                        <m:sub>
                          <m:r>
                            <a:rPr lang="en-US" altLang="zh-CN" i="1">
                              <a:solidFill>
                                <a:srgbClr val="000000"/>
                              </a:solidFill>
                              <a:latin typeface="Cambria Math" panose="02040503050406030204" pitchFamily="18" charset="0"/>
                              <a:ea typeface="Cambria Math" panose="02040503050406030204" pitchFamily="18" charset="0"/>
                            </a:rPr>
                            <m:t>4</m:t>
                          </m:r>
                        </m:sub>
                      </m:sSub>
                      <m:r>
                        <a:rPr lang="en-US" altLang="zh-CN" i="1">
                          <a:solidFill>
                            <a:srgbClr val="000000"/>
                          </a:solidFill>
                          <a:latin typeface="Cambria Math" panose="02040503050406030204" pitchFamily="18" charset="0"/>
                          <a:ea typeface="Cambria Math" panose="02040503050406030204" pitchFamily="18" charset="0"/>
                        </a:rPr>
                        <m:t>𝑥</m:t>
                      </m:r>
                      <m:r>
                        <a:rPr lang="en-US" altLang="zh-CN" i="1">
                          <a:solidFill>
                            <a:srgbClr val="000000"/>
                          </a:solidFill>
                          <a:latin typeface="Cambria Math" panose="02040503050406030204" pitchFamily="18" charset="0"/>
                          <a:ea typeface="Cambria Math" panose="02040503050406030204" pitchFamily="18" charset="0"/>
                        </a:rPr>
                        <m:t>+</m:t>
                      </m:r>
                      <m:sSub>
                        <m:sSubPr>
                          <m:ctrlPr>
                            <a:rPr lang="zh-CN"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ea typeface="Cambria Math" panose="02040503050406030204" pitchFamily="18" charset="0"/>
                            </a:rPr>
                            <m:t>𝜃</m:t>
                          </m:r>
                        </m:e>
                        <m:sub>
                          <m:r>
                            <a:rPr lang="en-US" altLang="zh-CN" i="1">
                              <a:solidFill>
                                <a:srgbClr val="000000"/>
                              </a:solidFill>
                              <a:latin typeface="Cambria Math" panose="02040503050406030204" pitchFamily="18" charset="0"/>
                              <a:ea typeface="Cambria Math" panose="02040503050406030204" pitchFamily="18" charset="0"/>
                            </a:rPr>
                            <m:t>5</m:t>
                          </m:r>
                        </m:sub>
                      </m:sSub>
                      <m:sSup>
                        <m:sSupPr>
                          <m:ctrlPr>
                            <a:rPr lang="zh-CN"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ea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2</m:t>
                          </m:r>
                        </m:sup>
                      </m:sSup>
                      <m:r>
                        <a:rPr lang="en-US" altLang="zh-CN" i="1">
                          <a:solidFill>
                            <a:srgbClr val="000000"/>
                          </a:solidFill>
                          <a:latin typeface="Cambria Math" panose="02040503050406030204" pitchFamily="18" charset="0"/>
                          <a:ea typeface="Cambria Math" panose="02040503050406030204" pitchFamily="18" charset="0"/>
                        </a:rPr>
                        <m:t>)</m:t>
                      </m:r>
                    </m:oMath>
                  </m:oMathPara>
                </a14:m>
                <a:endParaRPr lang="en-US" altLang="zh-CN" dirty="0">
                  <a:solidFill>
                    <a:srgbClr val="000000"/>
                  </a:solidFill>
                  <a:latin typeface="Cambria Math" panose="02040503050406030204" pitchFamily="18" charset="0"/>
                  <a:ea typeface="Cambria Math" panose="020405030504060302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703780" y="3844504"/>
                <a:ext cx="3351349" cy="369332"/>
              </a:xfrm>
              <a:prstGeom prst="rect">
                <a:avLst/>
              </a:prstGeom>
              <a:blipFill rotWithShape="1">
                <a:blip r:embed="rId7"/>
                <a:stretch>
                  <a:fillRect b="-15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5" name="矩形 24"/>
              <p:cNvSpPr/>
              <p:nvPr/>
            </p:nvSpPr>
            <p:spPr>
              <a:xfrm>
                <a:off x="6040663" y="1793036"/>
                <a:ext cx="26914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𝜃</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r>
                            <a:rPr lang="zh-CN" altLang="en-US" sz="1600" i="0">
                              <a:latin typeface="Cambria Math" panose="02040503050406030204" pitchFamily="18" charset="0"/>
                            </a:rPr>
                            <m:t>)=</m:t>
                          </m:r>
                          <m:r>
                            <a:rPr lang="zh-CN" altLang="en-US" sz="1600" i="1">
                              <a:latin typeface="Cambria Math" panose="02040503050406030204" pitchFamily="18" charset="0"/>
                            </a:rPr>
                            <m:t>𝜎</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0">
                                  <a:latin typeface="Cambria Math" panose="02040503050406030204" pitchFamily="18" charset="0"/>
                                </a:rPr>
                                <m:t>0</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0">
                                  <a:latin typeface="Cambria Math" panose="02040503050406030204" pitchFamily="18" charset="0"/>
                                </a:rPr>
                                <m:t>1</m:t>
                              </m:r>
                            </m:sub>
                          </m:sSub>
                          <m:r>
                            <a:rPr lang="zh-CN" altLang="en-US" sz="1600" i="1">
                              <a:latin typeface="Cambria Math" panose="02040503050406030204" pitchFamily="18" charset="0"/>
                            </a:rPr>
                            <m:t>𝑥</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0">
                                  <a:latin typeface="Cambria Math" panose="02040503050406030204" pitchFamily="18" charset="0"/>
                                </a:rPr>
                                <m:t>2</m:t>
                              </m:r>
                            </m:sub>
                          </m:sSub>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0">
                                  <a:latin typeface="Cambria Math" panose="02040503050406030204" pitchFamily="18" charset="0"/>
                                </a:rPr>
                                <m:t>2</m:t>
                              </m:r>
                            </m:sup>
                          </m:sSup>
                        </m:e>
                      </m:d>
                    </m:oMath>
                  </m:oMathPara>
                </a14:m>
                <a:endParaRPr lang="zh-CN" altLang="en-US" sz="1600" dirty="0">
                  <a:latin typeface="Cambria Math" panose="020405030504060302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6040663" y="1793036"/>
                <a:ext cx="2691441" cy="338554"/>
              </a:xfrm>
              <a:prstGeom prst="rect">
                <a:avLst/>
              </a:prstGeom>
              <a:blipFill rotWithShape="1">
                <a:blip r:embed="rId8"/>
                <a:stretch>
                  <a:fillRect t="-107143" r="-15873" b="-16964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5359633" y="2787706"/>
                <a:ext cx="35759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𝑥</m:t>
                      </m:r>
                    </m:oMath>
                  </m:oMathPara>
                </a14:m>
                <a:endParaRPr lang="zh-CN" altLang="en-US" sz="16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5359633" y="2787706"/>
                <a:ext cx="357597" cy="33855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051507" y="2787706"/>
                <a:ext cx="357597"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2</m:t>
                          </m:r>
                        </m:sup>
                      </m:sSup>
                    </m:oMath>
                  </m:oMathPara>
                </a14:m>
                <a:endParaRPr lang="zh-CN" altLang="en-US" sz="16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051507" y="2787706"/>
                <a:ext cx="357597" cy="339388"/>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grpSp>
        <p:nvGrpSpPr>
          <p:cNvPr id="31" name="组合 30"/>
          <p:cNvGrpSpPr/>
          <p:nvPr/>
        </p:nvGrpSpPr>
        <p:grpSpPr>
          <a:xfrm>
            <a:off x="6642512" y="3451460"/>
            <a:ext cx="937769" cy="1489552"/>
            <a:chOff x="6706699" y="3366013"/>
            <a:chExt cx="937769" cy="1489552"/>
          </a:xfrm>
        </p:grpSpPr>
        <p:sp>
          <p:nvSpPr>
            <p:cNvPr id="32" name="椭圆 31"/>
            <p:cNvSpPr/>
            <p:nvPr/>
          </p:nvSpPr>
          <p:spPr>
            <a:xfrm>
              <a:off x="6706699" y="3972018"/>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椭圆 32"/>
            <p:cNvSpPr/>
            <p:nvPr/>
          </p:nvSpPr>
          <p:spPr>
            <a:xfrm>
              <a:off x="6706699" y="4542975"/>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椭圆 33"/>
            <p:cNvSpPr/>
            <p:nvPr/>
          </p:nvSpPr>
          <p:spPr>
            <a:xfrm>
              <a:off x="7331878" y="4542975"/>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35" name="直接箭头连接符 34"/>
            <p:cNvCxnSpPr>
              <a:stCxn id="33" idx="0"/>
              <a:endCxn id="32" idx="4"/>
            </p:cNvCxnSpPr>
            <p:nvPr/>
          </p:nvCxnSpPr>
          <p:spPr>
            <a:xfrm flipV="1">
              <a:off x="6862994" y="4284607"/>
              <a:ext cx="0" cy="2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4" idx="0"/>
              <a:endCxn id="32" idx="4"/>
            </p:cNvCxnSpPr>
            <p:nvPr/>
          </p:nvCxnSpPr>
          <p:spPr>
            <a:xfrm flipH="1" flipV="1">
              <a:off x="6862994" y="4284607"/>
              <a:ext cx="625179" cy="2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7328906" y="3972018"/>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0" name="直接箭头连接符 39"/>
            <p:cNvCxnSpPr>
              <a:stCxn id="33" idx="0"/>
              <a:endCxn id="39" idx="4"/>
            </p:cNvCxnSpPr>
            <p:nvPr/>
          </p:nvCxnSpPr>
          <p:spPr>
            <a:xfrm flipV="1">
              <a:off x="6862995" y="4284607"/>
              <a:ext cx="622207" cy="2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0"/>
              <a:endCxn id="39" idx="4"/>
            </p:cNvCxnSpPr>
            <p:nvPr/>
          </p:nvCxnSpPr>
          <p:spPr>
            <a:xfrm flipH="1" flipV="1">
              <a:off x="7485202" y="4284607"/>
              <a:ext cx="2972" cy="2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018369" y="3366013"/>
              <a:ext cx="312590" cy="31259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3" name="直接箭头连接符 42"/>
            <p:cNvCxnSpPr>
              <a:endCxn id="42" idx="4"/>
            </p:cNvCxnSpPr>
            <p:nvPr/>
          </p:nvCxnSpPr>
          <p:spPr>
            <a:xfrm flipV="1">
              <a:off x="6862075" y="3678602"/>
              <a:ext cx="312590" cy="28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42" idx="4"/>
            </p:cNvCxnSpPr>
            <p:nvPr/>
          </p:nvCxnSpPr>
          <p:spPr>
            <a:xfrm flipH="1" flipV="1">
              <a:off x="7174664" y="3678602"/>
              <a:ext cx="312590" cy="28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矩形 47"/>
              <p:cNvSpPr/>
              <p:nvPr/>
            </p:nvSpPr>
            <p:spPr>
              <a:xfrm>
                <a:off x="7272961" y="3379666"/>
                <a:ext cx="70250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𝜃</m:t>
                              </m:r>
                            </m:sub>
                          </m:sSub>
                          <m:r>
                            <a:rPr lang="zh-CN" altLang="en-US" sz="1600" i="0">
                              <a:latin typeface="Cambria Math" panose="02040503050406030204" pitchFamily="18" charset="0"/>
                            </a:rPr>
                            <m:t>(</m:t>
                          </m:r>
                          <m:r>
                            <a:rPr lang="zh-CN" altLang="en-US" sz="1600" i="1">
                              <a:latin typeface="Cambria Math" panose="02040503050406030204" pitchFamily="18" charset="0"/>
                            </a:rPr>
                            <m:t>𝑥</m:t>
                          </m:r>
                        </m:e>
                      </m:d>
                    </m:oMath>
                  </m:oMathPara>
                </a14:m>
                <a:endParaRPr lang="zh-CN" altLang="en-US" sz="1600" dirty="0">
                  <a:latin typeface="Cambria Math" panose="02040503050406030204" pitchFamily="18" charset="0"/>
                </a:endParaRPr>
              </a:p>
            </p:txBody>
          </p:sp>
        </mc:Choice>
        <mc:Fallback xmlns="">
          <p:sp>
            <p:nvSpPr>
              <p:cNvPr id="48" name="矩形 47"/>
              <p:cNvSpPr>
                <a:spLocks noRot="1" noChangeAspect="1" noMove="1" noResize="1" noEditPoints="1" noAdjustHandles="1" noChangeArrowheads="1" noChangeShapeType="1" noTextEdit="1"/>
              </p:cNvSpPr>
              <p:nvPr/>
            </p:nvSpPr>
            <p:spPr>
              <a:xfrm>
                <a:off x="7272961" y="3379666"/>
                <a:ext cx="702500" cy="338554"/>
              </a:xfrm>
              <a:prstGeom prst="rect">
                <a:avLst/>
              </a:prstGeom>
              <a:blipFill rotWithShape="1">
                <a:blip r:embed="rId11"/>
                <a:stretch>
                  <a:fillRect t="-107143" r="-63478" b="-16964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5966543" y="4027593"/>
                <a:ext cx="60092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5966543" y="4027593"/>
                <a:ext cx="600929" cy="338554"/>
              </a:xfrm>
              <a:prstGeom prst="rect">
                <a:avLst/>
              </a:prstGeom>
              <a:blipFill rotWithShape="1">
                <a:blip r:embed="rId12"/>
                <a:stretch>
                  <a:fillRect r="-12245"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621312" y="4029170"/>
                <a:ext cx="60092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621312" y="4029170"/>
                <a:ext cx="600929" cy="338554"/>
              </a:xfrm>
              <a:prstGeom prst="rect">
                <a:avLst/>
              </a:prstGeom>
              <a:blipFill rotWithShape="1">
                <a:blip r:embed="rId13"/>
                <a:stretch>
                  <a:fillRect r="-12121"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6655508" y="4913506"/>
                <a:ext cx="284760" cy="339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𝑥</m:t>
                      </m:r>
                    </m:oMath>
                  </m:oMathPara>
                </a14:m>
                <a:endParaRPr lang="zh-CN" altLang="en-US" sz="1600" dirty="0"/>
              </a:p>
            </p:txBody>
          </p:sp>
        </mc:Choice>
        <mc:Fallback xmlns="">
          <p:sp>
            <p:nvSpPr>
              <p:cNvPr id="55" name="文本框 54"/>
              <p:cNvSpPr txBox="1">
                <a:spLocks noRot="1" noChangeAspect="1" noMove="1" noResize="1" noEditPoints="1" noAdjustHandles="1" noChangeArrowheads="1" noChangeShapeType="1" noTextEdit="1"/>
              </p:cNvSpPr>
              <p:nvPr/>
            </p:nvSpPr>
            <p:spPr>
              <a:xfrm>
                <a:off x="6655508" y="4913506"/>
                <a:ext cx="284760" cy="339989"/>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7280918" y="4913506"/>
                <a:ext cx="284760" cy="34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2</m:t>
                          </m:r>
                        </m:sup>
                      </m:sSup>
                    </m:oMath>
                  </m:oMathPara>
                </a14:m>
                <a:endParaRPr lang="zh-CN" altLang="en-US" sz="1600" dirty="0"/>
              </a:p>
            </p:txBody>
          </p:sp>
        </mc:Choice>
        <mc:Fallback xmlns="">
          <p:sp>
            <p:nvSpPr>
              <p:cNvPr id="56" name="文本框 55"/>
              <p:cNvSpPr txBox="1">
                <a:spLocks noRot="1" noChangeAspect="1" noMove="1" noResize="1" noEditPoints="1" noAdjustHandles="1" noChangeArrowheads="1" noChangeShapeType="1" noTextEdit="1"/>
              </p:cNvSpPr>
              <p:nvPr/>
            </p:nvSpPr>
            <p:spPr>
              <a:xfrm>
                <a:off x="7280918" y="4913506"/>
                <a:ext cx="284760" cy="340827"/>
              </a:xfrm>
              <a:prstGeom prst="rect">
                <a:avLst/>
              </a:prstGeom>
              <a:blipFill rotWithShape="1">
                <a:blip r:embed="rId15"/>
                <a:stretch>
                  <a:fillRect r="-212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内容占位符 2"/>
              <p:cNvSpPr txBox="1">
                <a:spLocks/>
              </p:cNvSpPr>
              <p:nvPr/>
            </p:nvSpPr>
            <p:spPr>
              <a:xfrm>
                <a:off x="703780" y="4998938"/>
                <a:ext cx="7994413"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具有非线性激活函数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r>
                  <a:rPr lang="en-US" altLang="zh-CN" dirty="0"/>
                  <a:t>                </a:t>
                </a:r>
                <a14:m>
                  <m:oMath xmlns:m="http://schemas.openxmlformats.org/officeDocument/2006/math">
                    <m:r>
                      <a:rPr lang="en-US" altLang="zh-CN"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den>
                    </m:f>
                  </m:oMath>
                </a14:m>
                <a:r>
                  <a:rPr lang="en-US" altLang="zh-CN" dirty="0"/>
                  <a:t>                 </a:t>
                </a:r>
                <a14:m>
                  <m:oMath xmlns:m="http://schemas.openxmlformats.org/officeDocument/2006/math">
                    <m:r>
                      <a:rPr lang="en-US" altLang="zh-CN" i="1">
                        <a:latin typeface="Cambria Math" panose="02040503050406030204" pitchFamily="18" charset="0"/>
                      </a:rPr>
                      <m:t>𝑡𝑎𝑛h</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𝑥</m:t>
                            </m:r>
                          </m:sup>
                        </m:sSup>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𝑥</m:t>
                            </m:r>
                          </m:sup>
                        </m:sSup>
                      </m:den>
                    </m:f>
                  </m:oMath>
                </a14:m>
                <a:endParaRPr lang="zh-CN" altLang="zh-CN" dirty="0"/>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7" name="内容占位符 2"/>
              <p:cNvSpPr txBox="1">
                <a:spLocks noRot="1" noChangeAspect="1" noMove="1" noResize="1" noEditPoints="1" noAdjustHandles="1" noChangeArrowheads="1" noChangeShapeType="1" noTextEdit="1"/>
              </p:cNvSpPr>
              <p:nvPr/>
            </p:nvSpPr>
            <p:spPr>
              <a:xfrm>
                <a:off x="703780" y="4998938"/>
                <a:ext cx="7994413" cy="1028699"/>
              </a:xfrm>
              <a:prstGeom prst="rect">
                <a:avLst/>
              </a:prstGeom>
              <a:blipFill rotWithShape="1">
                <a:blip r:embed="rId16"/>
                <a:stretch>
                  <a:fillRect l="-457" t="-295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22</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非线性激活函数</a:t>
            </a:r>
          </a:p>
        </p:txBody>
      </p:sp>
      <mc:AlternateContent xmlns:mc="http://schemas.openxmlformats.org/markup-compatibility/2006" xmlns:a14="http://schemas.microsoft.com/office/drawing/2010/main">
        <mc:Choice Requires="a14">
          <p:sp>
            <p:nvSpPr>
              <p:cNvPr id="37" name="内容占位符 2"/>
              <p:cNvSpPr txBox="1">
                <a:spLocks/>
              </p:cNvSpPr>
              <p:nvPr/>
            </p:nvSpPr>
            <p:spPr>
              <a:xfrm>
                <a:off x="574793" y="1536453"/>
                <a:ext cx="7994413" cy="491039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𝑧</m:t>
                              </m:r>
                            </m:sup>
                          </m:sSup>
                        </m:den>
                      </m:f>
                    </m:oMath>
                  </m:oMathPara>
                </a14:m>
                <a:endParaRPr lang="en-US" altLang="zh-CN" dirty="0"/>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Tanh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𝑡𝑎𝑛h</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𝑧</m:t>
                              </m:r>
                            </m:sup>
                          </m:sSup>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𝑧</m:t>
                              </m:r>
                            </m:sup>
                          </m:sSup>
                        </m:den>
                      </m:f>
                    </m:oMath>
                  </m:oMathPara>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线性整流函数（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Rectified Linear Unit, </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𝑅𝑒𝐿𝑈</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𝑚𝑎𝑥</m:t>
                      </m:r>
                      <m:r>
                        <a:rPr lang="en-US" altLang="zh-CN" i="1">
                          <a:latin typeface="Cambria Math" panose="02040503050406030204" pitchFamily="18" charset="0"/>
                        </a:rPr>
                        <m:t>(0,</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zh-CN" dirty="0"/>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7" name="内容占位符 2"/>
              <p:cNvSpPr txBox="1">
                <a:spLocks noRot="1" noChangeAspect="1" noMove="1" noResize="1" noEditPoints="1" noAdjustHandles="1" noChangeArrowheads="1" noChangeShapeType="1" noTextEdit="1"/>
              </p:cNvSpPr>
              <p:nvPr/>
            </p:nvSpPr>
            <p:spPr>
              <a:xfrm>
                <a:off x="574793" y="1536453"/>
                <a:ext cx="7994413" cy="4910392"/>
              </a:xfrm>
              <a:prstGeom prst="rect">
                <a:avLst/>
              </a:prstGeom>
              <a:blipFill>
                <a:blip r:embed="rId4"/>
                <a:stretch>
                  <a:fillRect l="-457"/>
                </a:stretch>
              </a:blipFill>
            </p:spPr>
            <p:txBody>
              <a:bodyPr/>
              <a:lstStyle/>
              <a:p>
                <a:r>
                  <a:rPr lang="zh-CN" altLang="en-US">
                    <a:noFill/>
                  </a:rPr>
                  <a:t> </a:t>
                </a:r>
              </a:p>
            </p:txBody>
          </p:sp>
        </mc:Fallback>
      </mc:AlternateContent>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178" y="1762940"/>
            <a:ext cx="2376205" cy="1208705"/>
          </a:xfrm>
          <a:prstGeom prst="rect">
            <a:avLst/>
          </a:prstGeom>
        </p:spPr>
      </p:pic>
      <p:pic>
        <p:nvPicPr>
          <p:cNvPr id="45" name="图片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2177" y="3278552"/>
            <a:ext cx="2376205" cy="1217978"/>
          </a:xfrm>
          <a:prstGeom prst="rect">
            <a:avLst/>
          </a:prstGeom>
        </p:spPr>
      </p:pic>
      <p:pic>
        <p:nvPicPr>
          <p:cNvPr id="46" name="Picture 2" descr="Image result for rel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2177" y="4817779"/>
            <a:ext cx="2376205" cy="146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普适逼近定理</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24</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普适逼近定理</a:t>
            </a:r>
          </a:p>
        </p:txBody>
      </p:sp>
      <mc:AlternateContent xmlns:mc="http://schemas.openxmlformats.org/markup-compatibility/2006" xmlns:a14="http://schemas.microsoft.com/office/drawing/2010/main">
        <mc:Choice Requires="a14">
          <p:sp>
            <p:nvSpPr>
              <p:cNvPr id="37" name="内容占位符 2"/>
              <p:cNvSpPr txBox="1">
                <a:spLocks/>
              </p:cNvSpPr>
              <p:nvPr/>
            </p:nvSpPr>
            <p:spPr>
              <a:xfrm>
                <a:off x="574793" y="1159243"/>
                <a:ext cx="7994413" cy="243202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一个具有至少一层的隐含层的前馈神经网络，并且隐含层包含有限数量的神经元（即多层感知机），它可以以任意精度逼近任意一个定义在</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𝑛</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的闭集里的连续函数。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t>前提是这个前馈神经网络的激活函数满足某些性质</a:t>
                </a:r>
                <a:endParaRPr lang="en-US" altLang="zh-CN" dirty="0"/>
              </a:p>
              <a:p>
                <a:pPr lvl="2">
                  <a:lnSpc>
                    <a:spcPct val="150000"/>
                  </a:lnSpc>
                </a:pPr>
                <a:r>
                  <a:rPr lang="zh-CN" altLang="en-US" dirty="0"/>
                  <a:t>例如</a:t>
                </a:r>
                <a:r>
                  <a:rPr lang="en-US" altLang="zh-CN" dirty="0"/>
                  <a:t>Sigmoid</a:t>
                </a:r>
                <a:r>
                  <a:rPr lang="zh-CN" altLang="en-US" dirty="0"/>
                  <a:t>函数，</a:t>
                </a:r>
                <a:r>
                  <a:rPr lang="en-US" altLang="zh-CN" dirty="0"/>
                  <a:t>Tanh</a:t>
                </a:r>
                <a:r>
                  <a:rPr lang="zh-CN" altLang="en-US" dirty="0"/>
                  <a:t>函数，</a:t>
                </a:r>
                <a:r>
                  <a:rPr lang="en-US" altLang="zh-CN" dirty="0" err="1"/>
                  <a:t>ReLU</a:t>
                </a:r>
                <a:r>
                  <a:rPr lang="zh-CN" altLang="en-US" dirty="0"/>
                  <a:t>函数</a:t>
                </a:r>
                <a:endParaRPr lang="zh-CN" altLang="zh-CN" dirty="0"/>
              </a:p>
            </p:txBody>
          </p:sp>
        </mc:Choice>
        <mc:Fallback xmlns="">
          <p:sp>
            <p:nvSpPr>
              <p:cNvPr id="37" name="内容占位符 2"/>
              <p:cNvSpPr txBox="1">
                <a:spLocks noRot="1" noChangeAspect="1" noMove="1" noResize="1" noEditPoints="1" noAdjustHandles="1" noChangeArrowheads="1" noChangeShapeType="1" noTextEdit="1"/>
              </p:cNvSpPr>
              <p:nvPr/>
            </p:nvSpPr>
            <p:spPr>
              <a:xfrm>
                <a:off x="574793" y="1159243"/>
                <a:ext cx="7994413" cy="2432024"/>
              </a:xfrm>
              <a:prstGeom prst="rect">
                <a:avLst/>
              </a:prstGeom>
              <a:blipFill>
                <a:blip r:embed="rId2"/>
                <a:stretch>
                  <a:fillRect l="-457"/>
                </a:stretch>
              </a:blipFill>
            </p:spPr>
            <p:txBody>
              <a:bodyPr/>
              <a:lstStyle/>
              <a:p>
                <a:r>
                  <a:rPr lang="zh-CN" altLang="en-US">
                    <a:noFill/>
                  </a:rPr>
                  <a:t> </a:t>
                </a:r>
              </a:p>
            </p:txBody>
          </p:sp>
        </mc:Fallback>
      </mc:AlternateContent>
      <p:sp>
        <p:nvSpPr>
          <p:cNvPr id="8" name="页脚占位符 1"/>
          <p:cNvSpPr>
            <a:spLocks noGrp="1"/>
          </p:cNvSpPr>
          <p:nvPr>
            <p:ph type="ftr" sz="quarter" idx="11"/>
          </p:nvPr>
        </p:nvSpPr>
        <p:spPr>
          <a:xfrm>
            <a:off x="502443" y="6240464"/>
            <a:ext cx="4174488" cy="479118"/>
          </a:xfrm>
        </p:spPr>
        <p:txBody>
          <a:bodyPr/>
          <a:lstStyle/>
          <a:p>
            <a:r>
              <a:rPr lang="en-US" altLang="zh-CN" dirty="0"/>
              <a:t>[</a:t>
            </a:r>
            <a:r>
              <a:rPr lang="en-US" altLang="zh-CN" dirty="0" err="1"/>
              <a:t>Hornik</a:t>
            </a:r>
            <a:r>
              <a:rPr lang="en-US" altLang="zh-CN" dirty="0"/>
              <a:t>, Kurt, Maxwell Stinchcombe, and Halbert White. "Multilayer feedforward networks are universal approximators." Neural networks 2.5 (1989): 359-366.]</a:t>
            </a:r>
          </a:p>
        </p:txBody>
      </p:sp>
      <p:pic>
        <p:nvPicPr>
          <p:cNvPr id="1026" name="Picture 2">
            <a:extLst>
              <a:ext uri="{FF2B5EF4-FFF2-40B4-BE49-F238E27FC236}">
                <a16:creationId xmlns:a16="http://schemas.microsoft.com/office/drawing/2014/main" id="{FCD53691-9F3D-3774-FD0E-86D56F071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325" y="3619169"/>
            <a:ext cx="5404370" cy="2462849"/>
          </a:xfrm>
          <a:prstGeom prst="rect">
            <a:avLst/>
          </a:prstGeom>
          <a:noFill/>
          <a:extLst>
            <a:ext uri="{909E8E84-426E-40DD-AFC4-6F175D3DCCD1}">
              <a14:hiddenFill xmlns:a14="http://schemas.microsoft.com/office/drawing/2010/main">
                <a:solidFill>
                  <a:srgbClr val="FFFFFF"/>
                </a:solidFill>
              </a14:hiddenFill>
            </a:ext>
          </a:extLst>
        </p:spPr>
      </p:pic>
      <p:sp>
        <p:nvSpPr>
          <p:cNvPr id="9" name="页脚占位符 1">
            <a:extLst>
              <a:ext uri="{FF2B5EF4-FFF2-40B4-BE49-F238E27FC236}">
                <a16:creationId xmlns:a16="http://schemas.microsoft.com/office/drawing/2014/main" id="{6E94EE9A-6217-198D-A335-03F444E99A55}"/>
              </a:ext>
            </a:extLst>
          </p:cNvPr>
          <p:cNvSpPr txBox="1">
            <a:spLocks/>
          </p:cNvSpPr>
          <p:nvPr/>
        </p:nvSpPr>
        <p:spPr>
          <a:xfrm>
            <a:off x="4601212" y="6240464"/>
            <a:ext cx="3628388" cy="479118"/>
          </a:xfrm>
          <a:prstGeom prst="rect">
            <a:avLst/>
          </a:prstGeom>
        </p:spPr>
        <p:txBody>
          <a:bodyPr vert="horz" lIns="91440" tIns="45720" rIns="91440" bIns="45720" rtlCol="0" anchor="ctr"/>
          <a:lstStyle>
            <a:defPPr>
              <a:defRPr lang="zh-CN"/>
            </a:defPPr>
            <a:lvl1pPr marL="0" algn="l" defTabSz="914400" rtl="0" eaLnBrk="1" latinLnBrk="0" hangingPunct="1">
              <a:defRPr sz="1000" b="0" kern="120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https://</a:t>
            </a:r>
            <a:r>
              <a:rPr lang="en-US" altLang="zh-CN" dirty="0" err="1"/>
              <a:t>towardsdatascience.com</a:t>
            </a:r>
            <a:r>
              <a:rPr lang="en-US" altLang="zh-CN" dirty="0"/>
              <a:t>/can-neural-networks-really-learn-any-function-65e106617fc6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25</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普适逼近定理</a:t>
            </a:r>
          </a:p>
        </p:txBody>
      </p:sp>
      <p:sp>
        <p:nvSpPr>
          <p:cNvPr id="37" name="内容占位符 2"/>
          <p:cNvSpPr txBox="1"/>
          <p:nvPr/>
        </p:nvSpPr>
        <p:spPr>
          <a:xfrm>
            <a:off x="574793" y="1447965"/>
            <a:ext cx="7994413" cy="5943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多层感知器近似于紧子集上的任何连续函数。</a:t>
            </a: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Picture 4" descr="Image result for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792" y="2349294"/>
            <a:ext cx="5650706" cy="277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5882687" y="4610001"/>
                <a:ext cx="27576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r>
                            <a:rPr lang="zh-CN" altLang="en-US" i="0">
                              <a:latin typeface="Cambria Math" panose="02040503050406030204" pitchFamily="18" charset="0"/>
                            </a:rPr>
                            <m:t>=</m:t>
                          </m:r>
                          <m:r>
                            <a:rPr lang="zh-CN" altLang="en-US" i="1">
                              <a:latin typeface="Cambria Math" panose="02040503050406030204" pitchFamily="18" charset="0"/>
                            </a:rPr>
                            <m:t>𝑠𝑖𝑔𝑚𝑜𝑖𝑑</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𝑾</m:t>
                              </m:r>
                            </m:e>
                            <m:sub>
                              <m:r>
                                <a:rPr lang="zh-CN" altLang="en-US" b="0" i="0">
                                  <a:latin typeface="Cambria Math" panose="02040503050406030204" pitchFamily="18" charset="0"/>
                                </a:rPr>
                                <m:t>3</m:t>
                              </m:r>
                            </m:sub>
                          </m:sSub>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𝒍</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𝑏</m:t>
                              </m:r>
                            </m:e>
                            <m:sub>
                              <m:r>
                                <a:rPr lang="zh-CN" altLang="en-US" b="0" i="0">
                                  <a:latin typeface="Cambria Math" panose="02040503050406030204" pitchFamily="18" charset="0"/>
                                </a:rPr>
                                <m:t>3</m:t>
                              </m:r>
                            </m:sub>
                          </m:sSub>
                        </m:e>
                      </m:d>
                    </m:oMath>
                  </m:oMathPara>
                </a14:m>
                <a:endParaRPr lang="zh-CN" altLang="en-US" dirty="0">
                  <a:latin typeface="Cambria Math" panose="020405030504060302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882687" y="4610001"/>
                <a:ext cx="2757678" cy="369332"/>
              </a:xfrm>
              <a:prstGeom prst="rect">
                <a:avLst/>
              </a:prstGeom>
              <a:blipFill>
                <a:blip r:embed="rId5"/>
                <a:stretch>
                  <a:fillRect t="-118033" r="-18142"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354134" y="5387367"/>
                <a:ext cx="50829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𝑙</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𝑡𝑎𝑛h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b="1" i="1">
                                      <a:latin typeface="Cambria Math" panose="02040503050406030204" pitchFamily="18" charset="0"/>
                                    </a:rPr>
                                    <m:t>𝑾</m:t>
                                  </m:r>
                                </m:e>
                                <m:sub>
                                  <m:r>
                                    <a:rPr lang="zh-CN" altLang="en-US" b="0" i="0">
                                      <a:latin typeface="Cambria Math" panose="02040503050406030204" pitchFamily="18" charset="0"/>
                                    </a:rPr>
                                    <m:t>1</m:t>
                                  </m:r>
                                </m:sub>
                              </m:sSub>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𝒃</m:t>
                                  </m:r>
                                </m:e>
                                <m:sub>
                                  <m:r>
                                    <a:rPr lang="zh-CN" altLang="en-US" b="0" i="0">
                                      <a:latin typeface="Cambria Math" panose="02040503050406030204" pitchFamily="18" charset="0"/>
                                    </a:rPr>
                                    <m:t>1</m:t>
                                  </m:r>
                                </m:sub>
                              </m:sSub>
                            </m:e>
                          </m:d>
                          <m:r>
                            <a:rPr lang="en-US" altLang="zh-CN" b="0" i="0" smtClean="0">
                              <a:latin typeface="Cambria Math" panose="02040503050406030204" pitchFamily="18" charset="0"/>
                            </a:rPr>
                            <m:t>          </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𝑙</m:t>
                              </m:r>
                            </m:e>
                            <m:sub>
                              <m:r>
                                <a:rPr lang="zh-CN" altLang="en-US" b="0" i="0">
                                  <a:latin typeface="Cambria Math" panose="02040503050406030204" pitchFamily="18" charset="0"/>
                                </a:rPr>
                                <m:t>2</m:t>
                              </m:r>
                            </m:sub>
                          </m:sSub>
                          <m:r>
                            <a:rPr lang="zh-CN" altLang="en-US" b="0" i="0">
                              <a:latin typeface="Cambria Math" panose="02040503050406030204" pitchFamily="18" charset="0"/>
                            </a:rPr>
                            <m:t>=</m:t>
                          </m:r>
                          <m:r>
                            <a:rPr lang="zh-CN" altLang="en-US" b="0" i="1">
                              <a:latin typeface="Cambria Math" panose="02040503050406030204" pitchFamily="18" charset="0"/>
                            </a:rPr>
                            <m:t>𝑡𝑎𝑛h</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𝑾</m:t>
                              </m:r>
                            </m:e>
                            <m:sub>
                              <m:r>
                                <a:rPr lang="zh-CN" altLang="en-US" b="0" i="0">
                                  <a:latin typeface="Cambria Math" panose="02040503050406030204" pitchFamily="18" charset="0"/>
                                </a:rPr>
                                <m:t>2</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𝑙</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𝒃</m:t>
                              </m:r>
                            </m:e>
                            <m:sub>
                              <m:r>
                                <a:rPr lang="zh-CN" altLang="en-US" b="0" i="0">
                                  <a:latin typeface="Cambria Math" panose="02040503050406030204" pitchFamily="18" charset="0"/>
                                </a:rPr>
                                <m:t>2</m:t>
                              </m:r>
                            </m:sub>
                          </m:sSub>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354134" y="5387367"/>
                <a:ext cx="5082930" cy="369332"/>
              </a:xfrm>
              <a:prstGeom prst="rect">
                <a:avLst/>
              </a:prstGeom>
              <a:blipFill>
                <a:blip r:embed="rId6"/>
                <a:stretch>
                  <a:fillRect t="-120000" r="-9592"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54134" y="5842556"/>
                <a:ext cx="5082930" cy="6527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𝑥</m:t>
                              </m:r>
                            </m:sup>
                          </m:sSup>
                        </m:den>
                      </m:f>
                      <m:r>
                        <a:rPr lang="en-US" altLang="zh-CN" b="0" i="1" smtClean="0">
                          <a:latin typeface="Cambria Math" panose="02040503050406030204" pitchFamily="18" charset="0"/>
                        </a:rPr>
                        <m:t>                   </m:t>
                      </m:r>
                      <m:r>
                        <a:rPr lang="zh-CN" altLang="en-US" i="1">
                          <a:latin typeface="Cambria Math" panose="02040503050406030204" pitchFamily="18" charset="0"/>
                        </a:rPr>
                        <m:t>𝑡𝑎𝑛h</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−2</m:t>
                              </m:r>
                              <m:r>
                                <a:rPr lang="zh-CN" altLang="en-US" i="1">
                                  <a:latin typeface="Cambria Math" panose="02040503050406030204" pitchFamily="18" charset="0"/>
                                </a:rPr>
                                <m:t>𝑥</m:t>
                              </m:r>
                            </m:sup>
                          </m:sSup>
                        </m:num>
                        <m:den>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−2</m:t>
                              </m:r>
                              <m:r>
                                <a:rPr lang="zh-CN" altLang="en-US" i="1">
                                  <a:latin typeface="Cambria Math" panose="02040503050406030204" pitchFamily="18" charset="0"/>
                                </a:rPr>
                                <m:t>𝑥</m:t>
                              </m:r>
                            </m:sup>
                          </m:sSup>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354134" y="5842556"/>
                <a:ext cx="5082930" cy="652743"/>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反向传播算法介绍</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887" y="2190570"/>
            <a:ext cx="4883319" cy="3115326"/>
          </a:xfrm>
          <a:prstGeom prst="rect">
            <a:avLst/>
          </a:prstGeom>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隐含层和反向传播算法（</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1986~</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dirty="0"/>
          </a:p>
        </p:txBody>
      </p:sp>
      <p:sp>
        <p:nvSpPr>
          <p:cNvPr id="13" name="内容占位符 2"/>
          <p:cNvSpPr txBox="1"/>
          <p:nvPr/>
        </p:nvSpPr>
        <p:spPr>
          <a:xfrm>
            <a:off x="502442" y="1262247"/>
            <a:ext cx="7534210" cy="119234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多层神经网络的有效算法之一是</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反向传播算法</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它在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1986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年被重新提出，神经网络重新变得流行</a:t>
            </a:r>
          </a:p>
        </p:txBody>
      </p:sp>
      <mc:AlternateContent xmlns:mc="http://schemas.openxmlformats.org/markup-compatibility/2006" xmlns:a14="http://schemas.microsoft.com/office/drawing/2010/main">
        <mc:Choice Requires="a14">
          <p:sp>
            <p:nvSpPr>
              <p:cNvPr id="17" name="内容占位符 2"/>
              <p:cNvSpPr txBox="1">
                <a:spLocks/>
              </p:cNvSpPr>
              <p:nvPr/>
            </p:nvSpPr>
            <p:spPr>
              <a:xfrm>
                <a:off x="681738" y="5281939"/>
                <a:ext cx="8137921" cy="64414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注意：反向传播算法最开始在</a:t>
                </a:r>
                <a:r>
                  <a:rPr lang="en-US" altLang="zh-CN"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1974</a:t>
                </a:r>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年被</a:t>
                </a:r>
                <a14:m>
                  <m:oMath xmlns:m="http://schemas.openxmlformats.org/officeDocument/2006/math">
                    <m:sSup>
                      <m:sSupPr>
                        <m:ctrlPr>
                          <a:rPr lang="en-US" altLang="zh-CN" sz="1600" b="0" i="1"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m:rPr>
                            <m:sty m:val="p"/>
                          </m:rPr>
                          <a:rPr lang="en-US" altLang="zh-CN" sz="1600" b="0" i="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Werbos</m:t>
                        </m:r>
                      </m:e>
                      <m:sup>
                        <m:d>
                          <m:dPr>
                            <m:begChr m:val="["/>
                            <m:endChr m:val="]"/>
                            <m:ctrlPr>
                              <a:rPr lang="en-US" altLang="zh-CN" sz="1600" b="0" i="1"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1"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1</m:t>
                            </m:r>
                          </m:e>
                        </m:d>
                      </m:sup>
                    </m:sSup>
                  </m:oMath>
                </a14:m>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发现，之后在</a:t>
                </a:r>
                <a:r>
                  <a:rPr lang="en-US" altLang="zh-CN"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1985</a:t>
                </a:r>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年左右被</a:t>
                </a:r>
                <a14:m>
                  <m:oMath xmlns:m="http://schemas.openxmlformats.org/officeDocument/2006/math">
                    <m:r>
                      <m:rPr>
                        <m:sty m:val="p"/>
                      </m:rPr>
                      <a:rPr lang="en-US" altLang="zh-CN" sz="160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Rumelhart</m:t>
                    </m:r>
                    <m:r>
                      <a:rPr lang="en-US" altLang="zh-CN"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sz="1600" i="0" dirty="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Hinton</m:t>
                    </m:r>
                    <m:r>
                      <a:rPr lang="en-US" altLang="zh-CN"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r>
                      <m:rPr>
                        <m:sty m:val="p"/>
                      </m:rPr>
                      <a:rPr lang="en-US" altLang="zh-CN" sz="1600" i="0" dirty="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William</m:t>
                    </m:r>
                    <m:sSup>
                      <m:sSupPr>
                        <m:ctrlPr>
                          <a:rPr lang="en-US" altLang="zh-CN" sz="1600" b="0" i="1"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m:rPr>
                            <m:sty m:val="p"/>
                          </m:rPr>
                          <a:rPr lang="en-US" altLang="zh-CN" sz="1600" i="0" dirty="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s</m:t>
                        </m:r>
                      </m:e>
                      <m:sup>
                        <m:d>
                          <m:dPr>
                            <m:begChr m:val="["/>
                            <m:endChr m:val="]"/>
                            <m:ctrlPr>
                              <a:rPr lang="en-US" altLang="zh-CN" sz="1600" i="1" dirty="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2</m:t>
                            </m:r>
                          </m:e>
                        </m:d>
                      </m:sup>
                    </m:sSup>
                    <m:r>
                      <a:rPr lang="en-US" altLang="zh-CN" sz="1600" i="1" dirty="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以及</a:t>
                </a:r>
                <a14:m>
                  <m:oMath xmlns:m="http://schemas.openxmlformats.org/officeDocument/2006/math">
                    <m:r>
                      <m:rPr>
                        <m:sty m:val="p"/>
                      </m:rPr>
                      <a:rPr lang="en-US" altLang="zh-CN" sz="160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Parke</m:t>
                    </m:r>
                    <m:sSup>
                      <m:sSupPr>
                        <m:ctrlPr>
                          <a:rPr lang="en-US" altLang="zh-CN" sz="1600" b="0" i="1"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m:rPr>
                            <m:sty m:val="p"/>
                          </m:rPr>
                          <a:rPr lang="en-US" altLang="zh-CN" sz="160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r</m:t>
                        </m:r>
                      </m:e>
                      <m:sup>
                        <m:d>
                          <m:dPr>
                            <m:begChr m:val="["/>
                            <m:endChr m:val="]"/>
                            <m:ctrlPr>
                              <a:rPr lang="en-US" altLang="zh-CN" sz="1600" i="1"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sz="1600" b="0" i="0"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3</m:t>
                            </m:r>
                          </m:e>
                        </m:d>
                      </m:sup>
                    </m:sSup>
                    <m:r>
                      <a:rPr lang="en-US" altLang="zh-CN" sz="1600" i="1" dirty="0" smtClean="0">
                        <a:solidFill>
                          <a:srgbClr val="FF0000"/>
                        </a:solidFill>
                        <a:latin typeface="Cambria Math" panose="02040503050406030204" pitchFamily="18" charset="0"/>
                        <a:ea typeface="阿里巴巴普惠体 R" panose="00020600040101010101" pitchFamily="18" charset="-122"/>
                        <a:cs typeface="阿里巴巴普惠体 R" panose="00020600040101010101" pitchFamily="18" charset="-122"/>
                      </a:rPr>
                      <m:t> </m:t>
                    </m:r>
                  </m:oMath>
                </a14:m>
                <a:r>
                  <a:rPr lang="zh-CN" altLang="en-US" sz="16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分别独立重新发现</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7" name="内容占位符 2"/>
              <p:cNvSpPr txBox="1">
                <a:spLocks noRot="1" noChangeAspect="1" noMove="1" noResize="1" noEditPoints="1" noAdjustHandles="1" noChangeArrowheads="1" noChangeShapeType="1" noTextEdit="1"/>
              </p:cNvSpPr>
              <p:nvPr/>
            </p:nvSpPr>
            <p:spPr>
              <a:xfrm>
                <a:off x="681738" y="5281939"/>
                <a:ext cx="8137921" cy="644144"/>
              </a:xfrm>
              <a:prstGeom prst="rect">
                <a:avLst/>
              </a:prstGeom>
              <a:blipFill>
                <a:blip r:embed="rId6"/>
                <a:stretch>
                  <a:fillRect l="-312" b="-7692"/>
                </a:stretch>
              </a:blipFill>
            </p:spPr>
            <p:txBody>
              <a:bodyPr/>
              <a:lstStyle/>
              <a:p>
                <a:r>
                  <a:rPr lang="zh-CN" altLang="en-US">
                    <a:noFill/>
                  </a:rPr>
                  <a:t> </a:t>
                </a:r>
              </a:p>
            </p:txBody>
          </p:sp>
        </mc:Fallback>
      </mc:AlternateContent>
      <p:sp>
        <p:nvSpPr>
          <p:cNvPr id="18" name="页脚占位符 1"/>
          <p:cNvSpPr>
            <a:spLocks noGrp="1"/>
          </p:cNvSpPr>
          <p:nvPr>
            <p:ph type="ftr" sz="quarter" idx="11"/>
          </p:nvPr>
        </p:nvSpPr>
        <p:spPr>
          <a:xfrm>
            <a:off x="390921" y="5962654"/>
            <a:ext cx="8362157" cy="762000"/>
          </a:xfrm>
        </p:spPr>
        <p:txBody>
          <a:bodyPr/>
          <a:lstStyle/>
          <a:p>
            <a:r>
              <a:rPr lang="en-US" altLang="zh-CN" dirty="0"/>
              <a:t>[1] </a:t>
            </a:r>
            <a:r>
              <a:rPr lang="en-US" altLang="zh-CN" dirty="0" err="1"/>
              <a:t>Werbos</a:t>
            </a:r>
            <a:r>
              <a:rPr lang="en-US" altLang="zh-CN" dirty="0"/>
              <a:t>, Paul John (1975). Beyond Regression: New Tools for Prediction and Analysis in the Behavioral Sciences. Harvard University.</a:t>
            </a:r>
          </a:p>
          <a:p>
            <a:r>
              <a:rPr lang="en-US" altLang="zh-CN" dirty="0"/>
              <a:t>[2] </a:t>
            </a:r>
            <a:r>
              <a:rPr lang="en-US" altLang="zh-CN" dirty="0" err="1"/>
              <a:t>Rumelhart</a:t>
            </a:r>
            <a:r>
              <a:rPr lang="en-US" altLang="zh-CN" dirty="0"/>
              <a:t>, David E.; Hinton, Geoffrey E.; Williams, Ronald J. (8 October 1986). "Learning representations by back-propagating errors". Nature. 323 (6088): 533–536. </a:t>
            </a:r>
          </a:p>
          <a:p>
            <a:r>
              <a:rPr lang="en-US" altLang="zh-CN" dirty="0"/>
              <a:t>[3] Parker, D. B. (1985). "Learning Logic," Technical Report TR-47, Center for Computational Research in Economics and Management Science, Massachusetts Institute of Technology, Cambridge, MA.</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通过反向传播学习神经网络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dirty="0"/>
          </a:p>
        </p:txBody>
      </p:sp>
      <p:sp>
        <p:nvSpPr>
          <p:cNvPr id="18" name="页脚占位符 1"/>
          <p:cNvSpPr>
            <a:spLocks noGrp="1"/>
          </p:cNvSpPr>
          <p:nvPr>
            <p:ph type="ftr" sz="quarter" idx="11"/>
          </p:nvPr>
        </p:nvSpPr>
        <p:spPr>
          <a:xfrm>
            <a:off x="502443" y="6240464"/>
            <a:ext cx="3649061" cy="206381"/>
          </a:xfrm>
        </p:spPr>
        <p:txBody>
          <a:bodyPr/>
          <a:lstStyle/>
          <a:p>
            <a:r>
              <a:rPr lang="en-US" altLang="zh-CN" dirty="0"/>
              <a:t>[</a:t>
            </a:r>
            <a:r>
              <a:rPr lang="en-US" altLang="zh-CN" dirty="0" err="1"/>
              <a:t>LeCun</a:t>
            </a:r>
            <a:r>
              <a:rPr lang="en-US" altLang="zh-CN" dirty="0"/>
              <a:t>, </a:t>
            </a:r>
            <a:r>
              <a:rPr lang="en-US" altLang="zh-CN" dirty="0" err="1"/>
              <a:t>Bengio</a:t>
            </a:r>
            <a:r>
              <a:rPr lang="en-US" altLang="zh-CN" dirty="0"/>
              <a:t> and Hinton. Deep Learning. Nature 2015.]</a:t>
            </a:r>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2086"/>
          <a:stretch>
            <a:fillRect/>
          </a:stretch>
        </p:blipFill>
        <p:spPr>
          <a:xfrm>
            <a:off x="4146220" y="2400284"/>
            <a:ext cx="4313721" cy="3114792"/>
          </a:xfrm>
          <a:prstGeom prst="rect">
            <a:avLst/>
          </a:prstGeom>
        </p:spPr>
      </p:pic>
      <p:sp>
        <p:nvSpPr>
          <p:cNvPr id="22" name="文本框 21"/>
          <p:cNvSpPr txBox="1"/>
          <p:nvPr/>
        </p:nvSpPr>
        <p:spPr>
          <a:xfrm>
            <a:off x="5076789" y="1672635"/>
            <a:ext cx="2765362" cy="584775"/>
          </a:xfrm>
          <a:prstGeom prst="rect">
            <a:avLst/>
          </a:prstGeom>
          <a:noFill/>
        </p:spPr>
        <p:txBody>
          <a:bodyPr wrap="square" rtlCol="0">
            <a:spAutoFit/>
          </a:bodyPr>
          <a:lstStyle/>
          <a:p>
            <a:pPr algn="ct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将输出与正确</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比较得到</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a:t>
            </a:r>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反向求导数</a:t>
            </a:r>
          </a:p>
        </p:txBody>
      </p:sp>
      <mc:AlternateContent xmlns:mc="http://schemas.openxmlformats.org/markup-compatibility/2006" xmlns:a14="http://schemas.microsoft.com/office/drawing/2010/main">
        <mc:Choice Requires="a14">
          <p:sp>
            <p:nvSpPr>
              <p:cNvPr id="3" name="矩形 2"/>
              <p:cNvSpPr/>
              <p:nvPr/>
            </p:nvSpPr>
            <p:spPr>
              <a:xfrm>
                <a:off x="6828137" y="3428549"/>
                <a:ext cx="2505558" cy="5627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400" i="1">
                              <a:latin typeface="Cambria Math" panose="02040503050406030204" pitchFamily="18" charset="0"/>
                            </a:rPr>
                          </m:ctrlPr>
                        </m:fPr>
                        <m:num>
                          <m:r>
                            <a:rPr lang="zh-CN" altLang="en-US" sz="140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𝑤</m:t>
                              </m:r>
                            </m:e>
                            <m:sub>
                              <m:r>
                                <a:rPr lang="zh-CN" altLang="en-US" sz="1400" i="1">
                                  <a:latin typeface="Cambria Math" panose="02040503050406030204" pitchFamily="18" charset="0"/>
                                </a:rPr>
                                <m:t>𝑗𝑘</m:t>
                              </m:r>
                            </m:sub>
                          </m:sSub>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den>
                      </m:f>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𝑤</m:t>
                              </m:r>
                            </m:e>
                            <m:sub>
                              <m:r>
                                <a:rPr lang="zh-CN" altLang="en-US" sz="1400" i="1">
                                  <a:latin typeface="Cambria Math" panose="02040503050406030204" pitchFamily="18" charset="0"/>
                                </a:rPr>
                                <m:t>𝑗𝑘</m:t>
                              </m:r>
                            </m:sub>
                          </m:sSub>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den>
                      </m:f>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𝑗</m:t>
                          </m:r>
                        </m:sub>
                      </m:sSub>
                    </m:oMath>
                  </m:oMathPara>
                </a14:m>
                <a:endParaRPr lang="zh-CN" altLang="en-US" sz="1400" dirty="0"/>
              </a:p>
            </p:txBody>
          </p:sp>
        </mc:Choice>
        <mc:Fallback xmlns="">
          <p:sp>
            <p:nvSpPr>
              <p:cNvPr id="3" name="矩形 2"/>
              <p:cNvSpPr>
                <a:spLocks noRot="1" noChangeAspect="1" noMove="1" noResize="1" noEditPoints="1" noAdjustHandles="1" noChangeArrowheads="1" noChangeShapeType="1" noTextEdit="1"/>
              </p:cNvSpPr>
              <p:nvPr/>
            </p:nvSpPr>
            <p:spPr>
              <a:xfrm>
                <a:off x="6828137" y="3428549"/>
                <a:ext cx="2505558" cy="56271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p:nvGrpSpPr>
          <p:cNvPr id="11" name="组合 10"/>
          <p:cNvGrpSpPr/>
          <p:nvPr/>
        </p:nvGrpSpPr>
        <p:grpSpPr>
          <a:xfrm>
            <a:off x="-69940" y="1639692"/>
            <a:ext cx="4334048" cy="3890601"/>
            <a:chOff x="-53268" y="1628691"/>
            <a:chExt cx="4334048" cy="3890601"/>
          </a:xfrm>
        </p:grpSpPr>
        <p:pic>
          <p:nvPicPr>
            <p:cNvPr id="19" name="内容占位符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68" y="2338862"/>
              <a:ext cx="4151504" cy="3176214"/>
            </a:xfrm>
            <a:prstGeom prst="rect">
              <a:avLst/>
            </a:prstGeom>
          </p:spPr>
        </p:pic>
        <p:sp>
          <p:nvSpPr>
            <p:cNvPr id="21" name="文本框 20"/>
            <p:cNvSpPr txBox="1"/>
            <p:nvPr/>
          </p:nvSpPr>
          <p:spPr>
            <a:xfrm>
              <a:off x="1187986" y="1628691"/>
              <a:ext cx="1614285" cy="584775"/>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输入数据逐层计算得到输出</a:t>
              </a:r>
            </a:p>
          </p:txBody>
        </p:sp>
        <p:sp>
          <p:nvSpPr>
            <p:cNvPr id="5" name="矩形 4"/>
            <p:cNvSpPr/>
            <p:nvPr/>
          </p:nvSpPr>
          <p:spPr>
            <a:xfrm>
              <a:off x="628470" y="2565647"/>
              <a:ext cx="898487" cy="284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05809" y="2591593"/>
              <a:ext cx="1010110" cy="338554"/>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输出单元</a:t>
              </a:r>
            </a:p>
          </p:txBody>
        </p:sp>
        <p:sp>
          <p:nvSpPr>
            <p:cNvPr id="15" name="矩形 14"/>
            <p:cNvSpPr/>
            <p:nvPr/>
          </p:nvSpPr>
          <p:spPr>
            <a:xfrm>
              <a:off x="201150" y="3613591"/>
              <a:ext cx="1099933" cy="284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8760" y="5204363"/>
              <a:ext cx="1099933" cy="284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503" y="4420668"/>
              <a:ext cx="1099933" cy="284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8569" y="3539496"/>
              <a:ext cx="1366638" cy="338554"/>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隐含单元</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H2</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p:cNvSpPr txBox="1"/>
            <p:nvPr/>
          </p:nvSpPr>
          <p:spPr>
            <a:xfrm>
              <a:off x="5626" y="4358009"/>
              <a:ext cx="1366638" cy="338554"/>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隐含单元</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H1</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文本框 22"/>
            <p:cNvSpPr txBox="1"/>
            <p:nvPr/>
          </p:nvSpPr>
          <p:spPr>
            <a:xfrm>
              <a:off x="429820" y="5180738"/>
              <a:ext cx="1003160" cy="338554"/>
            </a:xfrm>
            <a:prstGeom prst="rect">
              <a:avLst/>
            </a:prstGeom>
            <a:noFill/>
          </p:spPr>
          <p:txBody>
            <a:bodyPr wrap="squar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输入单元</a:t>
              </a:r>
            </a:p>
          </p:txBody>
        </p:sp>
        <p:sp>
          <p:nvSpPr>
            <p:cNvPr id="8" name="矩形 7"/>
            <p:cNvSpPr/>
            <p:nvPr/>
          </p:nvSpPr>
          <p:spPr>
            <a:xfrm>
              <a:off x="2982895" y="2504225"/>
              <a:ext cx="1115341" cy="70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p:cNvSpPr/>
                <p:nvPr/>
              </p:nvSpPr>
              <p:spPr>
                <a:xfrm>
                  <a:off x="2471679" y="2350324"/>
                  <a:ext cx="1367554" cy="846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𝑙</m:t>
                                </m:r>
                              </m:sub>
                            </m:sSub>
                            <m:r>
                              <a:rPr lang="zh-CN" altLang="en-US" sz="1400" i="0">
                                <a:latin typeface="Cambria Math" panose="02040503050406030204" pitchFamily="18" charset="0"/>
                              </a:rPr>
                              <m:t>&amp;=</m:t>
                            </m:r>
                            <m:r>
                              <a:rPr lang="zh-CN" altLang="en-US" sz="1400" i="1">
                                <a:latin typeface="Cambria Math" panose="02040503050406030204" pitchFamily="18" charset="0"/>
                              </a:rPr>
                              <m:t>𝑓</m:t>
                            </m:r>
                            <m:d>
                              <m:dPr>
                                <m:ctrlPr>
                                  <a:rPr lang="zh-CN" altLang="en-US" sz="1400" i="1">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𝑙</m:t>
                                    </m:r>
                                  </m:sub>
                                </m:sSub>
                              </m:e>
                            </m:d>
                          </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𝑙</m:t>
                                </m:r>
                              </m:sub>
                            </m:sSub>
                            <m:r>
                              <a:rPr lang="zh-CN" altLang="en-US" sz="1400" i="0">
                                <a:latin typeface="Cambria Math" panose="02040503050406030204" pitchFamily="18" charset="0"/>
                              </a:rPr>
                              <m:t>&amp;=</m:t>
                            </m:r>
                            <m:nary>
                              <m:naryPr>
                                <m:chr m:val="∑"/>
                                <m:supHide m:val="on"/>
                                <m:ctrlPr>
                                  <a:rPr lang="en-US" altLang="zh-CN" sz="1400" b="0" i="1" smtClean="0">
                                    <a:latin typeface="Cambria Math" panose="02040503050406030204" pitchFamily="18" charset="0"/>
                                  </a:rPr>
                                </m:ctrlPr>
                              </m:naryPr>
                              <m:sub>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latin typeface="Cambria Math" panose="02040503050406030204" pitchFamily="18" charset="0"/>
                                  </a:rPr>
                                  <m:t>𝐻</m:t>
                                </m:r>
                              </m:sub>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𝑘𝑙</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𝑘</m:t>
                                    </m:r>
                                  </m:sub>
                                </m:sSub>
                              </m:e>
                            </m:nary>
                          </m:e>
                        </m:eqArr>
                      </m:oMath>
                    </m:oMathPara>
                  </a14:m>
                  <a:endParaRPr lang="zh-CN" altLang="en-US" sz="1400" dirty="0"/>
                </a:p>
              </p:txBody>
            </p:sp>
          </mc:Choice>
          <mc:Fallback xmlns="">
            <p:sp>
              <p:nvSpPr>
                <p:cNvPr id="7" name="矩形 6"/>
                <p:cNvSpPr>
                  <a:spLocks noRot="1" noChangeAspect="1" noMove="1" noResize="1" noEditPoints="1" noAdjustHandles="1" noChangeArrowheads="1" noChangeShapeType="1" noTextEdit="1"/>
                </p:cNvSpPr>
                <p:nvPr/>
              </p:nvSpPr>
              <p:spPr>
                <a:xfrm>
                  <a:off x="2471679" y="2350324"/>
                  <a:ext cx="1367554" cy="846065"/>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
          <p:nvSpPr>
            <p:cNvPr id="24" name="矩形 23"/>
            <p:cNvSpPr/>
            <p:nvPr/>
          </p:nvSpPr>
          <p:spPr>
            <a:xfrm>
              <a:off x="2884733" y="4401278"/>
              <a:ext cx="1115341" cy="70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829626" y="3477326"/>
              <a:ext cx="1115341" cy="70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矩形 25"/>
                <p:cNvSpPr/>
                <p:nvPr/>
              </p:nvSpPr>
              <p:spPr>
                <a:xfrm>
                  <a:off x="2607825" y="3365351"/>
                  <a:ext cx="1424301" cy="870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en-US" altLang="zh-CN" sz="1400" i="1">
                                    <a:latin typeface="Cambria Math" panose="02040503050406030204" pitchFamily="18" charset="0"/>
                                  </a:rPr>
                                  <m:t>𝑘</m:t>
                                </m:r>
                              </m:sub>
                            </m:sSub>
                            <m:r>
                              <a:rPr lang="zh-CN" altLang="en-US" sz="1400">
                                <a:latin typeface="Cambria Math" panose="02040503050406030204" pitchFamily="18" charset="0"/>
                              </a:rPr>
                              <m:t>&amp;=</m:t>
                            </m:r>
                            <m:r>
                              <a:rPr lang="zh-CN" altLang="en-US" sz="1400" i="1">
                                <a:latin typeface="Cambria Math" panose="02040503050406030204" pitchFamily="18" charset="0"/>
                              </a:rPr>
                              <m:t>𝑓</m:t>
                            </m:r>
                            <m:d>
                              <m:dPr>
                                <m:ctrlPr>
                                  <a:rPr lang="zh-CN" altLang="en-US" sz="1400" i="1">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en-US" altLang="zh-CN" sz="1400" i="1">
                                        <a:latin typeface="Cambria Math" panose="02040503050406030204" pitchFamily="18" charset="0"/>
                                      </a:rPr>
                                      <m:t>𝑘</m:t>
                                    </m:r>
                                  </m:sub>
                                </m:sSub>
                              </m:e>
                            </m:d>
                          </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en-US" altLang="zh-CN" sz="1400" i="1">
                                    <a:latin typeface="Cambria Math" panose="02040503050406030204" pitchFamily="18" charset="0"/>
                                  </a:rPr>
                                  <m:t>𝑘</m:t>
                                </m:r>
                              </m:sub>
                            </m:sSub>
                            <m:r>
                              <a:rPr lang="zh-CN" altLang="en-US" sz="1400">
                                <a:latin typeface="Cambria Math" panose="02040503050406030204" pitchFamily="18" charset="0"/>
                              </a:rPr>
                              <m:t>&amp;=</m:t>
                            </m:r>
                            <m:nary>
                              <m:naryPr>
                                <m:chr m:val="∑"/>
                                <m:supHide m:val="on"/>
                                <m:ctrlPr>
                                  <a:rPr lang="en-US" altLang="zh-CN" sz="1400" b="0" i="1" smtClean="0">
                                    <a:latin typeface="Cambria Math" panose="02040503050406030204" pitchFamily="18" charset="0"/>
                                  </a:rPr>
                                </m:ctrlPr>
                              </m:naryPr>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𝐻</m:t>
                                </m:r>
                                <m:r>
                                  <a:rPr lang="en-US" altLang="zh-CN" sz="1400" b="0" i="1" smtClean="0">
                                    <a:latin typeface="Cambria Math" panose="02040503050406030204" pitchFamily="18" charset="0"/>
                                  </a:rPr>
                                  <m:t>1</m:t>
                                </m:r>
                              </m:sub>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𝑗𝑘</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𝑗</m:t>
                                    </m:r>
                                  </m:sub>
                                </m:sSub>
                              </m:e>
                            </m:nary>
                          </m:e>
                        </m:eqArr>
                      </m:oMath>
                    </m:oMathPara>
                  </a14:m>
                  <a:endParaRPr lang="zh-CN" altLang="en-US" sz="1400" dirty="0"/>
                </a:p>
              </p:txBody>
            </p:sp>
          </mc:Choice>
          <mc:Fallback xmlns="">
            <p:sp>
              <p:nvSpPr>
                <p:cNvPr id="26" name="矩形 25"/>
                <p:cNvSpPr>
                  <a:spLocks noRot="1" noChangeAspect="1" noMove="1" noResize="1" noEditPoints="1" noAdjustHandles="1" noChangeArrowheads="1" noChangeShapeType="1" noTextEdit="1"/>
                </p:cNvSpPr>
                <p:nvPr/>
              </p:nvSpPr>
              <p:spPr>
                <a:xfrm>
                  <a:off x="2607825" y="3365351"/>
                  <a:ext cx="1424301" cy="870431"/>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8" name="矩形 27"/>
                <p:cNvSpPr/>
                <p:nvPr/>
              </p:nvSpPr>
              <p:spPr>
                <a:xfrm>
                  <a:off x="2747348" y="4235782"/>
                  <a:ext cx="1533432" cy="920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en-US" altLang="zh-CN" sz="1400" b="0" i="1" smtClean="0">
                                    <a:latin typeface="Cambria Math" panose="02040503050406030204" pitchFamily="18" charset="0"/>
                                  </a:rPr>
                                  <m:t>𝑗</m:t>
                                </m:r>
                              </m:sub>
                            </m:sSub>
                            <m:r>
                              <a:rPr lang="zh-CN" altLang="en-US" sz="1400" i="0">
                                <a:latin typeface="Cambria Math" panose="02040503050406030204" pitchFamily="18" charset="0"/>
                              </a:rPr>
                              <m:t>&amp;=</m:t>
                            </m:r>
                            <m:r>
                              <a:rPr lang="zh-CN" altLang="en-US" sz="1400" i="1">
                                <a:latin typeface="Cambria Math" panose="02040503050406030204" pitchFamily="18" charset="0"/>
                              </a:rPr>
                              <m:t>𝑓</m:t>
                            </m:r>
                            <m:d>
                              <m:dPr>
                                <m:ctrlPr>
                                  <a:rPr lang="zh-CN" altLang="en-US" sz="1400" i="1">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en-US" altLang="zh-CN" sz="1400" b="0" i="1" smtClean="0">
                                        <a:latin typeface="Cambria Math" panose="02040503050406030204" pitchFamily="18" charset="0"/>
                                      </a:rPr>
                                      <m:t>𝑗</m:t>
                                    </m:r>
                                  </m:sub>
                                </m:sSub>
                              </m:e>
                            </m:d>
                          </m:e>
                          <m:e>
                            <m:sSub>
                              <m:sSubPr>
                                <m:ctrlPr>
                                  <a:rPr lang="zh-CN" altLang="en-US" sz="1400" b="0" i="1" smtClean="0">
                                    <a:latin typeface="Cambria Math" panose="02040503050406030204" pitchFamily="18" charset="0"/>
                                  </a:rPr>
                                </m:ctrlPr>
                              </m:sSubPr>
                              <m:e>
                                <m:r>
                                  <a:rPr lang="zh-CN" altLang="en-US" sz="1400" i="1">
                                    <a:latin typeface="Cambria Math" panose="02040503050406030204" pitchFamily="18" charset="0"/>
                                  </a:rPr>
                                  <m:t>𝑧</m:t>
                                </m:r>
                              </m:e>
                              <m:sub>
                                <m:r>
                                  <a:rPr lang="en-US" altLang="zh-CN" sz="1400" b="0" i="1" smtClean="0">
                                    <a:latin typeface="Cambria Math" panose="02040503050406030204" pitchFamily="18" charset="0"/>
                                  </a:rPr>
                                  <m:t>𝑗</m:t>
                                </m:r>
                              </m:sub>
                            </m:sSub>
                            <m:r>
                              <a:rPr lang="zh-CN" altLang="en-US" sz="1400" i="0">
                                <a:latin typeface="Cambria Math" panose="02040503050406030204" pitchFamily="18" charset="0"/>
                              </a:rPr>
                              <m:t>&amp;=</m:t>
                            </m:r>
                            <m:nary>
                              <m:naryPr>
                                <m:chr m:val="∑"/>
                                <m:supHide m:val="on"/>
                                <m:ctrlPr>
                                  <a:rPr lang="en-US" altLang="zh-CN" sz="1400" b="0" i="1" smtClean="0">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m:t>
                                </m:r>
                                <m:r>
                                  <m:rPr>
                                    <m:sty m:val="p"/>
                                  </m:rPr>
                                  <a:rPr lang="en-US" altLang="zh-CN" sz="1400">
                                    <a:latin typeface="Cambria Math" panose="02040503050406030204" pitchFamily="18" charset="0"/>
                                  </a:rPr>
                                  <m:t>I</m:t>
                                </m:r>
                                <m:r>
                                  <m:rPr>
                                    <m:sty m:val="p"/>
                                  </m:rPr>
                                  <a:rPr lang="en-US" altLang="zh-CN" sz="1400" i="1">
                                    <a:latin typeface="Cambria Math" panose="02040503050406030204" pitchFamily="18" charset="0"/>
                                  </a:rPr>
                                  <m:t>nput</m:t>
                                </m:r>
                              </m:sub>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𝑖𝑗</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sub>
                                </m:sSub>
                              </m:e>
                            </m:nary>
                          </m:e>
                        </m:eqArr>
                      </m:oMath>
                    </m:oMathPara>
                  </a14:m>
                  <a:endParaRPr lang="zh-CN" altLang="en-US" sz="1400" dirty="0"/>
                </a:p>
              </p:txBody>
            </p:sp>
          </mc:Choice>
          <mc:Fallback xmlns="">
            <p:sp>
              <p:nvSpPr>
                <p:cNvPr id="28" name="矩形 27"/>
                <p:cNvSpPr>
                  <a:spLocks noRot="1" noChangeAspect="1" noMove="1" noResize="1" noEditPoints="1" noAdjustHandles="1" noChangeArrowheads="1" noChangeShapeType="1" noTextEdit="1"/>
                </p:cNvSpPr>
                <p:nvPr/>
              </p:nvSpPr>
              <p:spPr>
                <a:xfrm>
                  <a:off x="2747348" y="4235782"/>
                  <a:ext cx="1533432" cy="920508"/>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grpSp>
      <p:sp>
        <p:nvSpPr>
          <p:cNvPr id="12" name="矩形 11"/>
          <p:cNvSpPr/>
          <p:nvPr/>
        </p:nvSpPr>
        <p:spPr>
          <a:xfrm>
            <a:off x="4241749" y="3090534"/>
            <a:ext cx="1247659" cy="1330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4146220" y="3004033"/>
                <a:ext cx="1682384" cy="10929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r>
                            <a:rPr lang="zh-CN" altLang="en-US" sz="1400">
                              <a:latin typeface="Cambria Math" panose="02040503050406030204" pitchFamily="18" charset="0"/>
                            </a:rPr>
                            <m:t>&amp;</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𝑘</m:t>
                                  </m:r>
                                </m:sub>
                              </m:sSub>
                            </m:den>
                          </m:f>
                          <m:r>
                            <a:rPr lang="zh-CN" altLang="en-US" sz="1400" i="0">
                              <a:latin typeface="Cambria Math" panose="02040503050406030204" pitchFamily="18" charset="0"/>
                            </a:rPr>
                            <m:t>=</m:t>
                          </m:r>
                          <m:nary>
                            <m:naryPr>
                              <m:chr m:val="∑"/>
                              <m:supHide m:val="on"/>
                              <m:ctrlPr>
                                <a:rPr lang="en-US" altLang="zh-CN" sz="1400" b="0" i="1" smtClean="0">
                                  <a:latin typeface="Cambria Math" panose="02040503050406030204" pitchFamily="18" charset="0"/>
                                </a:rPr>
                              </m:ctrlPr>
                            </m:naryPr>
                            <m:sub>
                              <m:r>
                                <m:rPr>
                                  <m:brk m:alnAt="7"/>
                                </m:rPr>
                                <a:rPr lang="en-US" altLang="zh-CN" sz="1400" b="0" i="1" smtClean="0">
                                  <a:latin typeface="Cambria Math" panose="02040503050406030204" pitchFamily="18" charset="0"/>
                                </a:rPr>
                                <m:t>𝑙</m:t>
                              </m:r>
                              <m:r>
                                <a:rPr lang="en-US" altLang="zh-CN" sz="1400" b="0" i="1" smtClean="0">
                                  <a:latin typeface="Cambria Math" panose="02040503050406030204" pitchFamily="18" charset="0"/>
                                </a:rPr>
                                <m:t>∈</m:t>
                              </m:r>
                              <m:r>
                                <m:rPr>
                                  <m:sty m:val="p"/>
                                </m:rPr>
                                <a:rPr lang="en-US" altLang="zh-CN" sz="1400" b="0" i="0" smtClean="0">
                                  <a:latin typeface="Cambria Math" panose="02040503050406030204" pitchFamily="18" charset="0"/>
                                </a:rPr>
                                <m:t>O</m:t>
                              </m:r>
                              <m:r>
                                <m:rPr>
                                  <m:sty m:val="p"/>
                                </m:rPr>
                                <a:rPr lang="en-US" altLang="zh-CN" sz="1400" i="1">
                                  <a:latin typeface="Cambria Math" panose="02040503050406030204" pitchFamily="18" charset="0"/>
                                </a:rPr>
                                <m:t>ut</m:t>
                              </m:r>
                            </m:sub>
                            <m:sup/>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𝑤</m:t>
                                  </m:r>
                                </m:e>
                                <m:sub>
                                  <m:r>
                                    <a:rPr lang="zh-CN" altLang="en-US" sz="1400" i="1">
                                      <a:latin typeface="Cambria Math" panose="02040503050406030204" pitchFamily="18" charset="0"/>
                                    </a:rPr>
                                    <m:t>𝑘𝑙</m:t>
                                  </m:r>
                                </m:sub>
                              </m:sSub>
                              <m:f>
                                <m:fPr>
                                  <m:ctrlPr>
                                    <a:rPr lang="zh-CN" altLang="en-US" sz="1400" i="1">
                                      <a:latin typeface="Cambria Math" panose="02040503050406030204" pitchFamily="18" charset="0"/>
                                    </a:rPr>
                                  </m:ctrlPr>
                                </m:fPr>
                                <m:num>
                                  <m:r>
                                    <a:rPr lang="zh-CN" altLang="en-US" sz="1400">
                                      <a:latin typeface="Cambria Math" panose="02040503050406030204" pitchFamily="18" charset="0"/>
                                    </a:rPr>
                                    <m:t>𝜕</m:t>
                                  </m:r>
                                  <m:r>
                                    <a:rPr lang="zh-CN" altLang="en-US" sz="1400" i="1">
                                      <a:latin typeface="Cambria Math" panose="02040503050406030204" pitchFamily="18" charset="0"/>
                                    </a:rPr>
                                    <m:t>𝐸</m:t>
                                  </m:r>
                                </m:num>
                                <m:den>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𝑙</m:t>
                                      </m:r>
                                    </m:sub>
                                  </m:sSub>
                                </m:den>
                              </m:f>
                            </m:e>
                          </m:nary>
                        </m:e>
                        <m:e>
                          <m:r>
                            <a:rPr lang="zh-CN" altLang="en-US" sz="1400" i="0">
                              <a:latin typeface="Cambria Math" panose="02040503050406030204" pitchFamily="18" charset="0"/>
                            </a:rPr>
                            <m:t>&amp;</m:t>
                          </m:r>
                          <m:f>
                            <m:fPr>
                              <m:ctrlPr>
                                <a:rPr lang="zh-CN" altLang="en-US" sz="1400" i="1" smtClean="0">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𝑘</m:t>
                                  </m:r>
                                </m:sub>
                              </m:sSub>
                            </m:den>
                          </m:f>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𝑘</m:t>
                                  </m:r>
                                </m:sub>
                              </m:sSub>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den>
                          </m:f>
                        </m:e>
                      </m:eqArr>
                    </m:oMath>
                  </m:oMathPara>
                </a14:m>
                <a:endParaRPr lang="zh-CN" altLang="en-US" sz="1400" dirty="0"/>
              </a:p>
            </p:txBody>
          </p:sp>
        </mc:Choice>
        <mc:Fallback xmlns="">
          <p:sp>
            <p:nvSpPr>
              <p:cNvPr id="9" name="矩形 8"/>
              <p:cNvSpPr>
                <a:spLocks noRot="1" noChangeAspect="1" noMove="1" noResize="1" noEditPoints="1" noAdjustHandles="1" noChangeArrowheads="1" noChangeShapeType="1" noTextEdit="1"/>
              </p:cNvSpPr>
              <p:nvPr/>
            </p:nvSpPr>
            <p:spPr>
              <a:xfrm>
                <a:off x="4146220" y="3004033"/>
                <a:ext cx="1682384" cy="1092928"/>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
        <p:nvSpPr>
          <p:cNvPr id="30" name="矩形 29"/>
          <p:cNvSpPr/>
          <p:nvPr/>
        </p:nvSpPr>
        <p:spPr>
          <a:xfrm>
            <a:off x="6889886" y="2312563"/>
            <a:ext cx="1115341" cy="876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矩形 28"/>
              <p:cNvSpPr/>
              <p:nvPr/>
            </p:nvSpPr>
            <p:spPr>
              <a:xfrm>
                <a:off x="7090335" y="2177072"/>
                <a:ext cx="1240596" cy="1016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a:latin typeface="Cambria Math" panose="02040503050406030204" pitchFamily="18" charset="0"/>
                            </a:rPr>
                          </m:ctrlPr>
                        </m:eqArrPr>
                        <m:e>
                          <m:r>
                            <a:rPr lang="zh-CN" altLang="en-US" sz="1400">
                              <a:latin typeface="Cambria Math" panose="02040503050406030204" pitchFamily="18" charset="0"/>
                            </a:rPr>
                            <m:t>&amp;</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𝑙</m:t>
                                  </m:r>
                                </m:sub>
                              </m:sSub>
                            </m:den>
                          </m:f>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𝑙</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𝑡</m:t>
                              </m:r>
                            </m:e>
                            <m:sub>
                              <m:r>
                                <a:rPr lang="zh-CN" altLang="en-US" sz="1400" i="1">
                                  <a:latin typeface="Cambria Math" panose="02040503050406030204" pitchFamily="18" charset="0"/>
                                </a:rPr>
                                <m:t>𝑙</m:t>
                              </m:r>
                            </m:sub>
                          </m:sSub>
                        </m:e>
                        <m:e>
                          <m:r>
                            <a:rPr lang="zh-CN" altLang="en-US" sz="1400" i="0">
                              <a:latin typeface="Cambria Math" panose="02040503050406030204" pitchFamily="18" charset="0"/>
                            </a:rPr>
                            <m:t>&amp;</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𝑙</m:t>
                                  </m:r>
                                </m:sub>
                              </m:sSub>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𝑙</m:t>
                                  </m:r>
                                </m:sub>
                              </m:sSub>
                            </m:den>
                          </m:f>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𝑙</m:t>
                                  </m:r>
                                </m:sub>
                              </m:sSub>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𝑙</m:t>
                                  </m:r>
                                </m:sub>
                              </m:sSub>
                            </m:den>
                          </m:f>
                        </m:e>
                      </m:eqArr>
                    </m:oMath>
                  </m:oMathPara>
                </a14:m>
                <a:endParaRPr lang="zh-CN" altLang="en-US" sz="1400" dirty="0"/>
              </a:p>
            </p:txBody>
          </p:sp>
        </mc:Choice>
        <mc:Fallback xmlns="">
          <p:sp>
            <p:nvSpPr>
              <p:cNvPr id="29" name="矩形 28"/>
              <p:cNvSpPr>
                <a:spLocks noRot="1" noChangeAspect="1" noMove="1" noResize="1" noEditPoints="1" noAdjustHandles="1" noChangeArrowheads="1" noChangeShapeType="1" noTextEdit="1"/>
              </p:cNvSpPr>
              <p:nvPr/>
            </p:nvSpPr>
            <p:spPr>
              <a:xfrm>
                <a:off x="7090335" y="2177072"/>
                <a:ext cx="1240596" cy="101624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
        <p:nvSpPr>
          <p:cNvPr id="31" name="矩形 30"/>
          <p:cNvSpPr/>
          <p:nvPr/>
        </p:nvSpPr>
        <p:spPr>
          <a:xfrm>
            <a:off x="7257493" y="3991267"/>
            <a:ext cx="1297977" cy="1092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矩形 32"/>
              <p:cNvSpPr/>
              <p:nvPr/>
            </p:nvSpPr>
            <p:spPr>
              <a:xfrm>
                <a:off x="7187818" y="4053951"/>
                <a:ext cx="1709827" cy="1122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r>
                            <a:rPr lang="zh-CN" altLang="en-US" sz="1400">
                              <a:latin typeface="Cambria Math" panose="02040503050406030204" pitchFamily="18" charset="0"/>
                            </a:rPr>
                            <m:t>&amp;</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𝑗</m:t>
                                  </m:r>
                                </m:sub>
                              </m:sSub>
                            </m:den>
                          </m:f>
                          <m:r>
                            <a:rPr lang="zh-CN" altLang="en-US" sz="1400" i="0">
                              <a:latin typeface="Cambria Math" panose="02040503050406030204" pitchFamily="18" charset="0"/>
                            </a:rPr>
                            <m:t>=</m:t>
                          </m:r>
                          <m:nary>
                            <m:naryPr>
                              <m:chr m:val="∑"/>
                              <m:supHide m:val="on"/>
                              <m:ctrlPr>
                                <a:rPr lang="en-US" altLang="zh-CN" sz="1400" b="0" i="1" smtClean="0">
                                  <a:latin typeface="Cambria Math" panose="02040503050406030204" pitchFamily="18" charset="0"/>
                                </a:rPr>
                              </m:ctrlPr>
                            </m:naryPr>
                            <m:sub>
                              <m:r>
                                <a:rPr lang="zh-CN" altLang="en-US" sz="1400" i="1">
                                  <a:latin typeface="Cambria Math" panose="02040503050406030204" pitchFamily="18" charset="0"/>
                                </a:rPr>
                                <m:t>𝑘</m:t>
                              </m:r>
                              <m:r>
                                <a:rPr lang="en-US" altLang="zh-CN" sz="1400" b="0" i="1" smtClean="0">
                                  <a:latin typeface="Cambria Math" panose="02040503050406030204" pitchFamily="18" charset="0"/>
                                </a:rPr>
                                <m:t>∈</m:t>
                              </m:r>
                              <m:r>
                                <a:rPr lang="zh-CN" altLang="en-US" sz="1400" i="1">
                                  <a:latin typeface="Cambria Math" panose="02040503050406030204" pitchFamily="18" charset="0"/>
                                </a:rPr>
                                <m:t>𝐻</m:t>
                              </m:r>
                              <m:r>
                                <a:rPr lang="zh-CN" altLang="en-US" sz="1400">
                                  <a:latin typeface="Cambria Math" panose="02040503050406030204" pitchFamily="18" charset="0"/>
                                </a:rPr>
                                <m:t>2</m:t>
                              </m:r>
                            </m:sub>
                            <m:sup/>
                            <m:e>
                              <m:sSub>
                                <m:sSubPr>
                                  <m:ctrlPr>
                                    <a:rPr lang="zh-CN" altLang="en-US" sz="1400" i="1">
                                      <a:latin typeface="Cambria Math" panose="02040503050406030204" pitchFamily="18" charset="0"/>
                                    </a:rPr>
                                  </m:ctrlPr>
                                </m:sSubPr>
                                <m:e>
                                  <m:r>
                                    <a:rPr lang="en-US" altLang="zh-CN" sz="1400" i="1">
                                      <a:latin typeface="Cambria Math" panose="02040503050406030204" pitchFamily="18" charset="0"/>
                                    </a:rPr>
                                    <m:t> </m:t>
                                  </m:r>
                                  <m:r>
                                    <a:rPr lang="zh-CN" altLang="en-US" sz="1400" i="1">
                                      <a:latin typeface="Cambria Math" panose="02040503050406030204" pitchFamily="18" charset="0"/>
                                    </a:rPr>
                                    <m:t>𝑤</m:t>
                                  </m:r>
                                </m:e>
                                <m:sub>
                                  <m:r>
                                    <a:rPr lang="zh-CN" altLang="en-US" sz="1400" i="1">
                                      <a:latin typeface="Cambria Math" panose="02040503050406030204" pitchFamily="18" charset="0"/>
                                    </a:rPr>
                                    <m:t>𝑗𝑘</m:t>
                                  </m:r>
                                </m:sub>
                              </m:sSub>
                              <m:f>
                                <m:fPr>
                                  <m:ctrlPr>
                                    <a:rPr lang="zh-CN" altLang="en-US" sz="1400" i="1">
                                      <a:latin typeface="Cambria Math" panose="02040503050406030204" pitchFamily="18" charset="0"/>
                                    </a:rPr>
                                  </m:ctrlPr>
                                </m:fPr>
                                <m:num>
                                  <m:r>
                                    <a:rPr lang="zh-CN" altLang="en-US" sz="1400">
                                      <a:latin typeface="Cambria Math" panose="02040503050406030204" pitchFamily="18" charset="0"/>
                                    </a:rPr>
                                    <m:t>𝜕</m:t>
                                  </m:r>
                                  <m:r>
                                    <a:rPr lang="zh-CN" altLang="en-US" sz="1400" i="1">
                                      <a:latin typeface="Cambria Math" panose="02040503050406030204" pitchFamily="18" charset="0"/>
                                    </a:rPr>
                                    <m:t>𝐸</m:t>
                                  </m:r>
                                </m:num>
                                <m:den>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𝑘</m:t>
                                      </m:r>
                                    </m:sub>
                                  </m:sSub>
                                </m:den>
                              </m:f>
                            </m:e>
                          </m:nary>
                          <m:r>
                            <a:rPr lang="zh-CN" altLang="en-US" sz="1400" i="1" smtClean="0">
                              <a:latin typeface="Cambria Math" panose="02040503050406030204" pitchFamily="18" charset="0"/>
                            </a:rPr>
                            <m:t> </m:t>
                          </m:r>
                        </m:e>
                        <m:e>
                          <m:r>
                            <a:rPr lang="zh-CN" altLang="en-US" sz="1400" i="0">
                              <a:latin typeface="Cambria Math" panose="02040503050406030204" pitchFamily="18" charset="0"/>
                            </a:rPr>
                            <m:t>&amp;</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𝑗</m:t>
                                  </m:r>
                                </m:sub>
                              </m:sSub>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r>
                                <a:rPr lang="zh-CN" altLang="en-US" sz="1400" i="1">
                                  <a:latin typeface="Cambria Math" panose="02040503050406030204" pitchFamily="18" charset="0"/>
                                </a:rPr>
                                <m:t>𝐸</m:t>
                              </m:r>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𝑗</m:t>
                                  </m:r>
                                </m:sub>
                              </m:sSub>
                            </m:den>
                          </m:f>
                          <m:f>
                            <m:fPr>
                              <m:ctrlPr>
                                <a:rPr lang="zh-CN" altLang="en-US" sz="1400" i="1">
                                  <a:latin typeface="Cambria Math" panose="02040503050406030204" pitchFamily="18" charset="0"/>
                                </a:rPr>
                              </m:ctrlPr>
                            </m:fPr>
                            <m:num>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𝑦</m:t>
                                  </m:r>
                                </m:e>
                                <m:sub>
                                  <m:r>
                                    <a:rPr lang="zh-CN" altLang="en-US" sz="1400" i="1">
                                      <a:latin typeface="Cambria Math" panose="02040503050406030204" pitchFamily="18" charset="0"/>
                                    </a:rPr>
                                    <m:t>𝑗</m:t>
                                  </m:r>
                                </m:sub>
                              </m:sSub>
                            </m:num>
                            <m:den>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1">
                                      <a:latin typeface="Cambria Math" panose="02040503050406030204" pitchFamily="18" charset="0"/>
                                    </a:rPr>
                                    <m:t>𝑗</m:t>
                                  </m:r>
                                </m:sub>
                              </m:sSub>
                            </m:den>
                          </m:f>
                        </m:e>
                      </m:eqArr>
                    </m:oMath>
                  </m:oMathPara>
                </a14:m>
                <a:endParaRPr lang="zh-CN" altLang="en-US" sz="1400" dirty="0"/>
              </a:p>
            </p:txBody>
          </p:sp>
        </mc:Choice>
        <mc:Fallback xmlns="">
          <p:sp>
            <p:nvSpPr>
              <p:cNvPr id="33" name="矩形 32"/>
              <p:cNvSpPr>
                <a:spLocks noRot="1" noChangeAspect="1" noMove="1" noResize="1" noEditPoints="1" noAdjustHandles="1" noChangeArrowheads="1" noChangeShapeType="1" noTextEdit="1"/>
              </p:cNvSpPr>
              <p:nvPr/>
            </p:nvSpPr>
            <p:spPr>
              <a:xfrm>
                <a:off x="7187818" y="4053951"/>
                <a:ext cx="1709827" cy="112268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cxnSp>
        <p:nvCxnSpPr>
          <p:cNvPr id="25" name="直接连接符 24">
            <a:extLst>
              <a:ext uri="{FF2B5EF4-FFF2-40B4-BE49-F238E27FC236}">
                <a16:creationId xmlns:a16="http://schemas.microsoft.com/office/drawing/2014/main" id="{07058BD0-C89D-47A2-94C0-74BD6BA6D505}"/>
              </a:ext>
            </a:extLst>
          </p:cNvPr>
          <p:cNvCxnSpPr>
            <a:cxnSpLocks/>
          </p:cNvCxnSpPr>
          <p:nvPr/>
        </p:nvCxnSpPr>
        <p:spPr>
          <a:xfrm>
            <a:off x="4146220" y="1639692"/>
            <a:ext cx="1" cy="421039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通过反向传播学习神经网络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29</a:t>
            </a:fld>
            <a:endParaRPr lang="zh-CN" altLang="en-US" dirty="0"/>
          </a:p>
        </p:txBody>
      </p:sp>
      <p:pic>
        <p:nvPicPr>
          <p:cNvPr id="10" name="Picture 3"/>
          <p:cNvPicPr>
            <a:picLocks noChangeAspect="1"/>
          </p:cNvPicPr>
          <p:nvPr/>
        </p:nvPicPr>
        <p:blipFill>
          <a:blip r:embed="rId2"/>
          <a:stretch>
            <a:fillRect/>
          </a:stretch>
        </p:blipFill>
        <p:spPr>
          <a:xfrm>
            <a:off x="3521345" y="4945419"/>
            <a:ext cx="685800" cy="660400"/>
          </a:xfrm>
          <a:prstGeom prst="rect">
            <a:avLst/>
          </a:prstGeom>
        </p:spPr>
      </p:pic>
      <p:pic>
        <p:nvPicPr>
          <p:cNvPr id="11" name="Picture 5"/>
          <p:cNvPicPr>
            <a:picLocks noChangeAspect="1"/>
          </p:cNvPicPr>
          <p:nvPr/>
        </p:nvPicPr>
        <p:blipFill>
          <a:blip r:embed="rId3"/>
          <a:stretch>
            <a:fillRect/>
          </a:stretch>
        </p:blipFill>
        <p:spPr>
          <a:xfrm>
            <a:off x="3521345" y="5789135"/>
            <a:ext cx="636926" cy="594464"/>
          </a:xfrm>
          <a:prstGeom prst="rect">
            <a:avLst/>
          </a:prstGeom>
        </p:spPr>
      </p:pic>
      <p:graphicFrame>
        <p:nvGraphicFramePr>
          <p:cNvPr id="12" name="Object 65"/>
          <p:cNvGraphicFramePr>
            <a:graphicFrameLocks noChangeAspect="1"/>
          </p:cNvGraphicFramePr>
          <p:nvPr/>
        </p:nvGraphicFramePr>
        <p:xfrm>
          <a:off x="8100654" y="2717777"/>
          <a:ext cx="654050" cy="1028700"/>
        </p:xfrm>
        <a:graphic>
          <a:graphicData uri="http://schemas.openxmlformats.org/presentationml/2006/ole">
            <mc:AlternateContent xmlns:mc="http://schemas.openxmlformats.org/markup-compatibility/2006">
              <mc:Choice xmlns:v="urn:schemas-microsoft-com:vml" Requires="v">
                <p:oleObj name="Equation" r:id="rId4" imgW="420370" imgH="658495" progId="Equation.3">
                  <p:embed/>
                </p:oleObj>
              </mc:Choice>
              <mc:Fallback>
                <p:oleObj name="Equation" r:id="rId4" imgW="420370" imgH="658495" progId="Equation.3">
                  <p:embed/>
                  <p:pic>
                    <p:nvPicPr>
                      <p:cNvPr id="12" name="Object 65"/>
                      <p:cNvPicPr/>
                      <p:nvPr/>
                    </p:nvPicPr>
                    <p:blipFill>
                      <a:blip r:embed="rId5"/>
                      <a:stretch>
                        <a:fillRect/>
                      </a:stretch>
                    </p:blipFill>
                    <p:spPr>
                      <a:xfrm>
                        <a:off x="8100654" y="2717777"/>
                        <a:ext cx="654050" cy="1028700"/>
                      </a:xfrm>
                      <a:prstGeom prst="rect">
                        <a:avLst/>
                      </a:prstGeom>
                    </p:spPr>
                  </p:pic>
                </p:oleObj>
              </mc:Fallback>
            </mc:AlternateContent>
          </a:graphicData>
        </a:graphic>
      </p:graphicFrame>
      <p:pic>
        <p:nvPicPr>
          <p:cNvPr id="13" name="Content Placeholder 7"/>
          <p:cNvPicPr>
            <a:picLocks noChangeAspect="1"/>
          </p:cNvPicPr>
          <p:nvPr/>
        </p:nvPicPr>
        <p:blipFill>
          <a:blip r:embed="rId6"/>
          <a:srcRect t="-19827" b="-19827"/>
          <a:stretch>
            <a:fillRect/>
          </a:stretch>
        </p:blipFill>
        <p:spPr>
          <a:xfrm>
            <a:off x="502443" y="1354148"/>
            <a:ext cx="7409403" cy="4074886"/>
          </a:xfrm>
          <a:prstGeom prst="rect">
            <a:avLst/>
          </a:prstGeom>
        </p:spPr>
      </p:pic>
      <p:cxnSp>
        <p:nvCxnSpPr>
          <p:cNvPr id="23" name="Elbow Connector 67"/>
          <p:cNvCxnSpPr>
            <a:cxnSpLocks/>
            <a:stCxn id="36" idx="0"/>
          </p:cNvCxnSpPr>
          <p:nvPr/>
        </p:nvCxnSpPr>
        <p:spPr>
          <a:xfrm rot="16200000" flipV="1">
            <a:off x="6275718" y="325428"/>
            <a:ext cx="397438" cy="260451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68"/>
          <p:cNvCxnSpPr>
            <a:endCxn id="26" idx="0"/>
          </p:cNvCxnSpPr>
          <p:nvPr/>
        </p:nvCxnSpPr>
        <p:spPr>
          <a:xfrm flipH="1">
            <a:off x="3333621" y="1629091"/>
            <a:ext cx="433406" cy="37253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69"/>
          <p:cNvCxnSpPr>
            <a:cxnSpLocks/>
          </p:cNvCxnSpPr>
          <p:nvPr/>
        </p:nvCxnSpPr>
        <p:spPr>
          <a:xfrm>
            <a:off x="4659218" y="1629091"/>
            <a:ext cx="414901" cy="4368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70"/>
          <p:cNvSpPr txBox="1"/>
          <p:nvPr/>
        </p:nvSpPr>
        <p:spPr>
          <a:xfrm>
            <a:off x="2896328" y="2001624"/>
            <a:ext cx="874585" cy="400110"/>
          </a:xfrm>
          <a:prstGeom prst="rect">
            <a:avLst/>
          </a:prstGeom>
          <a:noFill/>
        </p:spPr>
        <p:txBody>
          <a:bodyPr wrap="square" rtlCol="0">
            <a:spAutoFit/>
          </a:bodyPr>
          <a:lstStyle/>
          <a:p>
            <a:r>
              <a:rPr lang="zh-CN" altLang="en-US"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权重</a:t>
            </a:r>
            <a:endParaRPr lang="en-US" altLang="zh-CN"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sz="1000" b="1"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a:t>
            </a:r>
            <a:endParaRPr lang="en-US"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7" name="TextBox 71"/>
          <p:cNvSpPr txBox="1"/>
          <p:nvPr/>
        </p:nvSpPr>
        <p:spPr>
          <a:xfrm>
            <a:off x="4903493" y="2100574"/>
            <a:ext cx="907614" cy="400110"/>
          </a:xfrm>
          <a:prstGeom prst="rect">
            <a:avLst/>
          </a:prstGeom>
          <a:noFill/>
        </p:spPr>
        <p:txBody>
          <a:bodyPr wrap="square" rtlCol="0">
            <a:spAutoFit/>
          </a:bodyPr>
          <a:lstStyle/>
          <a:p>
            <a:r>
              <a:rPr lang="zh-CN" altLang="en-US"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权重</a:t>
            </a:r>
            <a:endParaRPr lang="en-US" altLang="zh-CN"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000" b="1"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a:t>
            </a:r>
            <a:endParaRPr lang="en-US" altLang="zh-CN" sz="1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28" name="Elbow Connector 77"/>
          <p:cNvCxnSpPr/>
          <p:nvPr/>
        </p:nvCxnSpPr>
        <p:spPr>
          <a:xfrm rot="10800000">
            <a:off x="626324" y="3162854"/>
            <a:ext cx="2647006" cy="2591628"/>
          </a:xfrm>
          <a:prstGeom prst="bentConnector3">
            <a:avLst>
              <a:gd name="adj1" fmla="val 111483"/>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83"/>
              <p:cNvSpPr/>
              <p:nvPr/>
            </p:nvSpPr>
            <p:spPr>
              <a:xfrm>
                <a:off x="4455160" y="5094355"/>
                <a:ext cx="1512209"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Label =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𝑓𝑎𝑐𝑒</m:t>
                    </m:r>
                  </m:oMath>
                </a14:m>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9" name="Rectangle 83"/>
              <p:cNvSpPr>
                <a:spLocks noRot="1" noChangeAspect="1" noMove="1" noResize="1" noEditPoints="1" noAdjustHandles="1" noChangeArrowheads="1" noChangeShapeType="1" noTextEdit="1"/>
              </p:cNvSpPr>
              <p:nvPr/>
            </p:nvSpPr>
            <p:spPr>
              <a:xfrm>
                <a:off x="4455160" y="5094355"/>
                <a:ext cx="1512209" cy="369332"/>
              </a:xfrm>
              <a:prstGeom prst="rect">
                <a:avLst/>
              </a:prstGeom>
              <a:blipFill rotWithShape="1">
                <a:blip r:embed="rId10"/>
                <a:stretch>
                  <a:fillRect l="-3629" t="-8333" r="-403" b="-2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Rectangle 84"/>
              <p:cNvSpPr/>
              <p:nvPr/>
            </p:nvSpPr>
            <p:spPr>
              <a:xfrm>
                <a:off x="4455160" y="5789135"/>
                <a:ext cx="1825051" cy="369332"/>
              </a:xfrm>
              <a:prstGeom prst="rect">
                <a:avLst/>
              </a:prstGeom>
            </p:spPr>
            <p:txBody>
              <a:bodyPr wrap="none">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Label =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𝑛𝑜</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𝑓𝑎𝑐𝑒</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0" name="Rectangle 84"/>
              <p:cNvSpPr>
                <a:spLocks noRot="1" noChangeAspect="1" noMove="1" noResize="1" noEditPoints="1" noAdjustHandles="1" noChangeArrowheads="1" noChangeShapeType="1" noTextEdit="1"/>
              </p:cNvSpPr>
              <p:nvPr/>
            </p:nvSpPr>
            <p:spPr>
              <a:xfrm>
                <a:off x="4455160" y="5789135"/>
                <a:ext cx="1825051" cy="369332"/>
              </a:xfrm>
              <a:prstGeom prst="rect">
                <a:avLst/>
              </a:prstGeom>
              <a:blipFill rotWithShape="1">
                <a:blip r:embed="rId11"/>
                <a:stretch>
                  <a:fillRect l="-3010" t="-8333" r="-334" b="-28333"/>
                </a:stretch>
              </a:blipFill>
            </p:spPr>
            <p:txBody>
              <a:bodyPr/>
              <a:lstStyle/>
              <a:p>
                <a:r>
                  <a:rPr lang="zh-CN" altLang="en-US">
                    <a:noFill/>
                  </a:rPr>
                  <a:t> </a:t>
                </a:r>
                <a:endParaRPr lang="zh-CN" altLang="en-US">
                  <a:noFill/>
                </a:endParaRPr>
              </a:p>
            </p:txBody>
          </p:sp>
        </mc:Fallback>
      </mc:AlternateContent>
      <p:cxnSp>
        <p:nvCxnSpPr>
          <p:cNvPr id="31" name="Elbow Connector 86"/>
          <p:cNvCxnSpPr>
            <a:endCxn id="12" idx="2"/>
          </p:cNvCxnSpPr>
          <p:nvPr/>
        </p:nvCxnSpPr>
        <p:spPr>
          <a:xfrm flipV="1">
            <a:off x="6032815" y="3746477"/>
            <a:ext cx="2394864" cy="1908975"/>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93"/>
          <p:cNvCxnSpPr/>
          <p:nvPr/>
        </p:nvCxnSpPr>
        <p:spPr>
          <a:xfrm flipV="1">
            <a:off x="7553918" y="2168705"/>
            <a:ext cx="246121" cy="2044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96"/>
          <p:cNvCxnSpPr/>
          <p:nvPr/>
        </p:nvCxnSpPr>
        <p:spPr>
          <a:xfrm flipH="1" flipV="1">
            <a:off x="7828270" y="2181910"/>
            <a:ext cx="555808" cy="5024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3549005" y="1262344"/>
            <a:ext cx="1569660"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误差</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反向传播</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6" name="文本框 35"/>
          <p:cNvSpPr txBox="1"/>
          <p:nvPr/>
        </p:nvSpPr>
        <p:spPr>
          <a:xfrm>
            <a:off x="7229109" y="1826406"/>
            <a:ext cx="1095172"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计算误差</a:t>
            </a:r>
          </a:p>
        </p:txBody>
      </p:sp>
      <mc:AlternateContent xmlns:mc="http://schemas.openxmlformats.org/markup-compatibility/2006" xmlns:a14="http://schemas.microsoft.com/office/drawing/2010/main">
        <mc:Choice Requires="a14">
          <p:sp>
            <p:nvSpPr>
              <p:cNvPr id="37" name="文本框 36"/>
              <p:cNvSpPr txBox="1"/>
              <p:nvPr/>
            </p:nvSpPr>
            <p:spPr>
              <a:xfrm>
                <a:off x="633249" y="2168705"/>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33249" y="2168705"/>
                <a:ext cx="523285" cy="369332"/>
              </a:xfrm>
              <a:prstGeom prst="rect">
                <a:avLst/>
              </a:prstGeom>
              <a:blipFill rotWithShape="1">
                <a:blip r:embed="rId12"/>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627928" y="2944278"/>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627928" y="2944278"/>
                <a:ext cx="528606" cy="369332"/>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30588" y="3817324"/>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630588" y="3817324"/>
                <a:ext cx="588558" cy="369332"/>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7482965" y="2588880"/>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7482965" y="2588880"/>
                <a:ext cx="524952" cy="369332"/>
              </a:xfrm>
              <a:prstGeom prst="rect">
                <a:avLst/>
              </a:prstGeom>
              <a:blipFill rotWithShape="1">
                <a:blip r:embed="rId15"/>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479631" y="3401900"/>
                <a:ext cx="5302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479631" y="3401900"/>
                <a:ext cx="530273" cy="369332"/>
              </a:xfrm>
              <a:prstGeom prst="rect">
                <a:avLst/>
              </a:prstGeom>
              <a:blipFill rotWithShape="1">
                <a:blip r:embed="rId16"/>
                <a:stretch>
                  <a:fillRect b="-8197"/>
                </a:stretch>
              </a:blipFill>
            </p:spPr>
            <p:txBody>
              <a:bodyPr/>
              <a:lstStyle/>
              <a:p>
                <a:r>
                  <a:rPr lang="zh-CN" altLang="en-US">
                    <a:noFill/>
                  </a:rPr>
                  <a:t> </a:t>
                </a:r>
                <a:endParaRPr lang="zh-CN" altLang="en-US">
                  <a:noFill/>
                </a:endParaRPr>
              </a:p>
            </p:txBody>
          </p:sp>
        </mc:Fallback>
      </mc:AlternateContent>
      <p:sp>
        <p:nvSpPr>
          <p:cNvPr id="46" name="文本框 45"/>
          <p:cNvSpPr txBox="1"/>
          <p:nvPr/>
        </p:nvSpPr>
        <p:spPr>
          <a:xfrm>
            <a:off x="3673476" y="6491853"/>
            <a:ext cx="1797047" cy="338554"/>
          </a:xfrm>
          <a:prstGeom prst="rect">
            <a:avLst/>
          </a:prstGeom>
          <a:noFill/>
        </p:spPr>
        <p:txBody>
          <a:bodyPr wrap="square" rtlCol="0">
            <a:spAutoFit/>
          </a:bodyPr>
          <a:lstStyle/>
          <a:p>
            <a:pPr algn="ct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训练实例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2016</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AI</a:t>
            </a:r>
            <a:r>
              <a:rPr lang="zh-CN" altLang="en-US" dirty="0"/>
              <a:t>界的爆炸新闻</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a:t>
            </a:fld>
            <a:endParaRPr lang="zh-CN" altLang="en-US" dirty="0"/>
          </a:p>
        </p:txBody>
      </p:sp>
      <p:sp>
        <p:nvSpPr>
          <p:cNvPr id="13" name="内容占位符 2"/>
          <p:cNvSpPr txBox="1"/>
          <p:nvPr/>
        </p:nvSpPr>
        <p:spPr>
          <a:xfrm>
            <a:off x="502443" y="1458577"/>
            <a:ext cx="5556531" cy="55478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2016</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AlphaGo</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战胜李世石（</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p:cNvSpPr>
            <a:spLocks noGrp="1"/>
          </p:cNvSpPr>
          <p:nvPr>
            <p:ph type="ftr" sz="quarter" idx="11"/>
          </p:nvPr>
        </p:nvSpPr>
        <p:spPr>
          <a:xfrm>
            <a:off x="502443" y="6198897"/>
            <a:ext cx="4461443" cy="495896"/>
          </a:xfrm>
        </p:spPr>
        <p:txBody>
          <a:bodyPr/>
          <a:lstStyle/>
          <a:p>
            <a:r>
              <a:rPr lang="en-US" altLang="zh-CN" dirty="0">
                <a:solidFill>
                  <a:schemeClr val="accent1"/>
                </a:solidFill>
                <a:hlinkClick r:id="rId3"/>
              </a:rPr>
              <a:t>https://www.deepmind.com/research/highlighted-research/alphago</a:t>
            </a:r>
            <a:endParaRPr lang="en-US" altLang="zh-CN" dirty="0">
              <a:solidFill>
                <a:schemeClr val="accent1"/>
              </a:solidFill>
            </a:endParaRPr>
          </a:p>
        </p:txBody>
      </p:sp>
      <p:pic>
        <p:nvPicPr>
          <p:cNvPr id="8" name="图片 7">
            <a:extLst>
              <a:ext uri="{FF2B5EF4-FFF2-40B4-BE49-F238E27FC236}">
                <a16:creationId xmlns:a16="http://schemas.microsoft.com/office/drawing/2014/main" id="{D6BD569A-0F01-6ED7-145D-3B4C43696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280" y="2013358"/>
            <a:ext cx="5860837" cy="39138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30</a:t>
            </a:fld>
            <a:endParaRPr lang="zh-CN" altLang="en-US" dirty="0"/>
          </a:p>
        </p:txBody>
      </p:sp>
      <p:sp>
        <p:nvSpPr>
          <p:cNvPr id="5" name="标题 1"/>
          <p:cNvSpPr>
            <a:spLocks noGrp="1"/>
          </p:cNvSpPr>
          <p:nvPr>
            <p:ph type="title"/>
          </p:nvPr>
        </p:nvSpPr>
        <p:spPr>
          <a:xfrm>
            <a:off x="681738" y="1"/>
            <a:ext cx="8137922" cy="1028699"/>
          </a:xfrm>
        </p:spPr>
        <p:txBody>
          <a:bodyPr/>
          <a:lstStyle/>
          <a:p>
            <a:r>
              <a:rPr lang="zh-CN" altLang="en-US" dirty="0"/>
              <a:t>预测输出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1" name="矩形 90"/>
              <p:cNvSpPr/>
              <p:nvPr/>
            </p:nvSpPr>
            <p:spPr>
              <a:xfrm>
                <a:off x="53406" y="5363468"/>
                <a:ext cx="1771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oMath>
                  </m:oMathPara>
                </a14:m>
                <a:endParaRPr lang="zh-CN" altLang="en-US" dirty="0"/>
              </a:p>
            </p:txBody>
          </p:sp>
        </mc:Choice>
        <mc:Fallback xmlns="">
          <p:sp>
            <p:nvSpPr>
              <p:cNvPr id="91" name="矩形 90"/>
              <p:cNvSpPr>
                <a:spLocks noRot="1" noChangeAspect="1" noMove="1" noResize="1" noEditPoints="1" noAdjustHandles="1" noChangeArrowheads="1" noChangeShapeType="1" noTextEdit="1"/>
              </p:cNvSpPr>
              <p:nvPr/>
            </p:nvSpPr>
            <p:spPr>
              <a:xfrm>
                <a:off x="53406" y="5363468"/>
                <a:ext cx="1771191" cy="369332"/>
              </a:xfrm>
              <a:prstGeom prst="rect">
                <a:avLst/>
              </a:prstGeom>
              <a:blipFill rotWithShape="1">
                <a:blip r:embed="rId4"/>
                <a:stretch>
                  <a:fillRect t="-120000" r="-28276" b="-190000"/>
                </a:stretch>
              </a:blipFill>
            </p:spPr>
            <p:txBody>
              <a:bodyPr/>
              <a:lstStyle/>
              <a:p>
                <a:r>
                  <a:rPr lang="zh-CN" altLang="en-US">
                    <a:noFill/>
                  </a:rPr>
                  <a:t> </a:t>
                </a:r>
                <a:endParaRPr lang="zh-CN" altLang="en-US">
                  <a:noFill/>
                </a:endParaRPr>
              </a:p>
            </p:txBody>
          </p:sp>
        </mc:Fallback>
      </mc:AlternateContent>
      <p:cxnSp>
        <p:nvCxnSpPr>
          <p:cNvPr id="92" name="直接箭头连接符 91"/>
          <p:cNvCxnSpPr/>
          <p:nvPr/>
        </p:nvCxnSpPr>
        <p:spPr>
          <a:xfrm flipV="1">
            <a:off x="1824597" y="5548134"/>
            <a:ext cx="3074573" cy="3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p:cNvSpPr txBox="1"/>
              <p:nvPr/>
            </p:nvSpPr>
            <p:spPr>
              <a:xfrm>
                <a:off x="4899170" y="5274655"/>
                <a:ext cx="629403" cy="47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95" name="文本框 94"/>
              <p:cNvSpPr txBox="1">
                <a:spLocks noRot="1" noChangeAspect="1" noMove="1" noResize="1" noEditPoints="1" noAdjustHandles="1" noChangeArrowheads="1" noChangeShapeType="1" noTextEdit="1"/>
              </p:cNvSpPr>
              <p:nvPr/>
            </p:nvSpPr>
            <p:spPr>
              <a:xfrm>
                <a:off x="4899170" y="5274655"/>
                <a:ext cx="629403" cy="476221"/>
              </a:xfrm>
              <a:prstGeom prst="rect">
                <a:avLst/>
              </a:prstGeom>
              <a:blipFill rotWithShape="1">
                <a:blip r:embed="rId5"/>
                <a:stretch>
                  <a:fillRect b="-7692"/>
                </a:stretch>
              </a:blipFill>
            </p:spPr>
            <p:txBody>
              <a:bodyPr/>
              <a:lstStyle/>
              <a:p>
                <a:r>
                  <a:rPr lang="zh-CN" altLang="en-US">
                    <a:noFill/>
                  </a:rPr>
                  <a:t> </a:t>
                </a:r>
                <a:endParaRPr lang="zh-CN" altLang="en-US">
                  <a:noFill/>
                </a:endParaRPr>
              </a:p>
            </p:txBody>
          </p:sp>
        </mc:Fallback>
      </mc:AlternateContent>
      <p:cxnSp>
        <p:nvCxnSpPr>
          <p:cNvPr id="96" name="直接箭头连接符 95"/>
          <p:cNvCxnSpPr/>
          <p:nvPr/>
        </p:nvCxnSpPr>
        <p:spPr>
          <a:xfrm>
            <a:off x="5445253" y="5548134"/>
            <a:ext cx="28523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5103913" y="4819408"/>
                <a:ext cx="3546227"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b>
                      </m:sSub>
                      <m:r>
                        <a:rPr lang="zh-CN" altLang="en-US" sz="160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b>
                      </m:sSub>
                      <m:r>
                        <a:rPr lang="zh-CN" altLang="en-US" sz="160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𝑗</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e>
                      </m:nary>
                      <m:r>
                        <a:rPr lang="en-US" altLang="zh-CN" sz="1600" b="0" i="1" smtClean="0">
                          <a:latin typeface="Cambria Math" panose="02040503050406030204" pitchFamily="18" charset="0"/>
                        </a:rPr>
                        <m:t>)</m:t>
                      </m:r>
                    </m:oMath>
                  </m:oMathPara>
                </a14:m>
                <a:endParaRPr lang="zh-CN" altLang="en-US" sz="1600" dirty="0"/>
              </a:p>
            </p:txBody>
          </p:sp>
        </mc:Choice>
        <mc:Fallback xmlns="">
          <p:sp>
            <p:nvSpPr>
              <p:cNvPr id="97" name="矩形 96"/>
              <p:cNvSpPr>
                <a:spLocks noRot="1" noChangeAspect="1" noMove="1" noResize="1" noEditPoints="1" noAdjustHandles="1" noChangeArrowheads="1" noChangeShapeType="1" noTextEdit="1"/>
              </p:cNvSpPr>
              <p:nvPr/>
            </p:nvSpPr>
            <p:spPr>
              <a:xfrm>
                <a:off x="5103913" y="4819408"/>
                <a:ext cx="3546227" cy="71769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8325663" y="5297068"/>
                <a:ext cx="488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98" name="文本框 97"/>
              <p:cNvSpPr txBox="1">
                <a:spLocks noRot="1" noChangeAspect="1" noMove="1" noResize="1" noEditPoints="1" noAdjustHandles="1" noChangeArrowheads="1" noChangeShapeType="1" noTextEdit="1"/>
              </p:cNvSpPr>
              <p:nvPr/>
            </p:nvSpPr>
            <p:spPr>
              <a:xfrm>
                <a:off x="8325663" y="5297068"/>
                <a:ext cx="488724" cy="369332"/>
              </a:xfrm>
              <a:prstGeom prst="rect">
                <a:avLst/>
              </a:prstGeom>
              <a:blipFill rotWithShape="1">
                <a:blip r:embed="rId7"/>
                <a:stretch>
                  <a:fillRect b="-6557"/>
                </a:stretch>
              </a:blipFill>
            </p:spPr>
            <p:txBody>
              <a:bodyPr/>
              <a:lstStyle/>
              <a:p>
                <a:r>
                  <a:rPr lang="zh-CN" altLang="en-US">
                    <a:noFill/>
                  </a:rPr>
                  <a:t> </a:t>
                </a:r>
                <a:endParaRPr lang="zh-CN" altLang="en-US">
                  <a:noFill/>
                </a:endParaRPr>
              </a:p>
            </p:txBody>
          </p:sp>
        </mc:Fallback>
      </mc:AlternateContent>
      <p:sp>
        <p:nvSpPr>
          <p:cNvPr id="99" name="文本框 98"/>
          <p:cNvSpPr txBox="1"/>
          <p:nvPr/>
        </p:nvSpPr>
        <p:spPr>
          <a:xfrm>
            <a:off x="325661" y="5991067"/>
            <a:ext cx="1217914" cy="400110"/>
          </a:xfrm>
          <a:prstGeom prst="rect">
            <a:avLst/>
          </a:prstGeom>
          <a:noFill/>
        </p:spPr>
        <p:txBody>
          <a:bodyPr wrap="squar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zh-CN" altLang="zh-CN"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2" name="矩形 101"/>
              <p:cNvSpPr/>
              <p:nvPr/>
            </p:nvSpPr>
            <p:spPr>
              <a:xfrm>
                <a:off x="2236485" y="5855685"/>
                <a:ext cx="222234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𝑛𝑒</m:t>
                      </m:r>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up>
                              <m:r>
                                <a:rPr lang="en-US" altLang="zh-CN" i="1">
                                  <a:latin typeface="Cambria Math" panose="02040503050406030204" pitchFamily="18" charset="0"/>
                                  <a:ea typeface="Cambria Math" panose="02040503050406030204" pitchFamily="18" charset="0"/>
                                </a:rPr>
                                <m:t>(1)</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𝑚</m:t>
                              </m:r>
                            </m:sub>
                          </m:sSub>
                        </m:e>
                      </m:nary>
                    </m:oMath>
                  </m:oMathPara>
                </a14:m>
                <a:endParaRPr lang="zh-CN" altLang="en-US" dirty="0"/>
              </a:p>
            </p:txBody>
          </p:sp>
        </mc:Choice>
        <mc:Fallback xmlns="">
          <p:sp>
            <p:nvSpPr>
              <p:cNvPr id="102" name="矩形 101"/>
              <p:cNvSpPr>
                <a:spLocks noRot="1" noChangeAspect="1" noMove="1" noResize="1" noEditPoints="1" noAdjustHandles="1" noChangeArrowheads="1" noChangeShapeType="1" noTextEdit="1"/>
              </p:cNvSpPr>
              <p:nvPr/>
            </p:nvSpPr>
            <p:spPr>
              <a:xfrm>
                <a:off x="2236485" y="5855685"/>
                <a:ext cx="2222340" cy="764505"/>
              </a:xfrm>
              <a:prstGeom prst="rect">
                <a:avLst/>
              </a:prstGeom>
              <a:blipFill>
                <a:blip r:embed="rId8"/>
                <a:stretch>
                  <a:fillRect t="-122951" b="-168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5688099" y="5780236"/>
                <a:ext cx="2312236"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𝑛𝑒</m:t>
                      </m:r>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sup>
                          </m:sSubSup>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(1)</m:t>
                              </m:r>
                            </m:sup>
                          </m:sSubSup>
                        </m:e>
                      </m:nary>
                    </m:oMath>
                  </m:oMathPara>
                </a14:m>
                <a:endParaRPr lang="zh-CN" altLang="en-US" dirty="0"/>
              </a:p>
            </p:txBody>
          </p:sp>
        </mc:Choice>
        <mc:Fallback xmlns="">
          <p:sp>
            <p:nvSpPr>
              <p:cNvPr id="103" name="矩形 102"/>
              <p:cNvSpPr>
                <a:spLocks noRot="1" noChangeAspect="1" noMove="1" noResize="1" noEditPoints="1" noAdjustHandles="1" noChangeArrowheads="1" noChangeShapeType="1" noTextEdit="1"/>
              </p:cNvSpPr>
              <p:nvPr/>
            </p:nvSpPr>
            <p:spPr>
              <a:xfrm>
                <a:off x="5688099" y="5780236"/>
                <a:ext cx="2312236" cy="76450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104" name="文本占位符 3 1"/>
          <p:cNvSpPr txBox="1"/>
          <p:nvPr/>
        </p:nvSpPr>
        <p:spPr>
          <a:xfrm>
            <a:off x="336679" y="4440417"/>
            <a:ext cx="162933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前馈预测</a:t>
            </a:r>
            <a:endParaRPr lang="en-US" altLang="zh-CN" dirty="0"/>
          </a:p>
        </p:txBody>
      </p:sp>
      <p:grpSp>
        <p:nvGrpSpPr>
          <p:cNvPr id="105" name="组合 104"/>
          <p:cNvGrpSpPr/>
          <p:nvPr/>
        </p:nvGrpSpPr>
        <p:grpSpPr>
          <a:xfrm>
            <a:off x="1162677" y="1235557"/>
            <a:ext cx="6595241" cy="3350049"/>
            <a:chOff x="1162677" y="1235557"/>
            <a:chExt cx="6595241" cy="3350049"/>
          </a:xfrm>
        </p:grpSpPr>
        <p:grpSp>
          <p:nvGrpSpPr>
            <p:cNvPr id="106" name="组合 105"/>
            <p:cNvGrpSpPr/>
            <p:nvPr/>
          </p:nvGrpSpPr>
          <p:grpSpPr>
            <a:xfrm>
              <a:off x="1162677" y="1409245"/>
              <a:ext cx="6102325" cy="3176361"/>
              <a:chOff x="711573" y="1951789"/>
              <a:chExt cx="6102325" cy="3176361"/>
            </a:xfrm>
          </p:grpSpPr>
          <p:cxnSp>
            <p:nvCxnSpPr>
              <p:cNvPr id="134" name="直接箭头连接符 133"/>
              <p:cNvCxnSpPr/>
              <p:nvPr/>
            </p:nvCxnSpPr>
            <p:spPr>
              <a:xfrm>
                <a:off x="942975"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5" name="椭圆 134"/>
              <p:cNvSpPr/>
              <p:nvPr/>
            </p:nvSpPr>
            <p:spPr>
              <a:xfrm>
                <a:off x="2019697" y="2214602"/>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6" name="直接箭头连接符 135"/>
              <p:cNvCxnSpPr/>
              <p:nvPr/>
            </p:nvCxnSpPr>
            <p:spPr>
              <a:xfrm>
                <a:off x="942975"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椭圆 136"/>
              <p:cNvSpPr/>
              <p:nvPr/>
            </p:nvSpPr>
            <p:spPr>
              <a:xfrm>
                <a:off x="2019697" y="308698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8" name="直接箭头连接符 137"/>
              <p:cNvCxnSpPr/>
              <p:nvPr/>
            </p:nvCxnSpPr>
            <p:spPr>
              <a:xfrm>
                <a:off x="942975"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椭圆 138"/>
              <p:cNvSpPr/>
              <p:nvPr/>
            </p:nvSpPr>
            <p:spPr>
              <a:xfrm>
                <a:off x="2019697" y="395543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40" name="直接箭头连接符 139"/>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椭圆 140"/>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2" name="直接箭头连接符 141"/>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3" name="椭圆 142"/>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4" name="直接箭头连接符 143"/>
              <p:cNvCxnSpPr/>
              <p:nvPr/>
            </p:nvCxnSpPr>
            <p:spPr>
              <a:xfrm>
                <a:off x="2436239"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5" name="椭圆 144"/>
              <p:cNvSpPr/>
              <p:nvPr/>
            </p:nvSpPr>
            <p:spPr>
              <a:xfrm>
                <a:off x="3512961" y="395543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6" name="直接箭头连接符 145"/>
              <p:cNvCxnSpPr>
                <a:stCxn id="135" idx="6"/>
                <a:endCxn id="143"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p:cNvCxnSpPr/>
              <p:nvPr/>
            </p:nvCxnSpPr>
            <p:spPr>
              <a:xfrm>
                <a:off x="2436239" y="3295253"/>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p:cNvCxnSpPr>
                <a:endCxn id="141"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a:stCxn id="141" idx="0"/>
                <a:endCxn id="141"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3" name="直接箭头连接符 152"/>
              <p:cNvCxnSpPr>
                <a:endCxn id="145" idx="2"/>
              </p:cNvCxnSpPr>
              <p:nvPr/>
            </p:nvCxnSpPr>
            <p:spPr>
              <a:xfrm>
                <a:off x="2436239" y="2427209"/>
                <a:ext cx="1076722" cy="1736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5" name="椭圆 154"/>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56" name="椭圆 155"/>
              <p:cNvSpPr/>
              <p:nvPr/>
            </p:nvSpPr>
            <p:spPr>
              <a:xfrm>
                <a:off x="4884817" y="3504462"/>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57" name="直接箭头连接符 156"/>
              <p:cNvCxnSpPr>
                <a:stCxn id="141"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p:cNvCxnSpPr>
                <a:endCxn id="156" idx="2"/>
              </p:cNvCxnSpPr>
              <p:nvPr/>
            </p:nvCxnSpPr>
            <p:spPr>
              <a:xfrm>
                <a:off x="3929503" y="3318114"/>
                <a:ext cx="955314" cy="394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p:cNvCxnSpPr>
                <a:stCxn id="141" idx="6"/>
              </p:cNvCxnSpPr>
              <p:nvPr/>
            </p:nvCxnSpPr>
            <p:spPr>
              <a:xfrm>
                <a:off x="3929503" y="2422873"/>
                <a:ext cx="955314" cy="130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a:endCxn id="156" idx="2"/>
              </p:cNvCxnSpPr>
              <p:nvPr/>
            </p:nvCxnSpPr>
            <p:spPr>
              <a:xfrm flipV="1">
                <a:off x="3929503" y="3712733"/>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a:endCxn id="155"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7" name="椭圆 166"/>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8" name="椭圆 167"/>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9" name="文本框 168"/>
              <p:cNvSpPr txBox="1"/>
              <p:nvPr/>
            </p:nvSpPr>
            <p:spPr>
              <a:xfrm>
                <a:off x="711573"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p>
            </p:txBody>
          </p:sp>
          <p:sp>
            <p:nvSpPr>
              <p:cNvPr id="170" name="文本框 169"/>
              <p:cNvSpPr txBox="1"/>
              <p:nvPr/>
            </p:nvSpPr>
            <p:spPr>
              <a:xfrm>
                <a:off x="516510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171" name="文本框 170"/>
              <p:cNvSpPr txBox="1"/>
              <p:nvPr/>
            </p:nvSpPr>
            <p:spPr>
              <a:xfrm>
                <a:off x="616756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172" name="文本框 171"/>
              <p:cNvSpPr txBox="1"/>
              <p:nvPr/>
            </p:nvSpPr>
            <p:spPr>
              <a:xfrm>
                <a:off x="2864968" y="4728040"/>
                <a:ext cx="2198039" cy="400110"/>
              </a:xfrm>
              <a:prstGeom prst="rect">
                <a:avLst/>
              </a:prstGeom>
              <a:noFill/>
            </p:spPr>
            <p:txBody>
              <a:bodyPr wrap="non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
            <p:nvSpPr>
              <p:cNvPr id="173" name="文本框 172"/>
              <p:cNvSpPr txBox="1"/>
              <p:nvPr/>
            </p:nvSpPr>
            <p:spPr>
              <a:xfrm>
                <a:off x="1830644"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输入层</a:t>
                </a:r>
              </a:p>
            </p:txBody>
          </p:sp>
          <p:sp>
            <p:nvSpPr>
              <p:cNvPr id="174" name="文本框 173"/>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175" name="文本框 174"/>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07" name="文本框 106"/>
                <p:cNvSpPr txBox="1"/>
                <p:nvPr/>
              </p:nvSpPr>
              <p:spPr>
                <a:xfrm>
                  <a:off x="1685252" y="1504213"/>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685252" y="1504213"/>
                  <a:ext cx="523285" cy="369332"/>
                </a:xfrm>
                <a:prstGeom prst="rect">
                  <a:avLst/>
                </a:prstGeom>
                <a:blipFill rotWithShape="1">
                  <a:blip r:embed="rId10"/>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679931" y="2279786"/>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679931" y="2279786"/>
                  <a:ext cx="528606"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1682591" y="3152832"/>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1682591" y="3152832"/>
                  <a:ext cx="588558"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13"/>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14"/>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15"/>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17"/>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18"/>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22"/>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23"/>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24"/>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2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27"/>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28"/>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29"/>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3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31"/>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3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33"/>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3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35"/>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36"/>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2422D179-6C94-4A6D-8937-95D7633E87AC}"/>
                  </a:ext>
                </a:extLst>
              </p:cNvPr>
              <p:cNvSpPr/>
              <p:nvPr/>
            </p:nvSpPr>
            <p:spPr>
              <a:xfrm>
                <a:off x="1439220" y="4858330"/>
                <a:ext cx="3539046"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b>
                      </m:sSub>
                      <m:r>
                        <a:rPr lang="zh-CN" altLang="en-US" sz="160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b>
                      </m:sSub>
                      <m:r>
                        <a:rPr lang="zh-CN" altLang="en-US" sz="160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𝑚</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𝑚</m:t>
                              </m:r>
                            </m:sub>
                          </m:sSub>
                        </m:e>
                      </m:nary>
                      <m:r>
                        <a:rPr lang="en-US" altLang="zh-CN" sz="1600" b="0" i="1" smtClean="0">
                          <a:latin typeface="Cambria Math" panose="02040503050406030204" pitchFamily="18" charset="0"/>
                        </a:rPr>
                        <m:t>)</m:t>
                      </m:r>
                    </m:oMath>
                  </m:oMathPara>
                </a14:m>
                <a:endParaRPr lang="zh-CN" altLang="en-US" sz="1600" dirty="0"/>
              </a:p>
            </p:txBody>
          </p:sp>
        </mc:Choice>
        <mc:Fallback xmlns="">
          <p:sp>
            <p:nvSpPr>
              <p:cNvPr id="86" name="矩形 85">
                <a:extLst>
                  <a:ext uri="{FF2B5EF4-FFF2-40B4-BE49-F238E27FC236}">
                    <a16:creationId xmlns:a16="http://schemas.microsoft.com/office/drawing/2014/main" id="{2422D179-6C94-4A6D-8937-95D7633E87AC}"/>
                  </a:ext>
                </a:extLst>
              </p:cNvPr>
              <p:cNvSpPr>
                <a:spLocks noRot="1" noChangeAspect="1" noMove="1" noResize="1" noEditPoints="1" noAdjustHandles="1" noChangeArrowheads="1" noChangeShapeType="1" noTextEdit="1"/>
              </p:cNvSpPr>
              <p:nvPr/>
            </p:nvSpPr>
            <p:spPr>
              <a:xfrm>
                <a:off x="1439220" y="4858330"/>
                <a:ext cx="3539046" cy="689804"/>
              </a:xfrm>
              <a:prstGeom prst="rect">
                <a:avLst/>
              </a:prstGeom>
              <a:blipFill>
                <a:blip r:embed="rId37"/>
                <a:stretch>
                  <a:fillRect/>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31</a:t>
            </a:fld>
            <a:endParaRPr lang="zh-CN" altLang="en-US" dirty="0"/>
          </a:p>
        </p:txBody>
      </p:sp>
      <p:sp>
        <p:nvSpPr>
          <p:cNvPr id="5" name="标题 1"/>
          <p:cNvSpPr>
            <a:spLocks noGrp="1"/>
          </p:cNvSpPr>
          <p:nvPr>
            <p:ph type="title"/>
          </p:nvPr>
        </p:nvSpPr>
        <p:spPr>
          <a:xfrm>
            <a:off x="681738" y="1"/>
            <a:ext cx="8137922" cy="1028699"/>
          </a:xfrm>
        </p:spPr>
        <p:txBody>
          <a:bodyPr/>
          <a:lstStyle/>
          <a:p>
            <a:r>
              <a:rPr lang="zh-CN" altLang="en-US" dirty="0"/>
              <a:t>预测输出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1" name="矩形 90"/>
              <p:cNvSpPr/>
              <p:nvPr/>
            </p:nvSpPr>
            <p:spPr>
              <a:xfrm>
                <a:off x="53406" y="5363468"/>
                <a:ext cx="1771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oMath>
                  </m:oMathPara>
                </a14:m>
                <a:endParaRPr lang="zh-CN" altLang="en-US" dirty="0"/>
              </a:p>
            </p:txBody>
          </p:sp>
        </mc:Choice>
        <mc:Fallback xmlns="">
          <p:sp>
            <p:nvSpPr>
              <p:cNvPr id="91" name="矩形 90"/>
              <p:cNvSpPr>
                <a:spLocks noRot="1" noChangeAspect="1" noMove="1" noResize="1" noEditPoints="1" noAdjustHandles="1" noChangeArrowheads="1" noChangeShapeType="1" noTextEdit="1"/>
              </p:cNvSpPr>
              <p:nvPr/>
            </p:nvSpPr>
            <p:spPr>
              <a:xfrm>
                <a:off x="53406" y="5363468"/>
                <a:ext cx="1771191" cy="369332"/>
              </a:xfrm>
              <a:prstGeom prst="rect">
                <a:avLst/>
              </a:prstGeom>
              <a:blipFill rotWithShape="1">
                <a:blip r:embed="rId4"/>
                <a:stretch>
                  <a:fillRect t="-120000" r="-28276" b="-190000"/>
                </a:stretch>
              </a:blipFill>
            </p:spPr>
            <p:txBody>
              <a:bodyPr/>
              <a:lstStyle/>
              <a:p>
                <a:r>
                  <a:rPr lang="zh-CN" altLang="en-US">
                    <a:noFill/>
                  </a:rPr>
                  <a:t> </a:t>
                </a:r>
                <a:endParaRPr lang="zh-CN" altLang="en-US">
                  <a:noFill/>
                </a:endParaRPr>
              </a:p>
            </p:txBody>
          </p:sp>
        </mc:Fallback>
      </mc:AlternateContent>
      <p:cxnSp>
        <p:nvCxnSpPr>
          <p:cNvPr id="92" name="直接箭头连接符 91"/>
          <p:cNvCxnSpPr/>
          <p:nvPr/>
        </p:nvCxnSpPr>
        <p:spPr>
          <a:xfrm flipV="1">
            <a:off x="1824597" y="5548134"/>
            <a:ext cx="3074573" cy="301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矩形 92"/>
              <p:cNvSpPr/>
              <p:nvPr/>
            </p:nvSpPr>
            <p:spPr>
              <a:xfrm>
                <a:off x="1439220" y="4858330"/>
                <a:ext cx="3539046"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h</m:t>
                          </m:r>
                        </m:e>
                        <m:sub>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p>
                      </m:sSubSup>
                      <m:r>
                        <a:rPr lang="zh-CN" altLang="en-US" sz="160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b>
                      </m:sSub>
                      <m:r>
                        <a:rPr lang="zh-CN" altLang="en-US" sz="160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𝑛𝑒</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𝑡</m:t>
                          </m:r>
                        </m:e>
                        <m:sub>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p>
                      </m:sSubSup>
                      <m:r>
                        <a:rPr lang="zh-CN" altLang="en-US" sz="160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b>
                      </m:sSub>
                      <m:r>
                        <a:rPr lang="zh-CN" altLang="en-US" sz="1600">
                          <a:solidFill>
                            <a:schemeClr val="accent2"/>
                          </a:solidFill>
                          <a:latin typeface="Cambria Math" panose="02040503050406030204" pitchFamily="18" charset="0"/>
                        </a:rPr>
                        <m:t>(</m:t>
                      </m:r>
                      <m:nary>
                        <m:naryPr>
                          <m:chr m:val="∑"/>
                          <m:limLoc m:val="undOvr"/>
                          <m:grow m:val="on"/>
                          <m:supHide m:val="on"/>
                          <m:ctrlPr>
                            <a:rPr lang="zh-CN" altLang="en-US" sz="1600" i="1">
                              <a:solidFill>
                                <a:schemeClr val="accent2"/>
                              </a:solidFill>
                              <a:latin typeface="Cambria Math" panose="02040503050406030204" pitchFamily="18" charset="0"/>
                            </a:rPr>
                          </m:ctrlPr>
                        </m:naryPr>
                        <m:sub>
                          <m:r>
                            <a:rPr lang="zh-CN" altLang="en-US" sz="1600" i="1">
                              <a:solidFill>
                                <a:schemeClr val="accent2"/>
                              </a:solidFill>
                              <a:latin typeface="Cambria Math" panose="02040503050406030204" pitchFamily="18" charset="0"/>
                            </a:rPr>
                            <m:t>𝑚</m:t>
                          </m:r>
                        </m:sub>
                        <m:sup/>
                        <m:e>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𝑤</m:t>
                              </m:r>
                            </m:e>
                            <m:sub>
                              <m:r>
                                <a:rPr lang="zh-CN" altLang="en-US" sz="1600" i="1">
                                  <a:solidFill>
                                    <a:schemeClr val="accent2"/>
                                  </a:solidFill>
                                  <a:latin typeface="Cambria Math" panose="02040503050406030204" pitchFamily="18" charset="0"/>
                                </a:rPr>
                                <m:t>𝑗</m:t>
                              </m:r>
                              <m:r>
                                <a:rPr lang="zh-CN" altLang="en-US" sz="160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𝑚</m:t>
                              </m:r>
                            </m:sub>
                            <m:sup>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p>
                          </m:sSubSup>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𝑥</m:t>
                              </m:r>
                            </m:e>
                            <m:sub>
                              <m:r>
                                <a:rPr lang="zh-CN" altLang="en-US" sz="1600" i="1">
                                  <a:solidFill>
                                    <a:schemeClr val="accent2"/>
                                  </a:solidFill>
                                  <a:latin typeface="Cambria Math" panose="02040503050406030204" pitchFamily="18" charset="0"/>
                                </a:rPr>
                                <m:t>𝑚</m:t>
                              </m:r>
                            </m:sub>
                          </m:sSub>
                        </m:e>
                      </m:nary>
                      <m:r>
                        <a:rPr lang="en-US" altLang="zh-CN" sz="1600" b="0" i="1" smtClean="0">
                          <a:solidFill>
                            <a:schemeClr val="accent2"/>
                          </a:solidFill>
                          <a:latin typeface="Cambria Math" panose="02040503050406030204" pitchFamily="18" charset="0"/>
                        </a:rPr>
                        <m:t>)</m:t>
                      </m:r>
                    </m:oMath>
                  </m:oMathPara>
                </a14:m>
                <a:endParaRPr lang="zh-CN" altLang="en-US" sz="1600" dirty="0">
                  <a:solidFill>
                    <a:schemeClr val="accent2"/>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1439220" y="4858330"/>
                <a:ext cx="3539046" cy="68980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5" name="文本框 94"/>
              <p:cNvSpPr txBox="1"/>
              <p:nvPr/>
            </p:nvSpPr>
            <p:spPr>
              <a:xfrm>
                <a:off x="4899170" y="5274655"/>
                <a:ext cx="629403" cy="47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95" name="文本框 94"/>
              <p:cNvSpPr txBox="1">
                <a:spLocks noRot="1" noChangeAspect="1" noMove="1" noResize="1" noEditPoints="1" noAdjustHandles="1" noChangeArrowheads="1" noChangeShapeType="1" noTextEdit="1"/>
              </p:cNvSpPr>
              <p:nvPr/>
            </p:nvSpPr>
            <p:spPr>
              <a:xfrm>
                <a:off x="4899170" y="5274655"/>
                <a:ext cx="629403" cy="476221"/>
              </a:xfrm>
              <a:prstGeom prst="rect">
                <a:avLst/>
              </a:prstGeom>
              <a:blipFill rotWithShape="1">
                <a:blip r:embed="rId6"/>
                <a:stretch>
                  <a:fillRect b="-7692"/>
                </a:stretch>
              </a:blipFill>
            </p:spPr>
            <p:txBody>
              <a:bodyPr/>
              <a:lstStyle/>
              <a:p>
                <a:r>
                  <a:rPr lang="zh-CN" altLang="en-US">
                    <a:noFill/>
                  </a:rPr>
                  <a:t> </a:t>
                </a:r>
                <a:endParaRPr lang="zh-CN" altLang="en-US">
                  <a:noFill/>
                </a:endParaRPr>
              </a:p>
            </p:txBody>
          </p:sp>
        </mc:Fallback>
      </mc:AlternateContent>
      <p:cxnSp>
        <p:nvCxnSpPr>
          <p:cNvPr id="96" name="直接箭头连接符 95"/>
          <p:cNvCxnSpPr/>
          <p:nvPr/>
        </p:nvCxnSpPr>
        <p:spPr>
          <a:xfrm>
            <a:off x="5445253" y="5548134"/>
            <a:ext cx="285232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5103913" y="4819408"/>
                <a:ext cx="3546227"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b>
                      </m:sSub>
                      <m:r>
                        <a:rPr lang="zh-CN" altLang="en-US" sz="160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b>
                      </m:sSub>
                      <m:r>
                        <a:rPr lang="zh-CN" altLang="en-US" sz="160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𝑗</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e>
                      </m:nary>
                      <m:r>
                        <a:rPr lang="en-US" altLang="zh-CN" sz="1600" b="0" i="1" smtClean="0">
                          <a:latin typeface="Cambria Math" panose="02040503050406030204" pitchFamily="18" charset="0"/>
                        </a:rPr>
                        <m:t>)</m:t>
                      </m:r>
                    </m:oMath>
                  </m:oMathPara>
                </a14:m>
                <a:endParaRPr lang="zh-CN" altLang="en-US" sz="1600" dirty="0"/>
              </a:p>
            </p:txBody>
          </p:sp>
        </mc:Choice>
        <mc:Fallback xmlns="">
          <p:sp>
            <p:nvSpPr>
              <p:cNvPr id="97" name="矩形 96"/>
              <p:cNvSpPr>
                <a:spLocks noRot="1" noChangeAspect="1" noMove="1" noResize="1" noEditPoints="1" noAdjustHandles="1" noChangeArrowheads="1" noChangeShapeType="1" noTextEdit="1"/>
              </p:cNvSpPr>
              <p:nvPr/>
            </p:nvSpPr>
            <p:spPr>
              <a:xfrm>
                <a:off x="5103913" y="4819408"/>
                <a:ext cx="3546227" cy="717697"/>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8325663" y="5297068"/>
                <a:ext cx="488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98" name="文本框 97"/>
              <p:cNvSpPr txBox="1">
                <a:spLocks noRot="1" noChangeAspect="1" noMove="1" noResize="1" noEditPoints="1" noAdjustHandles="1" noChangeArrowheads="1" noChangeShapeType="1" noTextEdit="1"/>
              </p:cNvSpPr>
              <p:nvPr/>
            </p:nvSpPr>
            <p:spPr>
              <a:xfrm>
                <a:off x="8325663" y="5297068"/>
                <a:ext cx="488724" cy="369332"/>
              </a:xfrm>
              <a:prstGeom prst="rect">
                <a:avLst/>
              </a:prstGeom>
              <a:blipFill rotWithShape="1">
                <a:blip r:embed="rId8"/>
                <a:stretch>
                  <a:fillRect b="-6557"/>
                </a:stretch>
              </a:blipFill>
            </p:spPr>
            <p:txBody>
              <a:bodyPr/>
              <a:lstStyle/>
              <a:p>
                <a:r>
                  <a:rPr lang="zh-CN" altLang="en-US">
                    <a:noFill/>
                  </a:rPr>
                  <a:t> </a:t>
                </a:r>
                <a:endParaRPr lang="zh-CN" altLang="en-US">
                  <a:noFill/>
                </a:endParaRPr>
              </a:p>
            </p:txBody>
          </p:sp>
        </mc:Fallback>
      </mc:AlternateContent>
      <p:sp>
        <p:nvSpPr>
          <p:cNvPr id="99" name="文本框 98"/>
          <p:cNvSpPr txBox="1"/>
          <p:nvPr/>
        </p:nvSpPr>
        <p:spPr>
          <a:xfrm>
            <a:off x="325661" y="5991067"/>
            <a:ext cx="1217914" cy="400110"/>
          </a:xfrm>
          <a:prstGeom prst="rect">
            <a:avLst/>
          </a:prstGeom>
          <a:noFill/>
        </p:spPr>
        <p:txBody>
          <a:bodyPr wrap="squar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zh-CN" altLang="zh-CN"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2" name="矩形 101"/>
              <p:cNvSpPr/>
              <p:nvPr/>
            </p:nvSpPr>
            <p:spPr>
              <a:xfrm>
                <a:off x="2236485" y="5855685"/>
                <a:ext cx="222234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accent2"/>
                          </a:solidFill>
                          <a:latin typeface="Cambria Math" panose="02040503050406030204" pitchFamily="18" charset="0"/>
                          <a:ea typeface="Cambria Math" panose="02040503050406030204" pitchFamily="18" charset="0"/>
                        </a:rPr>
                        <m:t>𝑛𝑒</m:t>
                      </m:r>
                      <m:sSubSup>
                        <m:sSubSupPr>
                          <m:ctrlPr>
                            <a:rPr lang="zh-CN" altLang="zh-CN" i="1">
                              <a:solidFill>
                                <a:schemeClr val="accent2"/>
                              </a:solidFill>
                              <a:latin typeface="Cambria Math" panose="02040503050406030204" pitchFamily="18" charset="0"/>
                            </a:rPr>
                          </m:ctrlPr>
                        </m:sSubSupPr>
                        <m:e>
                          <m:r>
                            <a:rPr lang="en-US" altLang="zh-CN" i="1">
                              <a:solidFill>
                                <a:schemeClr val="accent2"/>
                              </a:solidFill>
                              <a:latin typeface="Cambria Math" panose="02040503050406030204" pitchFamily="18" charset="0"/>
                              <a:ea typeface="Cambria Math" panose="02040503050406030204" pitchFamily="18" charset="0"/>
                            </a:rPr>
                            <m:t>𝑡</m:t>
                          </m:r>
                        </m:e>
                        <m:sub>
                          <m:r>
                            <a:rPr lang="en-US" altLang="zh-CN" i="1">
                              <a:solidFill>
                                <a:schemeClr val="accent2"/>
                              </a:solidFill>
                              <a:latin typeface="Cambria Math" panose="02040503050406030204" pitchFamily="18" charset="0"/>
                              <a:ea typeface="Cambria Math" panose="02040503050406030204" pitchFamily="18" charset="0"/>
                            </a:rPr>
                            <m:t>𝑗</m:t>
                          </m:r>
                        </m:sub>
                        <m:sup>
                          <m:r>
                            <a:rPr lang="en-US" altLang="zh-CN" i="1">
                              <a:solidFill>
                                <a:schemeClr val="accent2"/>
                              </a:solidFill>
                              <a:latin typeface="Cambria Math" panose="02040503050406030204" pitchFamily="18" charset="0"/>
                              <a:ea typeface="Cambria Math" panose="02040503050406030204" pitchFamily="18" charset="0"/>
                            </a:rPr>
                            <m:t>(1)</m:t>
                          </m:r>
                        </m:sup>
                      </m:sSubSup>
                      <m:r>
                        <a:rPr lang="en-US" altLang="zh-CN" i="1">
                          <a:solidFill>
                            <a:schemeClr val="accent2"/>
                          </a:solidFill>
                          <a:latin typeface="Cambria Math" panose="02040503050406030204" pitchFamily="18" charset="0"/>
                          <a:ea typeface="Cambria Math" panose="02040503050406030204" pitchFamily="18" charset="0"/>
                        </a:rPr>
                        <m:t>=</m:t>
                      </m:r>
                      <m:nary>
                        <m:naryPr>
                          <m:chr m:val="∑"/>
                          <m:limLoc m:val="undOvr"/>
                          <m:grow m:val="on"/>
                          <m:supHide m:val="on"/>
                          <m:ctrlPr>
                            <a:rPr lang="zh-CN" altLang="zh-CN" i="1">
                              <a:solidFill>
                                <a:schemeClr val="accent2"/>
                              </a:solidFill>
                              <a:latin typeface="Cambria Math" panose="02040503050406030204" pitchFamily="18" charset="0"/>
                            </a:rPr>
                          </m:ctrlPr>
                        </m:naryPr>
                        <m:sub>
                          <m:r>
                            <a:rPr lang="en-US" altLang="zh-CN" i="1">
                              <a:solidFill>
                                <a:schemeClr val="accent2"/>
                              </a:solidFill>
                              <a:latin typeface="Cambria Math" panose="02040503050406030204" pitchFamily="18" charset="0"/>
                              <a:ea typeface="Cambria Math" panose="02040503050406030204" pitchFamily="18" charset="0"/>
                            </a:rPr>
                            <m:t>𝑚</m:t>
                          </m:r>
                        </m:sub>
                        <m:sup/>
                        <m:e>
                          <m:sSubSup>
                            <m:sSubSupPr>
                              <m:ctrlPr>
                                <a:rPr lang="zh-CN" altLang="zh-CN" i="1">
                                  <a:solidFill>
                                    <a:schemeClr val="accent2"/>
                                  </a:solidFill>
                                  <a:latin typeface="Cambria Math" panose="02040503050406030204" pitchFamily="18" charset="0"/>
                                </a:rPr>
                              </m:ctrlPr>
                            </m:sSubSupPr>
                            <m:e>
                              <m:r>
                                <a:rPr lang="en-US" altLang="zh-CN" i="1">
                                  <a:solidFill>
                                    <a:schemeClr val="accent2"/>
                                  </a:solidFill>
                                  <a:latin typeface="Cambria Math" panose="02040503050406030204" pitchFamily="18" charset="0"/>
                                  <a:ea typeface="Cambria Math" panose="02040503050406030204" pitchFamily="18" charset="0"/>
                                </a:rPr>
                                <m:t>𝑤</m:t>
                              </m:r>
                            </m:e>
                            <m:sub>
                              <m:r>
                                <a:rPr lang="en-US" altLang="zh-CN" i="1">
                                  <a:solidFill>
                                    <a:schemeClr val="accent2"/>
                                  </a:solidFill>
                                  <a:latin typeface="Cambria Math" panose="02040503050406030204" pitchFamily="18" charset="0"/>
                                  <a:ea typeface="Cambria Math" panose="02040503050406030204" pitchFamily="18" charset="0"/>
                                </a:rPr>
                                <m:t>𝑗</m:t>
                              </m:r>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𝑚</m:t>
                              </m:r>
                            </m:sub>
                            <m:sup>
                              <m:r>
                                <a:rPr lang="en-US" altLang="zh-CN" i="1">
                                  <a:solidFill>
                                    <a:schemeClr val="accent2"/>
                                  </a:solidFill>
                                  <a:latin typeface="Cambria Math" panose="02040503050406030204" pitchFamily="18" charset="0"/>
                                  <a:ea typeface="Cambria Math" panose="02040503050406030204" pitchFamily="18" charset="0"/>
                                </a:rPr>
                                <m:t>(1)</m:t>
                              </m:r>
                            </m:sup>
                          </m:sSubSup>
                          <m:sSub>
                            <m:sSubPr>
                              <m:ctrlPr>
                                <a:rPr lang="zh-CN"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𝑥</m:t>
                              </m:r>
                            </m:e>
                            <m:sub>
                              <m:r>
                                <a:rPr lang="en-US" altLang="zh-CN" i="1">
                                  <a:solidFill>
                                    <a:schemeClr val="accent2"/>
                                  </a:solidFill>
                                  <a:latin typeface="Cambria Math" panose="02040503050406030204" pitchFamily="18" charset="0"/>
                                  <a:ea typeface="Cambria Math" panose="02040503050406030204" pitchFamily="18" charset="0"/>
                                </a:rPr>
                                <m:t>𝑚</m:t>
                              </m:r>
                            </m:sub>
                          </m:sSub>
                        </m:e>
                      </m:nary>
                    </m:oMath>
                  </m:oMathPara>
                </a14:m>
                <a:endParaRPr lang="zh-CN" altLang="en-US" dirty="0">
                  <a:solidFill>
                    <a:schemeClr val="accent2"/>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2236485" y="5855685"/>
                <a:ext cx="2222340" cy="76450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5688099" y="5780236"/>
                <a:ext cx="2312236"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𝑛𝑒</m:t>
                      </m:r>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sup>
                          </m:sSubSup>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ea typeface="Cambria Math" panose="02040503050406030204" pitchFamily="18" charset="0"/>
                                </a:rPr>
                                <m:t>(1)</m:t>
                              </m:r>
                            </m:sup>
                          </m:sSubSup>
                        </m:e>
                      </m:nary>
                    </m:oMath>
                  </m:oMathPara>
                </a14:m>
                <a:endParaRPr lang="zh-CN" altLang="en-US" dirty="0"/>
              </a:p>
            </p:txBody>
          </p:sp>
        </mc:Choice>
        <mc:Fallback xmlns="">
          <p:sp>
            <p:nvSpPr>
              <p:cNvPr id="103" name="矩形 102"/>
              <p:cNvSpPr>
                <a:spLocks noRot="1" noChangeAspect="1" noMove="1" noResize="1" noEditPoints="1" noAdjustHandles="1" noChangeArrowheads="1" noChangeShapeType="1" noTextEdit="1"/>
              </p:cNvSpPr>
              <p:nvPr/>
            </p:nvSpPr>
            <p:spPr>
              <a:xfrm>
                <a:off x="5688099" y="5780236"/>
                <a:ext cx="2312236" cy="764505"/>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
        <p:nvSpPr>
          <p:cNvPr id="104" name="文本占位符 3 1"/>
          <p:cNvSpPr txBox="1"/>
          <p:nvPr/>
        </p:nvSpPr>
        <p:spPr>
          <a:xfrm>
            <a:off x="336679" y="4440417"/>
            <a:ext cx="162933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前馈预测</a:t>
            </a:r>
            <a:endParaRPr lang="en-US" altLang="zh-CN" dirty="0"/>
          </a:p>
        </p:txBody>
      </p:sp>
      <p:grpSp>
        <p:nvGrpSpPr>
          <p:cNvPr id="105" name="组合 104"/>
          <p:cNvGrpSpPr/>
          <p:nvPr/>
        </p:nvGrpSpPr>
        <p:grpSpPr>
          <a:xfrm>
            <a:off x="1162677" y="1235557"/>
            <a:ext cx="6595241" cy="3350049"/>
            <a:chOff x="1162677" y="1235557"/>
            <a:chExt cx="6595241" cy="3350049"/>
          </a:xfrm>
        </p:grpSpPr>
        <p:grpSp>
          <p:nvGrpSpPr>
            <p:cNvPr id="106" name="组合 105"/>
            <p:cNvGrpSpPr/>
            <p:nvPr/>
          </p:nvGrpSpPr>
          <p:grpSpPr>
            <a:xfrm>
              <a:off x="1162677" y="1409245"/>
              <a:ext cx="6102325" cy="3176361"/>
              <a:chOff x="711573" y="1951789"/>
              <a:chExt cx="6102325" cy="3176361"/>
            </a:xfrm>
          </p:grpSpPr>
          <p:cxnSp>
            <p:nvCxnSpPr>
              <p:cNvPr id="134" name="直接箭头连接符 133"/>
              <p:cNvCxnSpPr/>
              <p:nvPr/>
            </p:nvCxnSpPr>
            <p:spPr>
              <a:xfrm>
                <a:off x="942975"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5" name="椭圆 134"/>
              <p:cNvSpPr/>
              <p:nvPr/>
            </p:nvSpPr>
            <p:spPr>
              <a:xfrm>
                <a:off x="2019697" y="2214602"/>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6" name="直接箭头连接符 135"/>
              <p:cNvCxnSpPr/>
              <p:nvPr/>
            </p:nvCxnSpPr>
            <p:spPr>
              <a:xfrm>
                <a:off x="942975"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椭圆 136"/>
              <p:cNvSpPr/>
              <p:nvPr/>
            </p:nvSpPr>
            <p:spPr>
              <a:xfrm>
                <a:off x="2019697" y="308698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8" name="直接箭头连接符 137"/>
              <p:cNvCxnSpPr/>
              <p:nvPr/>
            </p:nvCxnSpPr>
            <p:spPr>
              <a:xfrm>
                <a:off x="942975"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椭圆 138"/>
              <p:cNvSpPr/>
              <p:nvPr/>
            </p:nvSpPr>
            <p:spPr>
              <a:xfrm>
                <a:off x="2019697" y="395543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40" name="直接箭头连接符 139"/>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椭圆 140"/>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2" name="直接箭头连接符 141"/>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3" name="椭圆 142"/>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4" name="直接箭头连接符 143"/>
              <p:cNvCxnSpPr/>
              <p:nvPr/>
            </p:nvCxnSpPr>
            <p:spPr>
              <a:xfrm>
                <a:off x="2436239" y="4163704"/>
                <a:ext cx="1076722" cy="0"/>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45" name="椭圆 144"/>
              <p:cNvSpPr/>
              <p:nvPr/>
            </p:nvSpPr>
            <p:spPr>
              <a:xfrm>
                <a:off x="3512961" y="3955433"/>
                <a:ext cx="416542" cy="416542"/>
              </a:xfrm>
              <a:prstGeom prst="ellipse">
                <a:avLst/>
              </a:prstGeom>
              <a:solidFill>
                <a:schemeClr val="accent1">
                  <a:lumMod val="60000"/>
                  <a:lumOff val="40000"/>
                </a:schemeClr>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6" name="直接箭头连接符 145"/>
              <p:cNvCxnSpPr>
                <a:stCxn id="135" idx="6"/>
                <a:endCxn id="143"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p:cNvCxnSpPr/>
              <p:nvPr/>
            </p:nvCxnSpPr>
            <p:spPr>
              <a:xfrm>
                <a:off x="2436239" y="3295253"/>
                <a:ext cx="1076722" cy="872381"/>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p:cNvCxnSpPr>
                <a:endCxn id="141"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a:stCxn id="141" idx="0"/>
                <a:endCxn id="141"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3" name="直接箭头连接符 152"/>
              <p:cNvCxnSpPr>
                <a:endCxn id="145" idx="2"/>
              </p:cNvCxnSpPr>
              <p:nvPr/>
            </p:nvCxnSpPr>
            <p:spPr>
              <a:xfrm>
                <a:off x="2436239" y="2427209"/>
                <a:ext cx="1076722" cy="1736495"/>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5" name="椭圆 154"/>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56" name="椭圆 155"/>
              <p:cNvSpPr/>
              <p:nvPr/>
            </p:nvSpPr>
            <p:spPr>
              <a:xfrm>
                <a:off x="4884817" y="3504462"/>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57" name="直接箭头连接符 156"/>
              <p:cNvCxnSpPr>
                <a:stCxn id="141"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p:cNvCxnSpPr>
                <a:endCxn id="156" idx="2"/>
              </p:cNvCxnSpPr>
              <p:nvPr/>
            </p:nvCxnSpPr>
            <p:spPr>
              <a:xfrm>
                <a:off x="3929503" y="3318114"/>
                <a:ext cx="955314" cy="394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p:cNvCxnSpPr>
                <a:stCxn id="141" idx="6"/>
              </p:cNvCxnSpPr>
              <p:nvPr/>
            </p:nvCxnSpPr>
            <p:spPr>
              <a:xfrm>
                <a:off x="3929503" y="2422873"/>
                <a:ext cx="955314" cy="130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a:endCxn id="156" idx="2"/>
              </p:cNvCxnSpPr>
              <p:nvPr/>
            </p:nvCxnSpPr>
            <p:spPr>
              <a:xfrm flipV="1">
                <a:off x="3929503" y="3712733"/>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a:endCxn id="155"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7" name="椭圆 166"/>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8" name="椭圆 167"/>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9" name="文本框 168"/>
              <p:cNvSpPr txBox="1"/>
              <p:nvPr/>
            </p:nvSpPr>
            <p:spPr>
              <a:xfrm>
                <a:off x="711573"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p>
            </p:txBody>
          </p:sp>
          <p:sp>
            <p:nvSpPr>
              <p:cNvPr id="170" name="文本框 169"/>
              <p:cNvSpPr txBox="1"/>
              <p:nvPr/>
            </p:nvSpPr>
            <p:spPr>
              <a:xfrm>
                <a:off x="516510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171" name="文本框 170"/>
              <p:cNvSpPr txBox="1"/>
              <p:nvPr/>
            </p:nvSpPr>
            <p:spPr>
              <a:xfrm>
                <a:off x="616756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172" name="文本框 171"/>
              <p:cNvSpPr txBox="1"/>
              <p:nvPr/>
            </p:nvSpPr>
            <p:spPr>
              <a:xfrm>
                <a:off x="2864968" y="4728040"/>
                <a:ext cx="2198039" cy="400110"/>
              </a:xfrm>
              <a:prstGeom prst="rect">
                <a:avLst/>
              </a:prstGeom>
              <a:noFill/>
            </p:spPr>
            <p:txBody>
              <a:bodyPr wrap="non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
            <p:nvSpPr>
              <p:cNvPr id="173" name="文本框 172"/>
              <p:cNvSpPr txBox="1"/>
              <p:nvPr/>
            </p:nvSpPr>
            <p:spPr>
              <a:xfrm>
                <a:off x="1830644"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输入层</a:t>
                </a:r>
              </a:p>
            </p:txBody>
          </p:sp>
          <p:sp>
            <p:nvSpPr>
              <p:cNvPr id="174" name="文本框 173"/>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175" name="文本框 174"/>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07" name="文本框 106"/>
                <p:cNvSpPr txBox="1"/>
                <p:nvPr/>
              </p:nvSpPr>
              <p:spPr>
                <a:xfrm>
                  <a:off x="1685252" y="1504213"/>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685252" y="1504213"/>
                  <a:ext cx="523285" cy="369332"/>
                </a:xfrm>
                <a:prstGeom prst="rect">
                  <a:avLst/>
                </a:prstGeom>
                <a:blipFill rotWithShape="1">
                  <a:blip r:embed="rId11"/>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679931" y="2279786"/>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679931" y="2279786"/>
                  <a:ext cx="528606"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1682591" y="3152832"/>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1682591" y="3152832"/>
                  <a:ext cx="588558" cy="369332"/>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14"/>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15"/>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16"/>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18"/>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19"/>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23"/>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24"/>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25"/>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28"/>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29"/>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30"/>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3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32"/>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3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34"/>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3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36"/>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37"/>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32</a:t>
            </a:fld>
            <a:endParaRPr lang="zh-CN" altLang="en-US" dirty="0"/>
          </a:p>
        </p:txBody>
      </p:sp>
      <p:sp>
        <p:nvSpPr>
          <p:cNvPr id="5" name="标题 1"/>
          <p:cNvSpPr>
            <a:spLocks noGrp="1"/>
          </p:cNvSpPr>
          <p:nvPr>
            <p:ph type="title"/>
          </p:nvPr>
        </p:nvSpPr>
        <p:spPr>
          <a:xfrm>
            <a:off x="681738" y="1"/>
            <a:ext cx="8137922" cy="1028699"/>
          </a:xfrm>
        </p:spPr>
        <p:txBody>
          <a:bodyPr/>
          <a:lstStyle/>
          <a:p>
            <a:r>
              <a:rPr lang="zh-CN" altLang="en-US" dirty="0"/>
              <a:t>预测输出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1" name="矩形 90"/>
              <p:cNvSpPr/>
              <p:nvPr/>
            </p:nvSpPr>
            <p:spPr>
              <a:xfrm>
                <a:off x="53406" y="5363468"/>
                <a:ext cx="17711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e>
                      </m:d>
                    </m:oMath>
                  </m:oMathPara>
                </a14:m>
                <a:endParaRPr lang="zh-CN" altLang="en-US" dirty="0"/>
              </a:p>
            </p:txBody>
          </p:sp>
        </mc:Choice>
        <mc:Fallback xmlns="">
          <p:sp>
            <p:nvSpPr>
              <p:cNvPr id="91" name="矩形 90"/>
              <p:cNvSpPr>
                <a:spLocks noRot="1" noChangeAspect="1" noMove="1" noResize="1" noEditPoints="1" noAdjustHandles="1" noChangeArrowheads="1" noChangeShapeType="1" noTextEdit="1"/>
              </p:cNvSpPr>
              <p:nvPr/>
            </p:nvSpPr>
            <p:spPr>
              <a:xfrm>
                <a:off x="53406" y="5363468"/>
                <a:ext cx="1771191" cy="369332"/>
              </a:xfrm>
              <a:prstGeom prst="rect">
                <a:avLst/>
              </a:prstGeom>
              <a:blipFill rotWithShape="1">
                <a:blip r:embed="rId4"/>
                <a:stretch>
                  <a:fillRect t="-120000" r="-28276" b="-190000"/>
                </a:stretch>
              </a:blipFill>
            </p:spPr>
            <p:txBody>
              <a:bodyPr/>
              <a:lstStyle/>
              <a:p>
                <a:r>
                  <a:rPr lang="zh-CN" altLang="en-US">
                    <a:noFill/>
                  </a:rPr>
                  <a:t> </a:t>
                </a:r>
                <a:endParaRPr lang="zh-CN" altLang="en-US">
                  <a:noFill/>
                </a:endParaRPr>
              </a:p>
            </p:txBody>
          </p:sp>
        </mc:Fallback>
      </mc:AlternateContent>
      <p:cxnSp>
        <p:nvCxnSpPr>
          <p:cNvPr id="92" name="直接箭头连接符 91"/>
          <p:cNvCxnSpPr/>
          <p:nvPr/>
        </p:nvCxnSpPr>
        <p:spPr>
          <a:xfrm flipV="1">
            <a:off x="1824597" y="5548134"/>
            <a:ext cx="3074573" cy="3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矩形 92"/>
              <p:cNvSpPr/>
              <p:nvPr/>
            </p:nvSpPr>
            <p:spPr>
              <a:xfrm>
                <a:off x="1439220" y="4858330"/>
                <a:ext cx="3539046"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b>
                      </m:sSub>
                      <m:r>
                        <a:rPr lang="zh-CN" altLang="en-US" sz="160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b>
                      </m:sSub>
                      <m:r>
                        <a:rPr lang="zh-CN" altLang="en-US" sz="160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𝑚</m:t>
                          </m:r>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𝑚</m:t>
                              </m:r>
                            </m:sub>
                          </m:sSub>
                        </m:e>
                      </m:nary>
                      <m:r>
                        <a:rPr lang="en-US" altLang="zh-CN" sz="1600" b="0" i="1" smtClean="0">
                          <a:latin typeface="Cambria Math" panose="02040503050406030204" pitchFamily="18" charset="0"/>
                        </a:rPr>
                        <m:t>)</m:t>
                      </m:r>
                    </m:oMath>
                  </m:oMathPara>
                </a14:m>
                <a:endParaRPr lang="zh-CN" altLang="en-US" sz="1600" dirty="0"/>
              </a:p>
            </p:txBody>
          </p:sp>
        </mc:Choice>
        <mc:Fallback xmlns="">
          <p:sp>
            <p:nvSpPr>
              <p:cNvPr id="93" name="矩形 92"/>
              <p:cNvSpPr>
                <a:spLocks noRot="1" noChangeAspect="1" noMove="1" noResize="1" noEditPoints="1" noAdjustHandles="1" noChangeArrowheads="1" noChangeShapeType="1" noTextEdit="1"/>
              </p:cNvSpPr>
              <p:nvPr/>
            </p:nvSpPr>
            <p:spPr>
              <a:xfrm>
                <a:off x="1439220" y="4858330"/>
                <a:ext cx="3539046" cy="68980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5" name="文本框 94"/>
              <p:cNvSpPr txBox="1"/>
              <p:nvPr/>
            </p:nvSpPr>
            <p:spPr>
              <a:xfrm>
                <a:off x="4899170" y="5274655"/>
                <a:ext cx="629403" cy="47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95" name="文本框 94"/>
              <p:cNvSpPr txBox="1">
                <a:spLocks noRot="1" noChangeAspect="1" noMove="1" noResize="1" noEditPoints="1" noAdjustHandles="1" noChangeArrowheads="1" noChangeShapeType="1" noTextEdit="1"/>
              </p:cNvSpPr>
              <p:nvPr/>
            </p:nvSpPr>
            <p:spPr>
              <a:xfrm>
                <a:off x="4899170" y="5274655"/>
                <a:ext cx="629403" cy="476221"/>
              </a:xfrm>
              <a:prstGeom prst="rect">
                <a:avLst/>
              </a:prstGeom>
              <a:blipFill rotWithShape="1">
                <a:blip r:embed="rId6"/>
                <a:stretch>
                  <a:fillRect b="-7692"/>
                </a:stretch>
              </a:blipFill>
            </p:spPr>
            <p:txBody>
              <a:bodyPr/>
              <a:lstStyle/>
              <a:p>
                <a:r>
                  <a:rPr lang="zh-CN" altLang="en-US">
                    <a:noFill/>
                  </a:rPr>
                  <a:t> </a:t>
                </a:r>
                <a:endParaRPr lang="zh-CN" altLang="en-US">
                  <a:noFill/>
                </a:endParaRPr>
              </a:p>
            </p:txBody>
          </p:sp>
        </mc:Fallback>
      </mc:AlternateContent>
      <p:cxnSp>
        <p:nvCxnSpPr>
          <p:cNvPr id="96" name="直接箭头连接符 95"/>
          <p:cNvCxnSpPr/>
          <p:nvPr/>
        </p:nvCxnSpPr>
        <p:spPr>
          <a:xfrm>
            <a:off x="5445253" y="5548134"/>
            <a:ext cx="2852328"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矩形 96"/>
              <p:cNvSpPr/>
              <p:nvPr/>
            </p:nvSpPr>
            <p:spPr>
              <a:xfrm>
                <a:off x="5103913" y="4819408"/>
                <a:ext cx="3546227"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𝑦</m:t>
                          </m:r>
                        </m:e>
                        <m:sub>
                          <m:r>
                            <a:rPr lang="zh-CN" altLang="en-US" sz="1600" i="1">
                              <a:solidFill>
                                <a:schemeClr val="accent2"/>
                              </a:solidFill>
                              <a:latin typeface="Cambria Math" panose="02040503050406030204" pitchFamily="18" charset="0"/>
                            </a:rPr>
                            <m:t>𝑘</m:t>
                          </m:r>
                        </m:sub>
                      </m:sSub>
                      <m:r>
                        <a:rPr lang="zh-CN" altLang="en-US" sz="160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2</m:t>
                              </m:r>
                            </m:e>
                          </m:d>
                        </m:sub>
                      </m:sSub>
                      <m:r>
                        <a:rPr lang="zh-CN" altLang="en-US" sz="160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𝑛𝑒</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𝑡</m:t>
                          </m:r>
                        </m:e>
                        <m:sub>
                          <m:r>
                            <a:rPr lang="zh-CN" altLang="en-US" sz="1600" i="1">
                              <a:solidFill>
                                <a:schemeClr val="accent2"/>
                              </a:solidFill>
                              <a:latin typeface="Cambria Math" panose="02040503050406030204" pitchFamily="18" charset="0"/>
                            </a:rPr>
                            <m:t>𝑘</m:t>
                          </m:r>
                        </m:sub>
                        <m:sup>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2</m:t>
                              </m:r>
                            </m:e>
                          </m:d>
                        </m:sup>
                      </m:sSubSup>
                      <m:r>
                        <a:rPr lang="zh-CN" altLang="en-US" sz="160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2</m:t>
                              </m:r>
                            </m:e>
                          </m:d>
                        </m:sub>
                      </m:sSub>
                      <m:r>
                        <a:rPr lang="zh-CN" altLang="en-US" sz="1600">
                          <a:solidFill>
                            <a:schemeClr val="accent2"/>
                          </a:solidFill>
                          <a:latin typeface="Cambria Math" panose="02040503050406030204" pitchFamily="18" charset="0"/>
                        </a:rPr>
                        <m:t>(</m:t>
                      </m:r>
                      <m:nary>
                        <m:naryPr>
                          <m:chr m:val="∑"/>
                          <m:limLoc m:val="undOvr"/>
                          <m:grow m:val="on"/>
                          <m:supHide m:val="on"/>
                          <m:ctrlPr>
                            <a:rPr lang="zh-CN" altLang="en-US" sz="1600" i="1">
                              <a:solidFill>
                                <a:schemeClr val="accent2"/>
                              </a:solidFill>
                              <a:latin typeface="Cambria Math" panose="02040503050406030204" pitchFamily="18" charset="0"/>
                            </a:rPr>
                          </m:ctrlPr>
                        </m:naryPr>
                        <m:sub>
                          <m:r>
                            <a:rPr lang="zh-CN" altLang="en-US" sz="1600" i="1">
                              <a:solidFill>
                                <a:schemeClr val="accent2"/>
                              </a:solidFill>
                              <a:latin typeface="Cambria Math" panose="02040503050406030204" pitchFamily="18" charset="0"/>
                            </a:rPr>
                            <m:t>𝑗</m:t>
                          </m:r>
                        </m:sub>
                        <m:sup/>
                        <m:e>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𝑤</m:t>
                              </m:r>
                            </m:e>
                            <m:sub>
                              <m:r>
                                <a:rPr lang="zh-CN" altLang="en-US" sz="1600" i="1">
                                  <a:solidFill>
                                    <a:schemeClr val="accent2"/>
                                  </a:solidFill>
                                  <a:latin typeface="Cambria Math" panose="02040503050406030204" pitchFamily="18" charset="0"/>
                                </a:rPr>
                                <m:t>𝑘</m:t>
                              </m:r>
                              <m:r>
                                <a:rPr lang="zh-CN" altLang="en-US" sz="160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en-US" altLang="zh-CN" sz="1600" b="0" i="0" smtClean="0">
                                      <a:solidFill>
                                        <a:schemeClr val="accent2"/>
                                      </a:solidFill>
                                      <a:latin typeface="Cambria Math" panose="02040503050406030204" pitchFamily="18" charset="0"/>
                                    </a:rPr>
                                    <m:t>2</m:t>
                                  </m:r>
                                </m:e>
                              </m:d>
                            </m:sup>
                          </m:sSubSup>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h</m:t>
                              </m:r>
                            </m:e>
                            <m:sub>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zh-CN" altLang="en-US" sz="1600">
                                      <a:solidFill>
                                        <a:schemeClr val="accent2"/>
                                      </a:solidFill>
                                      <a:latin typeface="Cambria Math" panose="02040503050406030204" pitchFamily="18" charset="0"/>
                                    </a:rPr>
                                    <m:t>1</m:t>
                                  </m:r>
                                </m:e>
                              </m:d>
                            </m:sup>
                          </m:sSubSup>
                        </m:e>
                      </m:nary>
                      <m:r>
                        <a:rPr lang="en-US" altLang="zh-CN" sz="1600" b="0" i="1" smtClean="0">
                          <a:solidFill>
                            <a:schemeClr val="accent2"/>
                          </a:solidFill>
                          <a:latin typeface="Cambria Math" panose="02040503050406030204" pitchFamily="18" charset="0"/>
                        </a:rPr>
                        <m:t>)</m:t>
                      </m:r>
                    </m:oMath>
                  </m:oMathPara>
                </a14:m>
                <a:endParaRPr lang="zh-CN" altLang="en-US" sz="1600" dirty="0">
                  <a:solidFill>
                    <a:schemeClr val="accent2"/>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5103913" y="4819408"/>
                <a:ext cx="3546227" cy="717697"/>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8325663" y="5297068"/>
                <a:ext cx="488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98" name="文本框 97"/>
              <p:cNvSpPr txBox="1">
                <a:spLocks noRot="1" noChangeAspect="1" noMove="1" noResize="1" noEditPoints="1" noAdjustHandles="1" noChangeArrowheads="1" noChangeShapeType="1" noTextEdit="1"/>
              </p:cNvSpPr>
              <p:nvPr/>
            </p:nvSpPr>
            <p:spPr>
              <a:xfrm>
                <a:off x="8325663" y="5297068"/>
                <a:ext cx="488724" cy="369332"/>
              </a:xfrm>
              <a:prstGeom prst="rect">
                <a:avLst/>
              </a:prstGeom>
              <a:blipFill rotWithShape="1">
                <a:blip r:embed="rId8"/>
                <a:stretch>
                  <a:fillRect b="-6557"/>
                </a:stretch>
              </a:blipFill>
            </p:spPr>
            <p:txBody>
              <a:bodyPr/>
              <a:lstStyle/>
              <a:p>
                <a:r>
                  <a:rPr lang="zh-CN" altLang="en-US">
                    <a:noFill/>
                  </a:rPr>
                  <a:t> </a:t>
                </a:r>
                <a:endParaRPr lang="zh-CN" altLang="en-US">
                  <a:noFill/>
                </a:endParaRPr>
              </a:p>
            </p:txBody>
          </p:sp>
        </mc:Fallback>
      </mc:AlternateContent>
      <p:sp>
        <p:nvSpPr>
          <p:cNvPr id="99" name="文本框 98"/>
          <p:cNvSpPr txBox="1"/>
          <p:nvPr/>
        </p:nvSpPr>
        <p:spPr>
          <a:xfrm>
            <a:off x="325661" y="5991067"/>
            <a:ext cx="1217914" cy="400110"/>
          </a:xfrm>
          <a:prstGeom prst="rect">
            <a:avLst/>
          </a:prstGeom>
          <a:noFill/>
        </p:spPr>
        <p:txBody>
          <a:bodyPr wrap="squar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zh-CN" altLang="zh-CN"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2" name="矩形 101"/>
              <p:cNvSpPr/>
              <p:nvPr/>
            </p:nvSpPr>
            <p:spPr>
              <a:xfrm>
                <a:off x="2236485" y="5855685"/>
                <a:ext cx="222234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𝑛𝑒</m:t>
                      </m:r>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𝑚</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b>
                            <m:sup>
                              <m:r>
                                <a:rPr lang="en-US" altLang="zh-CN" i="1">
                                  <a:latin typeface="Cambria Math" panose="02040503050406030204" pitchFamily="18" charset="0"/>
                                  <a:ea typeface="Cambria Math" panose="02040503050406030204" pitchFamily="18" charset="0"/>
                                </a:rPr>
                                <m:t>(1)</m:t>
                              </m:r>
                            </m:sup>
                          </m:sSubSup>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𝑚</m:t>
                              </m:r>
                            </m:sub>
                          </m:sSub>
                        </m:e>
                      </m:nary>
                    </m:oMath>
                  </m:oMathPara>
                </a14:m>
                <a:endParaRPr lang="zh-CN" altLang="en-US" dirty="0"/>
              </a:p>
            </p:txBody>
          </p:sp>
        </mc:Choice>
        <mc:Fallback xmlns="">
          <p:sp>
            <p:nvSpPr>
              <p:cNvPr id="102" name="矩形 101"/>
              <p:cNvSpPr>
                <a:spLocks noRot="1" noChangeAspect="1" noMove="1" noResize="1" noEditPoints="1" noAdjustHandles="1" noChangeArrowheads="1" noChangeShapeType="1" noTextEdit="1"/>
              </p:cNvSpPr>
              <p:nvPr/>
            </p:nvSpPr>
            <p:spPr>
              <a:xfrm>
                <a:off x="2236485" y="5855685"/>
                <a:ext cx="2222340" cy="76450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5688099" y="5780236"/>
                <a:ext cx="2312236"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accent2"/>
                          </a:solidFill>
                          <a:latin typeface="Cambria Math" panose="02040503050406030204" pitchFamily="18" charset="0"/>
                          <a:ea typeface="Cambria Math" panose="02040503050406030204" pitchFamily="18" charset="0"/>
                        </a:rPr>
                        <m:t>𝑛𝑒</m:t>
                      </m:r>
                      <m:sSubSup>
                        <m:sSubSupPr>
                          <m:ctrlPr>
                            <a:rPr lang="zh-CN" altLang="zh-CN" i="1">
                              <a:solidFill>
                                <a:schemeClr val="accent2"/>
                              </a:solidFill>
                              <a:latin typeface="Cambria Math" panose="02040503050406030204" pitchFamily="18" charset="0"/>
                            </a:rPr>
                          </m:ctrlPr>
                        </m:sSubSupPr>
                        <m:e>
                          <m:r>
                            <a:rPr lang="en-US" altLang="zh-CN" i="1">
                              <a:solidFill>
                                <a:schemeClr val="accent2"/>
                              </a:solidFill>
                              <a:latin typeface="Cambria Math" panose="02040503050406030204" pitchFamily="18" charset="0"/>
                              <a:ea typeface="Cambria Math" panose="02040503050406030204" pitchFamily="18" charset="0"/>
                            </a:rPr>
                            <m:t>𝑡</m:t>
                          </m:r>
                        </m:e>
                        <m:sub>
                          <m:r>
                            <a:rPr lang="en-US" altLang="zh-CN" b="0" i="1" smtClean="0">
                              <a:solidFill>
                                <a:schemeClr val="accent2"/>
                              </a:solidFill>
                              <a:latin typeface="Cambria Math" panose="02040503050406030204" pitchFamily="18" charset="0"/>
                              <a:ea typeface="Cambria Math" panose="02040503050406030204" pitchFamily="18" charset="0"/>
                            </a:rPr>
                            <m:t>𝑘</m:t>
                          </m:r>
                        </m:sub>
                        <m:sup>
                          <m: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2</m:t>
                          </m:r>
                          <m:r>
                            <a:rPr lang="en-US" altLang="zh-CN" i="1">
                              <a:solidFill>
                                <a:schemeClr val="accent2"/>
                              </a:solidFill>
                              <a:latin typeface="Cambria Math" panose="02040503050406030204" pitchFamily="18" charset="0"/>
                              <a:ea typeface="Cambria Math" panose="02040503050406030204" pitchFamily="18" charset="0"/>
                            </a:rPr>
                            <m:t>)</m:t>
                          </m:r>
                        </m:sup>
                      </m:sSubSup>
                      <m:r>
                        <a:rPr lang="en-US" altLang="zh-CN" i="1">
                          <a:solidFill>
                            <a:schemeClr val="accent2"/>
                          </a:solidFill>
                          <a:latin typeface="Cambria Math" panose="02040503050406030204" pitchFamily="18" charset="0"/>
                          <a:ea typeface="Cambria Math" panose="02040503050406030204" pitchFamily="18" charset="0"/>
                        </a:rPr>
                        <m:t>=</m:t>
                      </m:r>
                      <m:nary>
                        <m:naryPr>
                          <m:chr m:val="∑"/>
                          <m:limLoc m:val="undOvr"/>
                          <m:grow m:val="on"/>
                          <m:supHide m:val="on"/>
                          <m:ctrlPr>
                            <a:rPr lang="zh-CN" altLang="zh-CN" i="1">
                              <a:solidFill>
                                <a:schemeClr val="accent2"/>
                              </a:solidFill>
                              <a:latin typeface="Cambria Math" panose="02040503050406030204" pitchFamily="18" charset="0"/>
                            </a:rPr>
                          </m:ctrlPr>
                        </m:naryPr>
                        <m:sub>
                          <m:r>
                            <a:rPr lang="en-US" altLang="zh-CN" i="1">
                              <a:solidFill>
                                <a:schemeClr val="accent2"/>
                              </a:solidFill>
                              <a:latin typeface="Cambria Math" panose="02040503050406030204" pitchFamily="18" charset="0"/>
                              <a:ea typeface="Cambria Math" panose="02040503050406030204" pitchFamily="18" charset="0"/>
                            </a:rPr>
                            <m:t>𝑚</m:t>
                          </m:r>
                        </m:sub>
                        <m:sup/>
                        <m:e>
                          <m:sSubSup>
                            <m:sSubSupPr>
                              <m:ctrlPr>
                                <a:rPr lang="zh-CN" altLang="zh-CN" i="1">
                                  <a:solidFill>
                                    <a:schemeClr val="accent2"/>
                                  </a:solidFill>
                                  <a:latin typeface="Cambria Math" panose="02040503050406030204" pitchFamily="18" charset="0"/>
                                </a:rPr>
                              </m:ctrlPr>
                            </m:sSubSupPr>
                            <m:e>
                              <m:r>
                                <a:rPr lang="en-US" altLang="zh-CN" i="1">
                                  <a:solidFill>
                                    <a:schemeClr val="accent2"/>
                                  </a:solidFill>
                                  <a:latin typeface="Cambria Math" panose="02040503050406030204" pitchFamily="18" charset="0"/>
                                  <a:ea typeface="Cambria Math" panose="02040503050406030204" pitchFamily="18" charset="0"/>
                                </a:rPr>
                                <m:t>𝑤</m:t>
                              </m:r>
                            </m:e>
                            <m:sub>
                              <m:r>
                                <a:rPr lang="en-US" altLang="zh-CN" b="0" i="1" smtClean="0">
                                  <a:solidFill>
                                    <a:schemeClr val="accent2"/>
                                  </a:solidFill>
                                  <a:latin typeface="Cambria Math" panose="02040503050406030204" pitchFamily="18" charset="0"/>
                                  <a:ea typeface="Cambria Math" panose="02040503050406030204" pitchFamily="18" charset="0"/>
                                </a:rPr>
                                <m:t>𝑘</m:t>
                              </m:r>
                              <m: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𝑗</m:t>
                              </m:r>
                            </m:sub>
                            <m:sup>
                              <m: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2</m:t>
                              </m:r>
                              <m:r>
                                <a:rPr lang="en-US" altLang="zh-CN" i="1">
                                  <a:solidFill>
                                    <a:schemeClr val="accent2"/>
                                  </a:solidFill>
                                  <a:latin typeface="Cambria Math" panose="02040503050406030204" pitchFamily="18" charset="0"/>
                                  <a:ea typeface="Cambria Math" panose="02040503050406030204" pitchFamily="18" charset="0"/>
                                </a:rPr>
                                <m:t>)</m:t>
                              </m:r>
                            </m:sup>
                          </m:sSubSup>
                          <m:sSubSup>
                            <m:sSubSupPr>
                              <m:ctrlPr>
                                <a:rPr lang="en-US" altLang="zh-CN" b="0" i="1" smtClean="0">
                                  <a:solidFill>
                                    <a:schemeClr val="accent2"/>
                                  </a:solidFill>
                                  <a:latin typeface="Cambria Math" panose="02040503050406030204" pitchFamily="18" charset="0"/>
                                  <a:ea typeface="Cambria Math" panose="02040503050406030204" pitchFamily="18" charset="0"/>
                                </a:rPr>
                              </m:ctrlPr>
                            </m:sSubSupPr>
                            <m:e>
                              <m:r>
                                <a:rPr lang="en-US" altLang="zh-CN" b="0" i="1" smtClean="0">
                                  <a:solidFill>
                                    <a:schemeClr val="accent2"/>
                                  </a:solidFill>
                                  <a:latin typeface="Cambria Math" panose="02040503050406030204" pitchFamily="18" charset="0"/>
                                </a:rPr>
                                <m:t>h</m:t>
                              </m:r>
                            </m:e>
                            <m:sub>
                              <m:r>
                                <a:rPr lang="en-US" altLang="zh-CN" b="0" i="1" smtClean="0">
                                  <a:solidFill>
                                    <a:schemeClr val="accent2"/>
                                  </a:solidFill>
                                  <a:latin typeface="Cambria Math" panose="02040503050406030204" pitchFamily="18" charset="0"/>
                                  <a:ea typeface="Cambria Math" panose="02040503050406030204" pitchFamily="18" charset="0"/>
                                </a:rPr>
                                <m:t>𝑗</m:t>
                              </m:r>
                            </m:sub>
                            <m:sup>
                              <m:r>
                                <a:rPr lang="en-US" altLang="zh-CN" b="0" i="1" smtClean="0">
                                  <a:solidFill>
                                    <a:schemeClr val="accent2"/>
                                  </a:solidFill>
                                  <a:latin typeface="Cambria Math" panose="02040503050406030204" pitchFamily="18" charset="0"/>
                                  <a:ea typeface="Cambria Math" panose="02040503050406030204" pitchFamily="18" charset="0"/>
                                </a:rPr>
                                <m:t>(1)</m:t>
                              </m:r>
                            </m:sup>
                          </m:sSubSup>
                        </m:e>
                      </m:nary>
                    </m:oMath>
                  </m:oMathPara>
                </a14:m>
                <a:endParaRPr lang="zh-CN" altLang="en-US" dirty="0">
                  <a:solidFill>
                    <a:schemeClr val="accent2"/>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5688099" y="5780236"/>
                <a:ext cx="2312236" cy="764505"/>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
        <p:nvSpPr>
          <p:cNvPr id="104" name="文本占位符 3 1"/>
          <p:cNvSpPr txBox="1"/>
          <p:nvPr/>
        </p:nvSpPr>
        <p:spPr>
          <a:xfrm>
            <a:off x="336679" y="4440417"/>
            <a:ext cx="162933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前馈预测</a:t>
            </a:r>
            <a:endParaRPr lang="en-US" altLang="zh-CN" dirty="0"/>
          </a:p>
        </p:txBody>
      </p:sp>
      <p:grpSp>
        <p:nvGrpSpPr>
          <p:cNvPr id="105" name="组合 104"/>
          <p:cNvGrpSpPr/>
          <p:nvPr/>
        </p:nvGrpSpPr>
        <p:grpSpPr>
          <a:xfrm>
            <a:off x="1162677" y="1235557"/>
            <a:ext cx="6595241" cy="3350049"/>
            <a:chOff x="1162677" y="1235557"/>
            <a:chExt cx="6595241" cy="3350049"/>
          </a:xfrm>
        </p:grpSpPr>
        <p:grpSp>
          <p:nvGrpSpPr>
            <p:cNvPr id="106" name="组合 105"/>
            <p:cNvGrpSpPr/>
            <p:nvPr/>
          </p:nvGrpSpPr>
          <p:grpSpPr>
            <a:xfrm>
              <a:off x="1162677" y="1409245"/>
              <a:ext cx="6102325" cy="3176361"/>
              <a:chOff x="711573" y="1951789"/>
              <a:chExt cx="6102325" cy="3176361"/>
            </a:xfrm>
          </p:grpSpPr>
          <p:cxnSp>
            <p:nvCxnSpPr>
              <p:cNvPr id="134" name="直接箭头连接符 133"/>
              <p:cNvCxnSpPr/>
              <p:nvPr/>
            </p:nvCxnSpPr>
            <p:spPr>
              <a:xfrm>
                <a:off x="942975"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5" name="椭圆 134"/>
              <p:cNvSpPr/>
              <p:nvPr/>
            </p:nvSpPr>
            <p:spPr>
              <a:xfrm>
                <a:off x="2019697" y="2214602"/>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6" name="直接箭头连接符 135"/>
              <p:cNvCxnSpPr/>
              <p:nvPr/>
            </p:nvCxnSpPr>
            <p:spPr>
              <a:xfrm>
                <a:off x="942975"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椭圆 136"/>
              <p:cNvSpPr/>
              <p:nvPr/>
            </p:nvSpPr>
            <p:spPr>
              <a:xfrm>
                <a:off x="2019697" y="308698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8" name="直接箭头连接符 137"/>
              <p:cNvCxnSpPr/>
              <p:nvPr/>
            </p:nvCxnSpPr>
            <p:spPr>
              <a:xfrm>
                <a:off x="942975"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椭圆 138"/>
              <p:cNvSpPr/>
              <p:nvPr/>
            </p:nvSpPr>
            <p:spPr>
              <a:xfrm>
                <a:off x="2019697" y="395543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40" name="直接箭头连接符 139"/>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椭圆 140"/>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2" name="直接箭头连接符 141"/>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3" name="椭圆 142"/>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4" name="直接箭头连接符 143"/>
              <p:cNvCxnSpPr/>
              <p:nvPr/>
            </p:nvCxnSpPr>
            <p:spPr>
              <a:xfrm>
                <a:off x="2436239"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5" name="椭圆 144"/>
              <p:cNvSpPr/>
              <p:nvPr/>
            </p:nvSpPr>
            <p:spPr>
              <a:xfrm>
                <a:off x="3512961" y="395543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6" name="直接箭头连接符 145"/>
              <p:cNvCxnSpPr>
                <a:stCxn id="135" idx="6"/>
                <a:endCxn id="143"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p:cNvCxnSpPr/>
              <p:nvPr/>
            </p:nvCxnSpPr>
            <p:spPr>
              <a:xfrm>
                <a:off x="2436239" y="3295253"/>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p:cNvCxnSpPr>
                <a:endCxn id="141"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a:stCxn id="141" idx="0"/>
                <a:endCxn id="141"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3" name="直接箭头连接符 152"/>
              <p:cNvCxnSpPr>
                <a:endCxn id="145" idx="2"/>
              </p:cNvCxnSpPr>
              <p:nvPr/>
            </p:nvCxnSpPr>
            <p:spPr>
              <a:xfrm>
                <a:off x="2436239" y="2427209"/>
                <a:ext cx="1076722" cy="1736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5" name="椭圆 154"/>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56" name="椭圆 155"/>
              <p:cNvSpPr/>
              <p:nvPr/>
            </p:nvSpPr>
            <p:spPr>
              <a:xfrm>
                <a:off x="4884817" y="3504462"/>
                <a:ext cx="416542" cy="416542"/>
              </a:xfrm>
              <a:prstGeom prst="ellipse">
                <a:avLst/>
              </a:prstGeom>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57" name="直接箭头连接符 156"/>
              <p:cNvCxnSpPr>
                <a:stCxn id="141"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p:cNvCxnSpPr>
                <a:endCxn id="156" idx="2"/>
              </p:cNvCxnSpPr>
              <p:nvPr/>
            </p:nvCxnSpPr>
            <p:spPr>
              <a:xfrm>
                <a:off x="3929503" y="3318114"/>
                <a:ext cx="955314" cy="394619"/>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p:cNvCxnSpPr>
                <a:stCxn id="141" idx="6"/>
              </p:cNvCxnSpPr>
              <p:nvPr/>
            </p:nvCxnSpPr>
            <p:spPr>
              <a:xfrm>
                <a:off x="3929503" y="2422873"/>
                <a:ext cx="955314" cy="1302676"/>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a:endCxn id="156" idx="2"/>
              </p:cNvCxnSpPr>
              <p:nvPr/>
            </p:nvCxnSpPr>
            <p:spPr>
              <a:xfrm flipV="1">
                <a:off x="3929503" y="3712733"/>
                <a:ext cx="955314" cy="449798"/>
              </a:xfrm>
              <a:prstGeom prst="straightConnector1">
                <a:avLst/>
              </a:prstGeom>
              <a:ln w="2222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a:endCxn id="155"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7" name="椭圆 166"/>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8" name="椭圆 167"/>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9" name="文本框 168"/>
              <p:cNvSpPr txBox="1"/>
              <p:nvPr/>
            </p:nvSpPr>
            <p:spPr>
              <a:xfrm>
                <a:off x="711573"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p>
            </p:txBody>
          </p:sp>
          <p:sp>
            <p:nvSpPr>
              <p:cNvPr id="170" name="文本框 169"/>
              <p:cNvSpPr txBox="1"/>
              <p:nvPr/>
            </p:nvSpPr>
            <p:spPr>
              <a:xfrm>
                <a:off x="516510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171" name="文本框 170"/>
              <p:cNvSpPr txBox="1"/>
              <p:nvPr/>
            </p:nvSpPr>
            <p:spPr>
              <a:xfrm>
                <a:off x="616756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172" name="文本框 171"/>
              <p:cNvSpPr txBox="1"/>
              <p:nvPr/>
            </p:nvSpPr>
            <p:spPr>
              <a:xfrm>
                <a:off x="2864968" y="4728040"/>
                <a:ext cx="2198039" cy="400110"/>
              </a:xfrm>
              <a:prstGeom prst="rect">
                <a:avLst/>
              </a:prstGeom>
              <a:noFill/>
            </p:spPr>
            <p:txBody>
              <a:bodyPr wrap="non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
            <p:nvSpPr>
              <p:cNvPr id="173" name="文本框 172"/>
              <p:cNvSpPr txBox="1"/>
              <p:nvPr/>
            </p:nvSpPr>
            <p:spPr>
              <a:xfrm>
                <a:off x="1830644"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输入层</a:t>
                </a:r>
              </a:p>
            </p:txBody>
          </p:sp>
          <p:sp>
            <p:nvSpPr>
              <p:cNvPr id="174" name="文本框 173"/>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175" name="文本框 174"/>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07" name="文本框 106"/>
                <p:cNvSpPr txBox="1"/>
                <p:nvPr/>
              </p:nvSpPr>
              <p:spPr>
                <a:xfrm>
                  <a:off x="1685252" y="1504213"/>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685252" y="1504213"/>
                  <a:ext cx="523285" cy="369332"/>
                </a:xfrm>
                <a:prstGeom prst="rect">
                  <a:avLst/>
                </a:prstGeom>
                <a:blipFill rotWithShape="1">
                  <a:blip r:embed="rId11"/>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679931" y="2279786"/>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679931" y="2279786"/>
                  <a:ext cx="528606"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1682591" y="3152832"/>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1682591" y="3152832"/>
                  <a:ext cx="588558" cy="369332"/>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14"/>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15"/>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16"/>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18"/>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19"/>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23"/>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24"/>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25"/>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28"/>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29"/>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30"/>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3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32"/>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3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34"/>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3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36"/>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37"/>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33</a:t>
            </a:fld>
            <a:endParaRPr lang="zh-CN" altLang="en-US" dirty="0"/>
          </a:p>
        </p:txBody>
      </p:sp>
      <p:sp>
        <p:nvSpPr>
          <p:cNvPr id="5" name="标题 1"/>
          <p:cNvSpPr>
            <a:spLocks noGrp="1"/>
          </p:cNvSpPr>
          <p:nvPr>
            <p:ph type="title"/>
          </p:nvPr>
        </p:nvSpPr>
        <p:spPr>
          <a:xfrm>
            <a:off x="681738" y="1"/>
            <a:ext cx="8137922" cy="1028699"/>
          </a:xfrm>
        </p:spPr>
        <p:txBody>
          <a:bodyPr/>
          <a:lstStyle/>
          <a:p>
            <a:r>
              <a:rPr lang="zh-CN" altLang="en-US" dirty="0"/>
              <a:t>反向传播进行参数学习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105" name="组合 104"/>
          <p:cNvGrpSpPr/>
          <p:nvPr/>
        </p:nvGrpSpPr>
        <p:grpSpPr>
          <a:xfrm>
            <a:off x="1071295" y="1125760"/>
            <a:ext cx="6595241" cy="3350049"/>
            <a:chOff x="1162677" y="1235557"/>
            <a:chExt cx="6595241" cy="3350049"/>
          </a:xfrm>
        </p:grpSpPr>
        <p:grpSp>
          <p:nvGrpSpPr>
            <p:cNvPr id="106" name="组合 105"/>
            <p:cNvGrpSpPr/>
            <p:nvPr/>
          </p:nvGrpSpPr>
          <p:grpSpPr>
            <a:xfrm>
              <a:off x="1162677" y="1409245"/>
              <a:ext cx="6102325" cy="3176361"/>
              <a:chOff x="711573" y="1951789"/>
              <a:chExt cx="6102325" cy="3176361"/>
            </a:xfrm>
          </p:grpSpPr>
          <p:cxnSp>
            <p:nvCxnSpPr>
              <p:cNvPr id="134" name="直接箭头连接符 133"/>
              <p:cNvCxnSpPr/>
              <p:nvPr/>
            </p:nvCxnSpPr>
            <p:spPr>
              <a:xfrm>
                <a:off x="942975"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5" name="椭圆 134"/>
              <p:cNvSpPr/>
              <p:nvPr/>
            </p:nvSpPr>
            <p:spPr>
              <a:xfrm>
                <a:off x="2019697" y="2214602"/>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6" name="直接箭头连接符 135"/>
              <p:cNvCxnSpPr/>
              <p:nvPr/>
            </p:nvCxnSpPr>
            <p:spPr>
              <a:xfrm>
                <a:off x="942975"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椭圆 136"/>
              <p:cNvSpPr/>
              <p:nvPr/>
            </p:nvSpPr>
            <p:spPr>
              <a:xfrm>
                <a:off x="2019697" y="308698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8" name="直接箭头连接符 137"/>
              <p:cNvCxnSpPr/>
              <p:nvPr/>
            </p:nvCxnSpPr>
            <p:spPr>
              <a:xfrm>
                <a:off x="942975"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椭圆 138"/>
              <p:cNvSpPr/>
              <p:nvPr/>
            </p:nvSpPr>
            <p:spPr>
              <a:xfrm>
                <a:off x="2019697" y="395543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40" name="直接箭头连接符 139"/>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椭圆 140"/>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2" name="直接箭头连接符 141"/>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3" name="椭圆 142"/>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4" name="直接箭头连接符 143"/>
              <p:cNvCxnSpPr/>
              <p:nvPr/>
            </p:nvCxnSpPr>
            <p:spPr>
              <a:xfrm>
                <a:off x="2436239"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5" name="椭圆 144"/>
              <p:cNvSpPr/>
              <p:nvPr/>
            </p:nvSpPr>
            <p:spPr>
              <a:xfrm>
                <a:off x="3512961" y="395543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6" name="直接箭头连接符 145"/>
              <p:cNvCxnSpPr>
                <a:stCxn id="135" idx="6"/>
                <a:endCxn id="143"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p:cNvCxnSpPr/>
              <p:nvPr/>
            </p:nvCxnSpPr>
            <p:spPr>
              <a:xfrm>
                <a:off x="2436239" y="3295253"/>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p:cNvCxnSpPr>
                <a:endCxn id="141"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a:stCxn id="141" idx="0"/>
                <a:endCxn id="141"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3" name="直接箭头连接符 152"/>
              <p:cNvCxnSpPr>
                <a:endCxn id="145" idx="2"/>
              </p:cNvCxnSpPr>
              <p:nvPr/>
            </p:nvCxnSpPr>
            <p:spPr>
              <a:xfrm>
                <a:off x="2436239" y="2427209"/>
                <a:ext cx="1076722" cy="1736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5" name="椭圆 154"/>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56" name="椭圆 155"/>
              <p:cNvSpPr/>
              <p:nvPr/>
            </p:nvSpPr>
            <p:spPr>
              <a:xfrm>
                <a:off x="4884817" y="3504462"/>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57" name="直接箭头连接符 156"/>
              <p:cNvCxnSpPr>
                <a:stCxn id="141"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p:cNvCxnSpPr>
                <a:endCxn id="156" idx="2"/>
              </p:cNvCxnSpPr>
              <p:nvPr/>
            </p:nvCxnSpPr>
            <p:spPr>
              <a:xfrm>
                <a:off x="3929503" y="3318114"/>
                <a:ext cx="955314" cy="394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p:cNvCxnSpPr>
                <a:stCxn id="141" idx="6"/>
              </p:cNvCxnSpPr>
              <p:nvPr/>
            </p:nvCxnSpPr>
            <p:spPr>
              <a:xfrm>
                <a:off x="3929503" y="2422873"/>
                <a:ext cx="955314" cy="130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a:endCxn id="156" idx="2"/>
              </p:cNvCxnSpPr>
              <p:nvPr/>
            </p:nvCxnSpPr>
            <p:spPr>
              <a:xfrm flipV="1">
                <a:off x="3929503" y="3712733"/>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a:endCxn id="155"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7" name="椭圆 166"/>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8" name="椭圆 167"/>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9" name="文本框 168"/>
              <p:cNvSpPr txBox="1"/>
              <p:nvPr/>
            </p:nvSpPr>
            <p:spPr>
              <a:xfrm>
                <a:off x="711573"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p>
            </p:txBody>
          </p:sp>
          <p:sp>
            <p:nvSpPr>
              <p:cNvPr id="170" name="文本框 169"/>
              <p:cNvSpPr txBox="1"/>
              <p:nvPr/>
            </p:nvSpPr>
            <p:spPr>
              <a:xfrm>
                <a:off x="516510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171" name="文本框 170"/>
              <p:cNvSpPr txBox="1"/>
              <p:nvPr/>
            </p:nvSpPr>
            <p:spPr>
              <a:xfrm>
                <a:off x="616756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172" name="文本框 171"/>
              <p:cNvSpPr txBox="1"/>
              <p:nvPr/>
            </p:nvSpPr>
            <p:spPr>
              <a:xfrm>
                <a:off x="2864968" y="4728040"/>
                <a:ext cx="2198039" cy="400110"/>
              </a:xfrm>
              <a:prstGeom prst="rect">
                <a:avLst/>
              </a:prstGeom>
              <a:noFill/>
            </p:spPr>
            <p:txBody>
              <a:bodyPr wrap="non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
            <p:nvSpPr>
              <p:cNvPr id="173" name="文本框 172"/>
              <p:cNvSpPr txBox="1"/>
              <p:nvPr/>
            </p:nvSpPr>
            <p:spPr>
              <a:xfrm>
                <a:off x="1830644"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输入层</a:t>
                </a:r>
              </a:p>
            </p:txBody>
          </p:sp>
          <p:sp>
            <p:nvSpPr>
              <p:cNvPr id="174" name="文本框 173"/>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175" name="文本框 174"/>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07" name="文本框 106"/>
                <p:cNvSpPr txBox="1"/>
                <p:nvPr/>
              </p:nvSpPr>
              <p:spPr>
                <a:xfrm>
                  <a:off x="1685252" y="1504213"/>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685252" y="1504213"/>
                  <a:ext cx="523285" cy="369332"/>
                </a:xfrm>
                <a:prstGeom prst="rect">
                  <a:avLst/>
                </a:prstGeom>
                <a:blipFill rotWithShape="1">
                  <a:blip r:embed="rId4"/>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679931" y="2279786"/>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679931" y="2279786"/>
                  <a:ext cx="528606"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1682591" y="3152832"/>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1682591" y="3152832"/>
                  <a:ext cx="588558" cy="36933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7"/>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8"/>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9"/>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11"/>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12"/>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16"/>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17"/>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18"/>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21"/>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22"/>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23"/>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25"/>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27"/>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2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29"/>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30"/>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6" name="矩形 5"/>
              <p:cNvSpPr/>
              <p:nvPr/>
            </p:nvSpPr>
            <p:spPr>
              <a:xfrm>
                <a:off x="4614714" y="3412053"/>
                <a:ext cx="2592505" cy="460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b>
                            <m:sup>
                              <m:r>
                                <a:rPr lang="zh-CN" altLang="en-US" sz="1600" i="0">
                                  <a:latin typeface="Cambria Math" panose="02040503050406030204" pitchFamily="18" charset="0"/>
                                </a:rPr>
                                <m:t>′</m:t>
                              </m:r>
                            </m:sup>
                          </m:sSubSup>
                          <m:r>
                            <a:rPr lang="zh-CN" altLang="en-US" sz="1600" i="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e>
                      </m:d>
                    </m:oMath>
                  </m:oMathPara>
                </a14:m>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4614714" y="3412053"/>
                <a:ext cx="2592505" cy="460832"/>
              </a:xfrm>
              <a:prstGeom prst="rect">
                <a:avLst/>
              </a:prstGeom>
              <a:blipFill rotWithShape="1">
                <a:blip r:embed="rId31"/>
                <a:stretch>
                  <a:fillRect t="-165333" r="-29412" b="-249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矩形 6"/>
              <p:cNvSpPr/>
              <p:nvPr/>
            </p:nvSpPr>
            <p:spPr>
              <a:xfrm>
                <a:off x="416273" y="5118687"/>
                <a:ext cx="2035364"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𝛥</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416273" y="5118687"/>
                <a:ext cx="2035364" cy="430439"/>
              </a:xfrm>
              <a:prstGeom prst="rect">
                <a:avLst/>
              </a:prstGeom>
              <a:blipFill rotWithShape="1">
                <a:blip r:embed="rId32"/>
                <a:stretch>
                  <a:fillRect b="-714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矩形 7"/>
              <p:cNvSpPr/>
              <p:nvPr/>
            </p:nvSpPr>
            <p:spPr>
              <a:xfrm>
                <a:off x="5765323" y="5010011"/>
                <a:ext cx="2386807"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𝐸</m:t>
                      </m:r>
                      <m:r>
                        <a:rPr lang="zh-CN" altLang="en-US" sz="1600" i="0">
                          <a:latin typeface="Cambria Math" panose="02040503050406030204" pitchFamily="18" charset="0"/>
                        </a:rPr>
                        <m:t>(</m:t>
                      </m:r>
                      <m:r>
                        <a:rPr lang="zh-CN" altLang="en-US" sz="1600" i="1">
                          <a:latin typeface="Cambria Math" panose="02040503050406030204" pitchFamily="18" charset="0"/>
                        </a:rPr>
                        <m:t>𝑊</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sub>
                        <m:sup/>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e>
                              </m:d>
                            </m:e>
                            <m:sup>
                              <m:r>
                                <a:rPr lang="zh-CN" altLang="en-US" sz="1600" i="0">
                                  <a:latin typeface="Cambria Math" panose="02040503050406030204" pitchFamily="18" charset="0"/>
                                </a:rPr>
                                <m:t>2</m:t>
                              </m:r>
                            </m:sup>
                          </m:sSup>
                        </m:e>
                      </m:nary>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5765323" y="5010011"/>
                <a:ext cx="2386807" cy="689804"/>
              </a:xfrm>
              <a:prstGeom prst="rect">
                <a:avLst/>
              </a:prstGeom>
              <a:blipFill rotWithShape="1">
                <a:blip r:embed="rId33"/>
                <a:stretch>
                  <a:fillRect/>
                </a:stretch>
              </a:blipFill>
            </p:spPr>
            <p:txBody>
              <a:bodyPr/>
              <a:lstStyle/>
              <a:p>
                <a:r>
                  <a:rPr lang="zh-CN" altLang="en-US">
                    <a:noFill/>
                  </a:rPr>
                  <a:t> </a:t>
                </a:r>
                <a:endParaRPr lang="zh-CN" altLang="en-US">
                  <a:noFill/>
                </a:endParaRPr>
              </a:p>
            </p:txBody>
          </p:sp>
        </mc:Fallback>
      </mc:AlternateContent>
      <p:cxnSp>
        <p:nvCxnSpPr>
          <p:cNvPr id="178" name="直接箭头连接符 177"/>
          <p:cNvCxnSpPr/>
          <p:nvPr/>
        </p:nvCxnSpPr>
        <p:spPr>
          <a:xfrm flipH="1">
            <a:off x="2626620" y="5355034"/>
            <a:ext cx="31870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2587690" y="4855929"/>
                <a:ext cx="3398303"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𝛥</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𝐸𝑟𝑟𝑜𝑟</m:t>
                          </m:r>
                        </m:e>
                        <m:sub>
                          <m:r>
                            <a:rPr lang="zh-CN" altLang="en-US" sz="1600" i="1">
                              <a:latin typeface="Cambria Math" panose="02040503050406030204" pitchFamily="18" charset="0"/>
                            </a:rPr>
                            <m:t>𝑘</m:t>
                          </m:r>
                        </m:sub>
                      </m:sSub>
                      <m:sSub>
                        <m:sSubPr>
                          <m:ctrlPr>
                            <a:rPr lang="zh-CN" altLang="en-US" sz="1600" i="1">
                              <a:latin typeface="Cambria Math" panose="02040503050406030204" pitchFamily="18" charset="0"/>
                            </a:rPr>
                          </m:ctrlPr>
                        </m:sSubPr>
                        <m:e>
                          <m:r>
                            <m:rPr>
                              <m:nor/>
                            </m:rPr>
                            <a:rPr lang="en-US" altLang="zh-CN" sz="1600" b="0" i="1" smtClean="0">
                              <a:latin typeface="Cambria Math" panose="02040503050406030204" pitchFamily="18" charset="0"/>
                            </a:rPr>
                            <m:t>Ou</m:t>
                          </m:r>
                          <m:r>
                            <a:rPr lang="en-US" altLang="zh-CN" sz="1600" b="0" i="1" smtClean="0">
                              <a:latin typeface="Cambria Math" panose="02040503050406030204" pitchFamily="18" charset="0"/>
                            </a:rPr>
                            <m:t>𝑡𝑝𝑢𝑡</m:t>
                          </m:r>
                        </m:e>
                        <m:sub>
                          <m:r>
                            <a:rPr lang="zh-CN" altLang="en-US" sz="1600" i="1">
                              <a:latin typeface="Cambria Math" panose="02040503050406030204" pitchFamily="18" charset="0"/>
                            </a:rPr>
                            <m:t>𝑗</m:t>
                          </m:r>
                        </m:sub>
                      </m:sSub>
                      <m:r>
                        <a:rPr lang="zh-CN" altLang="en-US" sz="1600" i="0">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𝑘</m:t>
                          </m:r>
                        </m:sub>
                      </m:sSub>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9" name="矩形 8"/>
              <p:cNvSpPr>
                <a:spLocks noRot="1" noChangeAspect="1" noMove="1" noResize="1" noEditPoints="1" noAdjustHandles="1" noChangeArrowheads="1" noChangeShapeType="1" noTextEdit="1"/>
              </p:cNvSpPr>
              <p:nvPr/>
            </p:nvSpPr>
            <p:spPr>
              <a:xfrm>
                <a:off x="2587690" y="4855929"/>
                <a:ext cx="3398303" cy="430439"/>
              </a:xfrm>
              <a:prstGeom prst="rect">
                <a:avLst/>
              </a:prstGeom>
              <a:blipFill rotWithShape="1">
                <a:blip r:embed="rId34"/>
                <a:stretch>
                  <a:fillRect b="-7143"/>
                </a:stretch>
              </a:blipFill>
            </p:spPr>
            <p:txBody>
              <a:bodyPr/>
              <a:lstStyle/>
              <a:p>
                <a:r>
                  <a:rPr lang="zh-CN" altLang="en-US">
                    <a:noFill/>
                  </a:rPr>
                  <a:t> </a:t>
                </a:r>
                <a:endParaRPr lang="zh-CN" altLang="en-US">
                  <a:noFill/>
                </a:endParaRPr>
              </a:p>
            </p:txBody>
          </p:sp>
        </mc:Fallback>
      </mc:AlternateContent>
      <p:sp>
        <p:nvSpPr>
          <p:cNvPr id="179" name="矩形 178"/>
          <p:cNvSpPr/>
          <p:nvPr/>
        </p:nvSpPr>
        <p:spPr>
          <a:xfrm>
            <a:off x="430258" y="5034396"/>
            <a:ext cx="2007394" cy="5724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387111" y="5640964"/>
                <a:ext cx="9549975" cy="7819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Δ</m:t>
                      </m:r>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𝜂</m:t>
                      </m:r>
                      <m:f>
                        <m:fPr>
                          <m:ctrlPr>
                            <a:rPr lang="zh-CN" altLang="en-US" sz="1600" i="1">
                              <a:latin typeface="Cambria Math" panose="02040503050406030204" pitchFamily="18" charset="0"/>
                            </a:rPr>
                          </m:ctrlPr>
                        </m:fPr>
                        <m:num>
                          <m:d>
                            <m:dPr>
                              <m:begChr m:val=""/>
                              <m:ctrlPr>
                                <a:rPr lang="zh-CN" altLang="en-US" sz="1600" i="1">
                                  <a:latin typeface="Cambria Math" panose="02040503050406030204" pitchFamily="18" charset="0"/>
                                </a:rPr>
                              </m:ctrlPr>
                            </m:dPr>
                            <m:e>
                              <m:r>
                                <a:rPr lang="zh-CN" altLang="en-US" sz="1600" i="0">
                                  <a:latin typeface="Cambria Math" panose="02040503050406030204" pitchFamily="18" charset="0"/>
                                </a:rPr>
                                <m:t>𝜕</m:t>
                              </m:r>
                              <m:r>
                                <a:rPr lang="zh-CN" altLang="en-US" sz="1600" i="1">
                                  <a:latin typeface="Cambria Math" panose="02040503050406030204" pitchFamily="18" charset="0"/>
                                </a:rPr>
                                <m:t>𝐸</m:t>
                              </m:r>
                              <m:r>
                                <a:rPr lang="zh-CN" altLang="en-US" sz="1600" i="0">
                                  <a:latin typeface="Cambria Math" panose="02040503050406030204" pitchFamily="18" charset="0"/>
                                </a:rPr>
                                <m:t>(</m:t>
                              </m:r>
                              <m:r>
                                <a:rPr lang="zh-CN" altLang="en-US" sz="1600" i="1">
                                  <a:latin typeface="Cambria Math" panose="02040503050406030204" pitchFamily="18" charset="0"/>
                                </a:rPr>
                                <m:t>𝑊</m:t>
                              </m:r>
                            </m:e>
                          </m:d>
                        </m:num>
                        <m:den>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den>
                      </m:f>
                      <m:r>
                        <a:rPr lang="zh-CN" altLang="en-US" sz="1600" i="0">
                          <a:latin typeface="Cambria Math" panose="02040503050406030204" pitchFamily="18" charset="0"/>
                        </a:rPr>
                        <m:t>=−</m:t>
                      </m:r>
                      <m:r>
                        <a:rPr lang="zh-CN" altLang="en-US" sz="1600" i="1">
                          <a:latin typeface="Cambria Math" panose="02040503050406030204" pitchFamily="18" charset="0"/>
                        </a:rPr>
                        <m:t>𝜂</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num>
                        <m:den>
                          <m:r>
                            <a:rPr lang="zh-CN" altLang="en-US" sz="1600" i="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den>
                      </m:f>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num>
                        <m:den>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den>
                      </m:f>
                      <m:r>
                        <a:rPr lang="zh-CN" altLang="en-US" sz="1600" i="0">
                          <a:latin typeface="Cambria Math" panose="02040503050406030204" pitchFamily="18" charset="0"/>
                        </a:rPr>
                        <m:t>=</m:t>
                      </m:r>
                      <m:r>
                        <a:rPr lang="zh-CN" altLang="en-US" sz="1600" i="1">
                          <a:latin typeface="Cambria Math" panose="02040503050406030204" pitchFamily="18" charset="0"/>
                        </a:rPr>
                        <m:t>𝜂</m:t>
                      </m:r>
                      <m:r>
                        <a:rPr lang="zh-CN" altLang="en-US" sz="1600" i="0" smtClean="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𝑑</m:t>
                          </m:r>
                        </m:e>
                        <m:sub>
                          <m:r>
                            <a:rPr lang="zh-CN" altLang="en-US" sz="1600" i="1">
                              <a:solidFill>
                                <a:schemeClr val="accent2"/>
                              </a:solidFill>
                              <a:latin typeface="Cambria Math" panose="02040503050406030204" pitchFamily="18" charset="0"/>
                            </a:rPr>
                            <m:t>𝑘</m:t>
                          </m:r>
                        </m:sub>
                      </m:sSub>
                      <m:r>
                        <a:rPr lang="zh-CN" altLang="en-US" sz="1600" i="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𝑦</m:t>
                          </m:r>
                        </m:e>
                        <m:sub>
                          <m:r>
                            <a:rPr lang="zh-CN" altLang="en-US" sz="1600" i="1">
                              <a:solidFill>
                                <a:schemeClr val="accent2"/>
                              </a:solidFill>
                              <a:latin typeface="Cambria Math" panose="02040503050406030204" pitchFamily="18" charset="0"/>
                            </a:rPr>
                            <m:t>𝑘</m:t>
                          </m:r>
                        </m:sub>
                      </m:sSub>
                      <m:r>
                        <a:rPr lang="zh-CN" altLang="en-US" sz="1600" i="0">
                          <a:solidFill>
                            <a:schemeClr val="accent2"/>
                          </a:solidFill>
                          <a:latin typeface="Cambria Math" panose="02040503050406030204" pitchFamily="18" charset="0"/>
                        </a:rPr>
                        <m:t>)</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2</m:t>
                              </m:r>
                            </m:e>
                          </m:d>
                        </m:sub>
                        <m:sup>
                          <m:r>
                            <a:rPr lang="zh-CN" altLang="en-US" sz="1600" i="0">
                              <a:solidFill>
                                <a:schemeClr val="accent2"/>
                              </a:solidFill>
                              <a:latin typeface="Cambria Math" panose="02040503050406030204" pitchFamily="18" charset="0"/>
                            </a:rPr>
                            <m:t>′</m:t>
                          </m:r>
                        </m:sup>
                      </m:sSubSup>
                      <m:r>
                        <a:rPr lang="zh-CN" altLang="en-US" sz="1600" i="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𝑛𝑒</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𝑡</m:t>
                          </m:r>
                        </m:e>
                        <m:sub>
                          <m:r>
                            <a:rPr lang="zh-CN" altLang="en-US" sz="1600" i="1">
                              <a:solidFill>
                                <a:schemeClr val="accent2"/>
                              </a:solidFill>
                              <a:latin typeface="Cambria Math" panose="02040503050406030204" pitchFamily="18" charset="0"/>
                            </a:rPr>
                            <m:t>𝑘</m:t>
                          </m:r>
                        </m:sub>
                        <m:sup>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2</m:t>
                              </m:r>
                            </m:e>
                          </m:d>
                        </m:sup>
                      </m:sSubSup>
                      <m:r>
                        <a:rPr lang="zh-CN" altLang="en-US" sz="1600" i="0">
                          <a:solidFill>
                            <a:schemeClr val="accent2"/>
                          </a:solidFill>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smtClean="0">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𝛿</m:t>
                          </m:r>
                        </m:e>
                        <m:sub>
                          <m:r>
                            <a:rPr lang="zh-CN" altLang="en-US" sz="1600" i="1">
                              <a:solidFill>
                                <a:schemeClr val="accent2"/>
                              </a:solidFill>
                              <a:latin typeface="Cambria Math" panose="02040503050406030204" pitchFamily="18" charset="0"/>
                            </a:rPr>
                            <m:t>𝑘</m:t>
                          </m:r>
                        </m:sub>
                      </m:sSub>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0" name="矩形 9"/>
              <p:cNvSpPr>
                <a:spLocks noRot="1" noChangeAspect="1" noMove="1" noResize="1" noEditPoints="1" noAdjustHandles="1" noChangeArrowheads="1" noChangeShapeType="1" noTextEdit="1"/>
              </p:cNvSpPr>
              <p:nvPr/>
            </p:nvSpPr>
            <p:spPr>
              <a:xfrm>
                <a:off x="-387111" y="5640964"/>
                <a:ext cx="9549975" cy="781945"/>
              </a:xfrm>
              <a:prstGeom prst="rect">
                <a:avLst/>
              </a:prstGeom>
              <a:blipFill rotWithShape="1">
                <a:blip r:embed="rId35"/>
                <a:stretch>
                  <a:fillRect/>
                </a:stretch>
              </a:blipFill>
            </p:spPr>
            <p:txBody>
              <a:bodyPr/>
              <a:lstStyle/>
              <a:p>
                <a:r>
                  <a:rPr lang="zh-CN" altLang="en-US">
                    <a:noFill/>
                  </a:rPr>
                  <a:t> </a:t>
                </a:r>
                <a:endParaRPr lang="zh-CN" altLang="en-US">
                  <a:noFill/>
                </a:endParaRPr>
              </a:p>
            </p:txBody>
          </p:sp>
        </mc:Fallback>
      </mc:AlternateContent>
      <p:cxnSp>
        <p:nvCxnSpPr>
          <p:cNvPr id="88" name="直接箭头连接符 87">
            <a:extLst>
              <a:ext uri="{FF2B5EF4-FFF2-40B4-BE49-F238E27FC236}">
                <a16:creationId xmlns:a16="http://schemas.microsoft.com/office/drawing/2014/main" id="{DBE0CF7B-1706-435E-B6BC-C154F534E8D4}"/>
              </a:ext>
            </a:extLst>
          </p:cNvPr>
          <p:cNvCxnSpPr/>
          <p:nvPr/>
        </p:nvCxnSpPr>
        <p:spPr>
          <a:xfrm flipH="1">
            <a:off x="5689152" y="3170324"/>
            <a:ext cx="652401"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1C9A18AA-5795-45E7-A797-701FD34D7495}"/>
                  </a:ext>
                </a:extLst>
              </p:cNvPr>
              <p:cNvSpPr/>
              <p:nvPr/>
            </p:nvSpPr>
            <p:spPr>
              <a:xfrm>
                <a:off x="5623076" y="3165030"/>
                <a:ext cx="9237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oMath>
                  </m:oMathPara>
                </a14:m>
                <a:endParaRPr lang="zh-CN" altLang="en-US" sz="1600" dirty="0"/>
              </a:p>
            </p:txBody>
          </p:sp>
        </mc:Choice>
        <mc:Fallback xmlns="">
          <p:sp>
            <p:nvSpPr>
              <p:cNvPr id="89" name="矩形 88">
                <a:extLst>
                  <a:ext uri="{FF2B5EF4-FFF2-40B4-BE49-F238E27FC236}">
                    <a16:creationId xmlns:a16="http://schemas.microsoft.com/office/drawing/2014/main" id="{1C9A18AA-5795-45E7-A797-701FD34D7495}"/>
                  </a:ext>
                </a:extLst>
              </p:cNvPr>
              <p:cNvSpPr>
                <a:spLocks noRot="1" noChangeAspect="1" noMove="1" noResize="1" noEditPoints="1" noAdjustHandles="1" noChangeArrowheads="1" noChangeShapeType="1" noTextEdit="1"/>
              </p:cNvSpPr>
              <p:nvPr/>
            </p:nvSpPr>
            <p:spPr>
              <a:xfrm>
                <a:off x="5623076" y="3165030"/>
                <a:ext cx="923779" cy="338554"/>
              </a:xfrm>
              <a:prstGeom prst="rect">
                <a:avLst/>
              </a:prstGeom>
              <a:blipFill>
                <a:blip r:embed="rId36"/>
                <a:stretch>
                  <a:fillRect b="-5357"/>
                </a:stretch>
              </a:blipFill>
            </p:spPr>
            <p:txBody>
              <a:bodyPr/>
              <a:lstStyle/>
              <a:p>
                <a:r>
                  <a:rPr lang="zh-CN" altLang="en-US">
                    <a:noFill/>
                  </a:rPr>
                  <a:t> </a:t>
                </a:r>
              </a:p>
            </p:txBody>
          </p:sp>
        </mc:Fallback>
      </mc:AlternateContent>
      <p:cxnSp>
        <p:nvCxnSpPr>
          <p:cNvPr id="90" name="直接箭头连接符 89">
            <a:extLst>
              <a:ext uri="{FF2B5EF4-FFF2-40B4-BE49-F238E27FC236}">
                <a16:creationId xmlns:a16="http://schemas.microsoft.com/office/drawing/2014/main" id="{81A71E59-C90A-49F2-8162-80D83692B3E7}"/>
              </a:ext>
            </a:extLst>
          </p:cNvPr>
          <p:cNvCxnSpPr/>
          <p:nvPr/>
        </p:nvCxnSpPr>
        <p:spPr>
          <a:xfrm flipH="1">
            <a:off x="4405822" y="3199777"/>
            <a:ext cx="788576" cy="35680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633CD5E9-A2B0-4B12-B3F3-3E04E74AB880}"/>
                  </a:ext>
                </a:extLst>
              </p:cNvPr>
              <p:cNvSpPr/>
              <p:nvPr/>
            </p:nvSpPr>
            <p:spPr>
              <a:xfrm>
                <a:off x="1125313" y="4100720"/>
                <a:ext cx="1983684"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𝑛𝑒</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(1)</m:t>
                          </m:r>
                        </m:sup>
                      </m:sSubSup>
                      <m:r>
                        <a:rPr lang="en-US" altLang="zh-CN" sz="1600" i="1">
                          <a:latin typeface="Cambria Math" panose="02040503050406030204" pitchFamily="18" charset="0"/>
                          <a:ea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ea typeface="Cambria Math" panose="02040503050406030204" pitchFamily="18" charset="0"/>
                            </a:rPr>
                            <m:t>𝑚</m:t>
                          </m:r>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sub>
                            <m:sup>
                              <m:r>
                                <a:rPr lang="en-US" altLang="zh-CN" sz="1600" i="1">
                                  <a:latin typeface="Cambria Math" panose="02040503050406030204" pitchFamily="18" charset="0"/>
                                  <a:ea typeface="Cambria Math" panose="02040503050406030204" pitchFamily="18" charset="0"/>
                                </a:rPr>
                                <m:t>(1)</m:t>
                              </m:r>
                            </m:sup>
                          </m:sSub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𝑚</m:t>
                              </m:r>
                            </m:sub>
                          </m:sSub>
                        </m:e>
                      </m:nary>
                    </m:oMath>
                  </m:oMathPara>
                </a14:m>
                <a:endParaRPr lang="zh-CN" altLang="en-US" sz="1600" dirty="0">
                  <a:latin typeface="Cambria Math" panose="02040503050406030204" pitchFamily="18" charset="0"/>
                </a:endParaRPr>
              </a:p>
            </p:txBody>
          </p:sp>
        </mc:Choice>
        <mc:Fallback xmlns="">
          <p:sp>
            <p:nvSpPr>
              <p:cNvPr id="91" name="矩形 90">
                <a:extLst>
                  <a:ext uri="{FF2B5EF4-FFF2-40B4-BE49-F238E27FC236}">
                    <a16:creationId xmlns:a16="http://schemas.microsoft.com/office/drawing/2014/main" id="{633CD5E9-A2B0-4B12-B3F3-3E04E74AB880}"/>
                  </a:ext>
                </a:extLst>
              </p:cNvPr>
              <p:cNvSpPr>
                <a:spLocks noRot="1" noChangeAspect="1" noMove="1" noResize="1" noEditPoints="1" noAdjustHandles="1" noChangeArrowheads="1" noChangeShapeType="1" noTextEdit="1"/>
              </p:cNvSpPr>
              <p:nvPr/>
            </p:nvSpPr>
            <p:spPr>
              <a:xfrm>
                <a:off x="1125313" y="4100720"/>
                <a:ext cx="1983684" cy="68980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678E44DB-CB61-4BF6-9A6E-669EE0F69274}"/>
                  </a:ext>
                </a:extLst>
              </p:cNvPr>
              <p:cNvSpPr/>
              <p:nvPr/>
            </p:nvSpPr>
            <p:spPr>
              <a:xfrm>
                <a:off x="5623076" y="4095472"/>
                <a:ext cx="2076401"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rPr>
                        <m:t>𝑛𝑒</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𝑡</m:t>
                          </m:r>
                        </m:e>
                        <m:sub>
                          <m:r>
                            <a:rPr lang="en-US" altLang="zh-CN" sz="1600" b="0" i="1" smtClean="0">
                              <a:latin typeface="Cambria Math" panose="02040503050406030204" pitchFamily="18" charset="0"/>
                              <a:ea typeface="Cambria Math" panose="02040503050406030204" pitchFamily="18" charset="0"/>
                            </a:rPr>
                            <m:t>𝑘</m:t>
                          </m:r>
                        </m:sub>
                        <m:sup>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sup>
                      </m:sSubSup>
                      <m:r>
                        <a:rPr lang="en-US" altLang="zh-CN" sz="1600" i="1">
                          <a:latin typeface="Cambria Math" panose="02040503050406030204" pitchFamily="18" charset="0"/>
                          <a:ea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ea typeface="Cambria Math" panose="02040503050406030204" pitchFamily="18" charset="0"/>
                            </a:rPr>
                            <m:t>𝑚</m:t>
                          </m:r>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b="0" i="1" smtClean="0">
                                  <a:latin typeface="Cambria Math" panose="02040503050406030204" pitchFamily="18" charset="0"/>
                                  <a:ea typeface="Cambria Math" panose="02040503050406030204" pitchFamily="18" charset="0"/>
                                </a:rPr>
                                <m:t>𝑘</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sup>
                          </m:sSubSup>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h</m:t>
                              </m:r>
                            </m:e>
                            <m:sub>
                              <m:r>
                                <a:rPr lang="en-US" altLang="zh-CN" sz="1600" b="0" i="1" smtClean="0">
                                  <a:latin typeface="Cambria Math" panose="02040503050406030204" pitchFamily="18" charset="0"/>
                                  <a:ea typeface="Cambria Math" panose="02040503050406030204" pitchFamily="18" charset="0"/>
                                </a:rPr>
                                <m:t>𝑗</m:t>
                              </m:r>
                            </m:sub>
                            <m:sup>
                              <m:r>
                                <a:rPr lang="en-US" altLang="zh-CN" sz="1600" b="0" i="1" smtClean="0">
                                  <a:latin typeface="Cambria Math" panose="02040503050406030204" pitchFamily="18" charset="0"/>
                                  <a:ea typeface="Cambria Math" panose="02040503050406030204" pitchFamily="18" charset="0"/>
                                </a:rPr>
                                <m:t>(1)</m:t>
                              </m:r>
                            </m:sup>
                          </m:sSubSup>
                        </m:e>
                      </m:nary>
                    </m:oMath>
                  </m:oMathPara>
                </a14:m>
                <a:endParaRPr lang="zh-CN" altLang="en-US" sz="1600" dirty="0">
                  <a:latin typeface="Cambria Math" panose="02040503050406030204" pitchFamily="18" charset="0"/>
                </a:endParaRPr>
              </a:p>
            </p:txBody>
          </p:sp>
        </mc:Choice>
        <mc:Fallback xmlns="">
          <p:sp>
            <p:nvSpPr>
              <p:cNvPr id="92" name="矩形 91">
                <a:extLst>
                  <a:ext uri="{FF2B5EF4-FFF2-40B4-BE49-F238E27FC236}">
                    <a16:creationId xmlns:a16="http://schemas.microsoft.com/office/drawing/2014/main" id="{678E44DB-CB61-4BF6-9A6E-669EE0F69274}"/>
                  </a:ext>
                </a:extLst>
              </p:cNvPr>
              <p:cNvSpPr>
                <a:spLocks noRot="1" noChangeAspect="1" noMove="1" noResize="1" noEditPoints="1" noAdjustHandles="1" noChangeArrowheads="1" noChangeShapeType="1" noTextEdit="1"/>
              </p:cNvSpPr>
              <p:nvPr/>
            </p:nvSpPr>
            <p:spPr>
              <a:xfrm>
                <a:off x="5623076" y="4095472"/>
                <a:ext cx="2076401" cy="689804"/>
              </a:xfrm>
              <a:prstGeom prst="rect">
                <a:avLst/>
              </a:prstGeom>
              <a:blipFill>
                <a:blip r:embed="rId38"/>
                <a:stretch>
                  <a:fillRect/>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34</a:t>
            </a:fld>
            <a:endParaRPr lang="zh-CN" altLang="en-US" dirty="0"/>
          </a:p>
        </p:txBody>
      </p:sp>
      <p:sp>
        <p:nvSpPr>
          <p:cNvPr id="5" name="标题 1"/>
          <p:cNvSpPr>
            <a:spLocks noGrp="1"/>
          </p:cNvSpPr>
          <p:nvPr>
            <p:ph type="title"/>
          </p:nvPr>
        </p:nvSpPr>
        <p:spPr>
          <a:xfrm>
            <a:off x="681738" y="1"/>
            <a:ext cx="8137922" cy="1028699"/>
          </a:xfrm>
        </p:spPr>
        <p:txBody>
          <a:bodyPr/>
          <a:lstStyle/>
          <a:p>
            <a:r>
              <a:rPr lang="zh-CN" altLang="en-US" dirty="0"/>
              <a:t>反向传播进行参数学习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102" name="矩形 101"/>
              <p:cNvSpPr/>
              <p:nvPr/>
            </p:nvSpPr>
            <p:spPr>
              <a:xfrm>
                <a:off x="1125313" y="4100720"/>
                <a:ext cx="1983684"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𝑛𝑒</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(1)</m:t>
                          </m:r>
                        </m:sup>
                      </m:sSubSup>
                      <m:r>
                        <a:rPr lang="en-US" altLang="zh-CN" sz="1600" i="1">
                          <a:latin typeface="Cambria Math" panose="02040503050406030204" pitchFamily="18" charset="0"/>
                          <a:ea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ea typeface="Cambria Math" panose="02040503050406030204" pitchFamily="18" charset="0"/>
                            </a:rPr>
                            <m:t>𝑚</m:t>
                          </m:r>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sub>
                            <m:sup>
                              <m:r>
                                <a:rPr lang="en-US" altLang="zh-CN" sz="1600" i="1">
                                  <a:latin typeface="Cambria Math" panose="02040503050406030204" pitchFamily="18" charset="0"/>
                                  <a:ea typeface="Cambria Math" panose="02040503050406030204" pitchFamily="18" charset="0"/>
                                </a:rPr>
                                <m:t>(1)</m:t>
                              </m:r>
                            </m:sup>
                          </m:sSubSup>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𝑚</m:t>
                              </m:r>
                            </m:sub>
                          </m:sSub>
                        </m:e>
                      </m:nary>
                    </m:oMath>
                  </m:oMathPara>
                </a14:m>
                <a:endParaRPr lang="zh-CN" altLang="en-US" sz="1600" dirty="0">
                  <a:latin typeface="Cambria Math" panose="02040503050406030204" pitchFamily="18" charset="0"/>
                </a:endParaRPr>
              </a:p>
            </p:txBody>
          </p:sp>
        </mc:Choice>
        <mc:Fallback xmlns="">
          <p:sp>
            <p:nvSpPr>
              <p:cNvPr id="102" name="矩形 101"/>
              <p:cNvSpPr>
                <a:spLocks noRot="1" noChangeAspect="1" noMove="1" noResize="1" noEditPoints="1" noAdjustHandles="1" noChangeArrowheads="1" noChangeShapeType="1" noTextEdit="1"/>
              </p:cNvSpPr>
              <p:nvPr/>
            </p:nvSpPr>
            <p:spPr>
              <a:xfrm>
                <a:off x="1125313" y="4100720"/>
                <a:ext cx="1983684" cy="68980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5623076" y="4095472"/>
                <a:ext cx="2076401"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rPr>
                        <m:t>𝑛𝑒</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𝑡</m:t>
                          </m:r>
                        </m:e>
                        <m:sub>
                          <m:r>
                            <a:rPr lang="en-US" altLang="zh-CN" sz="1600" b="0" i="1" smtClean="0">
                              <a:latin typeface="Cambria Math" panose="02040503050406030204" pitchFamily="18" charset="0"/>
                              <a:ea typeface="Cambria Math" panose="02040503050406030204" pitchFamily="18" charset="0"/>
                            </a:rPr>
                            <m:t>𝑘</m:t>
                          </m:r>
                        </m:sub>
                        <m:sup>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sup>
                      </m:sSubSup>
                      <m:r>
                        <a:rPr lang="en-US" altLang="zh-CN" sz="1600" i="1">
                          <a:latin typeface="Cambria Math" panose="02040503050406030204" pitchFamily="18" charset="0"/>
                          <a:ea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ea typeface="Cambria Math" panose="02040503050406030204" pitchFamily="18" charset="0"/>
                            </a:rPr>
                            <m:t>𝑚</m:t>
                          </m:r>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b="0" i="1" smtClean="0">
                                  <a:latin typeface="Cambria Math" panose="02040503050406030204" pitchFamily="18" charset="0"/>
                                  <a:ea typeface="Cambria Math" panose="02040503050406030204" pitchFamily="18" charset="0"/>
                                </a:rPr>
                                <m:t>𝑘</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sup>
                          </m:sSubSup>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h</m:t>
                              </m:r>
                            </m:e>
                            <m:sub>
                              <m:r>
                                <a:rPr lang="en-US" altLang="zh-CN" sz="1600" b="0" i="1" smtClean="0">
                                  <a:latin typeface="Cambria Math" panose="02040503050406030204" pitchFamily="18" charset="0"/>
                                  <a:ea typeface="Cambria Math" panose="02040503050406030204" pitchFamily="18" charset="0"/>
                                </a:rPr>
                                <m:t>𝑗</m:t>
                              </m:r>
                            </m:sub>
                            <m:sup>
                              <m:r>
                                <a:rPr lang="en-US" altLang="zh-CN" sz="1600" b="0" i="1" smtClean="0">
                                  <a:latin typeface="Cambria Math" panose="02040503050406030204" pitchFamily="18" charset="0"/>
                                  <a:ea typeface="Cambria Math" panose="02040503050406030204" pitchFamily="18" charset="0"/>
                                </a:rPr>
                                <m:t>(1)</m:t>
                              </m:r>
                            </m:sup>
                          </m:sSubSup>
                        </m:e>
                      </m:nary>
                    </m:oMath>
                  </m:oMathPara>
                </a14:m>
                <a:endParaRPr lang="zh-CN" altLang="en-US" sz="1600" dirty="0">
                  <a:latin typeface="Cambria Math" panose="02040503050406030204" pitchFamily="18" charset="0"/>
                </a:endParaRPr>
              </a:p>
            </p:txBody>
          </p:sp>
        </mc:Choice>
        <mc:Fallback xmlns="">
          <p:sp>
            <p:nvSpPr>
              <p:cNvPr id="103" name="矩形 102"/>
              <p:cNvSpPr>
                <a:spLocks noRot="1" noChangeAspect="1" noMove="1" noResize="1" noEditPoints="1" noAdjustHandles="1" noChangeArrowheads="1" noChangeShapeType="1" noTextEdit="1"/>
              </p:cNvSpPr>
              <p:nvPr/>
            </p:nvSpPr>
            <p:spPr>
              <a:xfrm>
                <a:off x="5623076" y="4095472"/>
                <a:ext cx="2076401" cy="68980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nvGrpSpPr>
          <p:cNvPr id="105" name="组合 104"/>
          <p:cNvGrpSpPr/>
          <p:nvPr/>
        </p:nvGrpSpPr>
        <p:grpSpPr>
          <a:xfrm>
            <a:off x="1071295" y="1125760"/>
            <a:ext cx="6595241" cy="3350049"/>
            <a:chOff x="1162677" y="1235557"/>
            <a:chExt cx="6595241" cy="3350049"/>
          </a:xfrm>
        </p:grpSpPr>
        <p:grpSp>
          <p:nvGrpSpPr>
            <p:cNvPr id="106" name="组合 105"/>
            <p:cNvGrpSpPr/>
            <p:nvPr/>
          </p:nvGrpSpPr>
          <p:grpSpPr>
            <a:xfrm>
              <a:off x="1162677" y="1409245"/>
              <a:ext cx="6102325" cy="3176361"/>
              <a:chOff x="711573" y="1951789"/>
              <a:chExt cx="6102325" cy="3176361"/>
            </a:xfrm>
          </p:grpSpPr>
          <p:cxnSp>
            <p:nvCxnSpPr>
              <p:cNvPr id="134" name="直接箭头连接符 133"/>
              <p:cNvCxnSpPr/>
              <p:nvPr/>
            </p:nvCxnSpPr>
            <p:spPr>
              <a:xfrm>
                <a:off x="942975"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5" name="椭圆 134"/>
              <p:cNvSpPr/>
              <p:nvPr/>
            </p:nvSpPr>
            <p:spPr>
              <a:xfrm>
                <a:off x="2019697" y="2214602"/>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6" name="直接箭头连接符 135"/>
              <p:cNvCxnSpPr/>
              <p:nvPr/>
            </p:nvCxnSpPr>
            <p:spPr>
              <a:xfrm>
                <a:off x="942975"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椭圆 136"/>
              <p:cNvSpPr/>
              <p:nvPr/>
            </p:nvSpPr>
            <p:spPr>
              <a:xfrm>
                <a:off x="2019697" y="308698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38" name="直接箭头连接符 137"/>
              <p:cNvCxnSpPr/>
              <p:nvPr/>
            </p:nvCxnSpPr>
            <p:spPr>
              <a:xfrm>
                <a:off x="942975"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椭圆 138"/>
              <p:cNvSpPr/>
              <p:nvPr/>
            </p:nvSpPr>
            <p:spPr>
              <a:xfrm>
                <a:off x="2019697" y="3955433"/>
                <a:ext cx="416542" cy="416542"/>
              </a:xfrm>
              <a:prstGeom prst="ellipse">
                <a:avLst/>
              </a:prstGeom>
              <a:ln w="952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cxnSp>
            <p:nvCxnSpPr>
              <p:cNvPr id="140" name="直接箭头连接符 139"/>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椭圆 140"/>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2" name="直接箭头连接符 141"/>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3" name="椭圆 142"/>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4" name="直接箭头连接符 143"/>
              <p:cNvCxnSpPr/>
              <p:nvPr/>
            </p:nvCxnSpPr>
            <p:spPr>
              <a:xfrm>
                <a:off x="2436239"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5" name="椭圆 144"/>
              <p:cNvSpPr/>
              <p:nvPr/>
            </p:nvSpPr>
            <p:spPr>
              <a:xfrm>
                <a:off x="3512961" y="395543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46" name="直接箭头连接符 145"/>
              <p:cNvCxnSpPr>
                <a:stCxn id="135" idx="6"/>
                <a:endCxn id="143"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p:cNvCxnSpPr/>
              <p:nvPr/>
            </p:nvCxnSpPr>
            <p:spPr>
              <a:xfrm>
                <a:off x="2436239" y="3295253"/>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p:cNvCxnSpPr>
                <a:endCxn id="141"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a:stCxn id="141" idx="0"/>
                <a:endCxn id="141"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53" name="直接箭头连接符 152"/>
              <p:cNvCxnSpPr>
                <a:endCxn id="145" idx="2"/>
              </p:cNvCxnSpPr>
              <p:nvPr/>
            </p:nvCxnSpPr>
            <p:spPr>
              <a:xfrm>
                <a:off x="2436239" y="2427209"/>
                <a:ext cx="1076722" cy="1736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5" name="椭圆 154"/>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56" name="椭圆 155"/>
              <p:cNvSpPr/>
              <p:nvPr/>
            </p:nvSpPr>
            <p:spPr>
              <a:xfrm>
                <a:off x="4884817" y="3504462"/>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157" name="直接箭头连接符 156"/>
              <p:cNvCxnSpPr>
                <a:stCxn id="141"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8" name="直接箭头连接符 157"/>
              <p:cNvCxnSpPr>
                <a:endCxn id="156" idx="2"/>
              </p:cNvCxnSpPr>
              <p:nvPr/>
            </p:nvCxnSpPr>
            <p:spPr>
              <a:xfrm>
                <a:off x="3929503" y="3318114"/>
                <a:ext cx="955314" cy="394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9" name="直接箭头连接符 158"/>
              <p:cNvCxnSpPr>
                <a:stCxn id="141" idx="6"/>
              </p:cNvCxnSpPr>
              <p:nvPr/>
            </p:nvCxnSpPr>
            <p:spPr>
              <a:xfrm>
                <a:off x="3929503" y="2422873"/>
                <a:ext cx="955314" cy="130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a:endCxn id="156" idx="2"/>
              </p:cNvCxnSpPr>
              <p:nvPr/>
            </p:nvCxnSpPr>
            <p:spPr>
              <a:xfrm flipV="1">
                <a:off x="3929503" y="3712733"/>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a:endCxn id="155"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7" name="椭圆 166"/>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8" name="椭圆 167"/>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69" name="文本框 168"/>
              <p:cNvSpPr txBox="1"/>
              <p:nvPr/>
            </p:nvSpPr>
            <p:spPr>
              <a:xfrm>
                <a:off x="711573"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p>
            </p:txBody>
          </p:sp>
          <p:sp>
            <p:nvSpPr>
              <p:cNvPr id="170" name="文本框 169"/>
              <p:cNvSpPr txBox="1"/>
              <p:nvPr/>
            </p:nvSpPr>
            <p:spPr>
              <a:xfrm>
                <a:off x="516510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171" name="文本框 170"/>
              <p:cNvSpPr txBox="1"/>
              <p:nvPr/>
            </p:nvSpPr>
            <p:spPr>
              <a:xfrm>
                <a:off x="6167567" y="1951789"/>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172" name="文本框 171"/>
              <p:cNvSpPr txBox="1"/>
              <p:nvPr/>
            </p:nvSpPr>
            <p:spPr>
              <a:xfrm>
                <a:off x="2864968" y="4728040"/>
                <a:ext cx="2198039" cy="400110"/>
              </a:xfrm>
              <a:prstGeom prst="rect">
                <a:avLst/>
              </a:prstGeom>
              <a:noFill/>
            </p:spPr>
            <p:txBody>
              <a:bodyPr wrap="none" rtlCol="0">
                <a:spAutoFit/>
              </a:bodyPr>
              <a:lstStyle/>
              <a:p>
                <a:pPr algn="ct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双层前馈神经网络</a:t>
                </a:r>
              </a:p>
            </p:txBody>
          </p:sp>
          <p:sp>
            <p:nvSpPr>
              <p:cNvPr id="173" name="文本框 172"/>
              <p:cNvSpPr txBox="1"/>
              <p:nvPr/>
            </p:nvSpPr>
            <p:spPr>
              <a:xfrm>
                <a:off x="1830644"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输入层</a:t>
                </a:r>
              </a:p>
            </p:txBody>
          </p:sp>
          <p:sp>
            <p:nvSpPr>
              <p:cNvPr id="174" name="文本框 173"/>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175" name="文本框 174"/>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07" name="文本框 106"/>
                <p:cNvSpPr txBox="1"/>
                <p:nvPr/>
              </p:nvSpPr>
              <p:spPr>
                <a:xfrm>
                  <a:off x="1685252" y="1504213"/>
                  <a:ext cx="5232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685252" y="1504213"/>
                  <a:ext cx="523285" cy="369332"/>
                </a:xfrm>
                <a:prstGeom prst="rect">
                  <a:avLst/>
                </a:prstGeom>
                <a:blipFill rotWithShape="1">
                  <a:blip r:embed="rId6"/>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679931" y="2279786"/>
                  <a:ext cx="5286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679931" y="2279786"/>
                  <a:ext cx="528606"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9" name="文本框 108"/>
                <p:cNvSpPr txBox="1"/>
                <p:nvPr/>
              </p:nvSpPr>
              <p:spPr>
                <a:xfrm>
                  <a:off x="1682591" y="3152832"/>
                  <a:ext cx="588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1682591" y="3152832"/>
                  <a:ext cx="588558" cy="36933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9"/>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10"/>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11"/>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13"/>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14"/>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18"/>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19"/>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20"/>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23"/>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24"/>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25"/>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27"/>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2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29"/>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3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31"/>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32"/>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4" name="矩形 3"/>
              <p:cNvSpPr/>
              <p:nvPr/>
            </p:nvSpPr>
            <p:spPr>
              <a:xfrm>
                <a:off x="5623076" y="3165030"/>
                <a:ext cx="9237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5623076" y="3165030"/>
                <a:ext cx="923779" cy="338554"/>
              </a:xfrm>
              <a:prstGeom prst="rect">
                <a:avLst/>
              </a:prstGeom>
              <a:blipFill rotWithShape="1">
                <a:blip r:embed="rId33"/>
                <a:stretch>
                  <a:fillRect b="-53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矩形 5"/>
              <p:cNvSpPr/>
              <p:nvPr/>
            </p:nvSpPr>
            <p:spPr>
              <a:xfrm>
                <a:off x="4614714" y="3412053"/>
                <a:ext cx="2592505" cy="460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b>
                            <m:sup>
                              <m:r>
                                <a:rPr lang="zh-CN" altLang="en-US" sz="1600" i="0">
                                  <a:latin typeface="Cambria Math" panose="02040503050406030204" pitchFamily="18" charset="0"/>
                                </a:rPr>
                                <m:t>′</m:t>
                              </m:r>
                            </m:sup>
                          </m:sSubSup>
                          <m:r>
                            <a:rPr lang="zh-CN" altLang="en-US" sz="1600" i="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e>
                      </m:d>
                    </m:oMath>
                  </m:oMathPara>
                </a14:m>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4614714" y="3412053"/>
                <a:ext cx="2592505" cy="460832"/>
              </a:xfrm>
              <a:prstGeom prst="rect">
                <a:avLst/>
              </a:prstGeom>
              <a:blipFill rotWithShape="1">
                <a:blip r:embed="rId34"/>
                <a:stretch>
                  <a:fillRect t="-165333" r="-29412" b="-249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矩形 6"/>
              <p:cNvSpPr/>
              <p:nvPr/>
            </p:nvSpPr>
            <p:spPr>
              <a:xfrm>
                <a:off x="420921" y="5118687"/>
                <a:ext cx="2026067" cy="433645"/>
              </a:xfrm>
              <a:prstGeom prst="rect">
                <a:avLst/>
              </a:prstGeom>
            </p:spPr>
            <p:txBody>
              <a:bodyPr wrap="none">
                <a:spAutoFit/>
              </a:bodyPr>
              <a:lstStyle/>
              <a:p>
                <a:pPr algn="just">
                  <a:spcAft>
                    <a:spcPts val="0"/>
                  </a:spcAft>
                </a:pPr>
                <a14:m>
                  <m:oMathPara xmlns:m="http://schemas.openxmlformats.org/officeDocument/2006/math">
                    <m:oMathParaPr>
                      <m:jc m:val="centerGroup"/>
                    </m:oMathParaPr>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𝑚</m:t>
                          </m:r>
                        </m:sub>
                        <m:sup>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𝑚</m:t>
                          </m:r>
                        </m:sub>
                        <m:sup>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𝛥</m:t>
                      </m:r>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𝑚</m:t>
                          </m:r>
                        </m:sub>
                        <m:sup>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20921" y="5118687"/>
                <a:ext cx="2026067" cy="433645"/>
              </a:xfrm>
              <a:prstGeom prst="rect">
                <a:avLst/>
              </a:prstGeom>
              <a:blipFill rotWithShape="1">
                <a:blip r:embed="rId35"/>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矩形 7"/>
              <p:cNvSpPr/>
              <p:nvPr/>
            </p:nvSpPr>
            <p:spPr>
              <a:xfrm>
                <a:off x="5765323" y="5010011"/>
                <a:ext cx="2386807"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𝐸</m:t>
                      </m:r>
                      <m:r>
                        <a:rPr lang="zh-CN" altLang="en-US" sz="1600" i="0">
                          <a:latin typeface="Cambria Math" panose="02040503050406030204" pitchFamily="18" charset="0"/>
                        </a:rPr>
                        <m:t>(</m:t>
                      </m:r>
                      <m:r>
                        <a:rPr lang="zh-CN" altLang="en-US" sz="1600" i="1">
                          <a:latin typeface="Cambria Math" panose="02040503050406030204" pitchFamily="18" charset="0"/>
                        </a:rPr>
                        <m:t>𝑊</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sub>
                        <m:sup/>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e>
                              </m:d>
                            </m:e>
                            <m:sup>
                              <m:r>
                                <a:rPr lang="zh-CN" altLang="en-US" sz="1600" i="0">
                                  <a:latin typeface="Cambria Math" panose="02040503050406030204" pitchFamily="18" charset="0"/>
                                </a:rPr>
                                <m:t>2</m:t>
                              </m:r>
                            </m:sup>
                          </m:sSup>
                        </m:e>
                      </m:nary>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5765323" y="5010011"/>
                <a:ext cx="2386807" cy="689804"/>
              </a:xfrm>
              <a:prstGeom prst="rect">
                <a:avLst/>
              </a:prstGeom>
              <a:blipFill rotWithShape="1">
                <a:blip r:embed="rId36"/>
                <a:stretch>
                  <a:fillRect/>
                </a:stretch>
              </a:blipFill>
            </p:spPr>
            <p:txBody>
              <a:bodyPr/>
              <a:lstStyle/>
              <a:p>
                <a:r>
                  <a:rPr lang="zh-CN" altLang="en-US">
                    <a:noFill/>
                  </a:rPr>
                  <a:t> </a:t>
                </a:r>
                <a:endParaRPr lang="zh-CN" altLang="en-US">
                  <a:noFill/>
                </a:endParaRPr>
              </a:p>
            </p:txBody>
          </p:sp>
        </mc:Fallback>
      </mc:AlternateContent>
      <p:cxnSp>
        <p:nvCxnSpPr>
          <p:cNvPr id="178" name="直接箭头连接符 177"/>
          <p:cNvCxnSpPr/>
          <p:nvPr/>
        </p:nvCxnSpPr>
        <p:spPr>
          <a:xfrm flipH="1">
            <a:off x="2626620" y="5355034"/>
            <a:ext cx="31870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2798004" y="4855929"/>
                <a:ext cx="2977675" cy="433645"/>
              </a:xfrm>
              <a:prstGeom prst="rect">
                <a:avLst/>
              </a:prstGeom>
            </p:spPr>
            <p:txBody>
              <a:bodyPr wrap="non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smtClean="0">
                          <a:latin typeface="Cambria Math" panose="02040503050406030204" pitchFamily="18" charset="0"/>
                          <a:ea typeface="Cambria Math" panose="02040503050406030204" pitchFamily="18" charset="0"/>
                          <a:cs typeface="Times New Roman" panose="02020603050405020304" pitchFamily="18" charset="0"/>
                        </a:rPr>
                        <m:t>𝛥</m:t>
                      </m:r>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𝑚</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𝜂</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600" b="0" i="0" kern="100" smtClean="0">
                              <a:latin typeface="Cambria Math" panose="02040503050406030204" pitchFamily="18" charset="0"/>
                              <a:ea typeface="Cambria Math" panose="02040503050406030204" pitchFamily="18" charset="0"/>
                              <a:cs typeface="Times New Roman" panose="02020603050405020304" pitchFamily="18" charset="0"/>
                            </a:rPr>
                            <m:t>E</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𝑟𝑟𝑜𝑟</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600" b="0" i="0" kern="100" smtClean="0">
                              <a:latin typeface="Cambria Math" panose="02040503050406030204" pitchFamily="18" charset="0"/>
                              <a:ea typeface="Cambria Math" panose="02040503050406030204" pitchFamily="18" charset="0"/>
                              <a:cs typeface="Times New Roman" panose="02020603050405020304" pitchFamily="18" charset="0"/>
                            </a:rPr>
                            <m:t>O</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𝑢𝑡</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𝑚</m:t>
                          </m:r>
                        </m:sub>
                      </m:s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𝜂</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𝛿</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𝑚</m:t>
                          </m:r>
                        </m:sub>
                      </m:sSub>
                    </m:oMath>
                  </m:oMathPara>
                </a14:m>
                <a:endParaRPr lang="zh-CN" altLang="zh-CN" sz="1600" kern="10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798004" y="4855929"/>
                <a:ext cx="2977675" cy="433645"/>
              </a:xfrm>
              <a:prstGeom prst="rect">
                <a:avLst/>
              </a:prstGeom>
              <a:blipFill rotWithShape="1">
                <a:blip r:embed="rId37"/>
                <a:stretch>
                  <a:fillRect b="-5634"/>
                </a:stretch>
              </a:blipFill>
            </p:spPr>
            <p:txBody>
              <a:bodyPr/>
              <a:lstStyle/>
              <a:p>
                <a:r>
                  <a:rPr lang="zh-CN" altLang="en-US">
                    <a:noFill/>
                  </a:rPr>
                  <a:t> </a:t>
                </a:r>
                <a:endParaRPr lang="zh-CN" altLang="en-US">
                  <a:noFill/>
                </a:endParaRPr>
              </a:p>
            </p:txBody>
          </p:sp>
        </mc:Fallback>
      </mc:AlternateContent>
      <p:sp>
        <p:nvSpPr>
          <p:cNvPr id="179" name="矩形 178"/>
          <p:cNvSpPr/>
          <p:nvPr/>
        </p:nvSpPr>
        <p:spPr>
          <a:xfrm>
            <a:off x="430258" y="5034396"/>
            <a:ext cx="2007394" cy="5724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387111" y="5640964"/>
                <a:ext cx="9549975" cy="8170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𝛥</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sub>
                        <m:sup>
                          <m:r>
                            <a:rPr lang="en-US" altLang="zh-CN" sz="1600" i="1">
                              <a:latin typeface="Cambria Math" panose="02040503050406030204" pitchFamily="18" charset="0"/>
                              <a:ea typeface="Cambria Math" panose="02040503050406030204" pitchFamily="18" charset="0"/>
                            </a:rPr>
                            <m:t>(1)</m:t>
                          </m:r>
                        </m:sup>
                      </m:sSub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𝜂</m:t>
                      </m:r>
                      <m:f>
                        <m:fPr>
                          <m:ctrlPr>
                            <a:rPr lang="zh-CN"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𝐸</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𝑊</m:t>
                          </m:r>
                          <m:r>
                            <a:rPr lang="en-US" altLang="zh-CN" sz="1600" i="1">
                              <a:latin typeface="Cambria Math" panose="02040503050406030204" pitchFamily="18" charset="0"/>
                              <a:ea typeface="Cambria Math" panose="02040503050406030204" pitchFamily="18" charset="0"/>
                            </a:rPr>
                            <m:t>)</m:t>
                          </m:r>
                        </m:num>
                        <m:den>
                          <m:r>
                            <a:rPr lang="en-US" altLang="zh-CN" sz="1600" i="1">
                              <a:latin typeface="Cambria Math" panose="02040503050406030204" pitchFamily="18" charset="0"/>
                              <a:ea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𝑗</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sub>
                            <m:sup>
                              <m:r>
                                <a:rPr lang="en-US" altLang="zh-CN" sz="1600" i="1">
                                  <a:latin typeface="Cambria Math" panose="02040503050406030204" pitchFamily="18" charset="0"/>
                                  <a:ea typeface="Cambria Math" panose="02040503050406030204" pitchFamily="18" charset="0"/>
                                </a:rPr>
                                <m:t>(1)</m:t>
                              </m:r>
                            </m:sup>
                          </m:sSubSup>
                        </m:den>
                      </m:f>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𝜂</m:t>
                      </m:r>
                      <m:f>
                        <m:fPr>
                          <m:ctrlPr>
                            <a:rPr lang="zh-CN" altLang="zh-CN" sz="1600" i="1" smtClean="0">
                              <a:solidFill>
                                <a:schemeClr val="accent2"/>
                              </a:solidFill>
                              <a:latin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𝐸</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𝑊</m:t>
                          </m:r>
                          <m:r>
                            <a:rPr lang="en-US" altLang="zh-CN" sz="1600" i="1">
                              <a:solidFill>
                                <a:schemeClr val="accent2"/>
                              </a:solidFill>
                              <a:latin typeface="Cambria Math" panose="02040503050406030204" pitchFamily="18" charset="0"/>
                              <a:ea typeface="Cambria Math" panose="02040503050406030204" pitchFamily="18" charset="0"/>
                            </a:rPr>
                            <m:t>)</m:t>
                          </m:r>
                        </m:num>
                        <m:den>
                          <m:r>
                            <a:rPr lang="en-US" altLang="zh-CN" sz="1600" i="1">
                              <a:solidFill>
                                <a:schemeClr val="accent2"/>
                              </a:solidFill>
                              <a:latin typeface="Cambria Math" panose="02040503050406030204" pitchFamily="18" charset="0"/>
                              <a:ea typeface="Cambria Math" panose="02040503050406030204" pitchFamily="18" charset="0"/>
                            </a:rPr>
                            <m:t>𝜕</m:t>
                          </m:r>
                          <m:sSubSup>
                            <m:sSubSupPr>
                              <m:ctrlPr>
                                <a:rPr lang="zh-CN" altLang="zh-CN" sz="1600" i="1">
                                  <a:solidFill>
                                    <a:schemeClr val="accent2"/>
                                  </a:solidFill>
                                  <a:latin typeface="Cambria Math" panose="02040503050406030204" pitchFamily="18" charset="0"/>
                                </a:rPr>
                              </m:ctrlPr>
                            </m:sSubSupPr>
                            <m:e>
                              <m:r>
                                <a:rPr lang="en-US" altLang="zh-CN" sz="1600" i="1">
                                  <a:solidFill>
                                    <a:schemeClr val="accent2"/>
                                  </a:solidFill>
                                  <a:latin typeface="Cambria Math" panose="02040503050406030204" pitchFamily="18" charset="0"/>
                                  <a:ea typeface="Cambria Math" panose="02040503050406030204" pitchFamily="18" charset="0"/>
                                </a:rPr>
                                <m:t>h</m:t>
                              </m:r>
                            </m:e>
                            <m:sub>
                              <m:r>
                                <a:rPr lang="en-US" altLang="zh-CN" sz="1600" i="1">
                                  <a:solidFill>
                                    <a:schemeClr val="accent2"/>
                                  </a:solidFill>
                                  <a:latin typeface="Cambria Math" panose="02040503050406030204" pitchFamily="18" charset="0"/>
                                  <a:ea typeface="Cambria Math" panose="02040503050406030204" pitchFamily="18" charset="0"/>
                                </a:rPr>
                                <m:t>𝑗</m:t>
                              </m:r>
                            </m:sub>
                            <m:sup>
                              <m:r>
                                <a:rPr lang="en-US" altLang="zh-CN" sz="1600" i="1">
                                  <a:solidFill>
                                    <a:schemeClr val="accent2"/>
                                  </a:solidFill>
                                  <a:latin typeface="Cambria Math" panose="02040503050406030204" pitchFamily="18" charset="0"/>
                                  <a:ea typeface="Cambria Math" panose="02040503050406030204" pitchFamily="18" charset="0"/>
                                </a:rPr>
                                <m:t>(1)</m:t>
                              </m:r>
                            </m:sup>
                          </m:sSubSup>
                        </m:den>
                      </m:f>
                      <m:f>
                        <m:fPr>
                          <m:ctrlPr>
                            <a:rPr lang="zh-CN" altLang="zh-CN" sz="1600" i="1" smtClean="0">
                              <a:solidFill>
                                <a:schemeClr val="accent1"/>
                              </a:solidFill>
                              <a:latin typeface="Cambria Math" panose="02040503050406030204" pitchFamily="18" charset="0"/>
                            </a:rPr>
                          </m:ctrlPr>
                        </m:fPr>
                        <m:num>
                          <m:r>
                            <a:rPr lang="en-US" altLang="zh-CN" sz="1600" i="1">
                              <a:solidFill>
                                <a:schemeClr val="accent1"/>
                              </a:solidFill>
                              <a:latin typeface="Cambria Math" panose="02040503050406030204" pitchFamily="18" charset="0"/>
                              <a:ea typeface="Cambria Math" panose="02040503050406030204" pitchFamily="18" charset="0"/>
                            </a:rPr>
                            <m:t>𝜕</m:t>
                          </m:r>
                          <m:sSubSup>
                            <m:sSubSupPr>
                              <m:ctrlPr>
                                <a:rPr lang="zh-CN" altLang="zh-CN" sz="1600" i="1">
                                  <a:solidFill>
                                    <a:schemeClr val="accent1"/>
                                  </a:solidFill>
                                  <a:latin typeface="Cambria Math" panose="02040503050406030204" pitchFamily="18" charset="0"/>
                                </a:rPr>
                              </m:ctrlPr>
                            </m:sSubSupPr>
                            <m:e>
                              <m:r>
                                <a:rPr lang="en-US" altLang="zh-CN" sz="1600" i="1">
                                  <a:solidFill>
                                    <a:schemeClr val="accent1"/>
                                  </a:solidFill>
                                  <a:latin typeface="Cambria Math" panose="02040503050406030204" pitchFamily="18" charset="0"/>
                                  <a:ea typeface="Cambria Math" panose="02040503050406030204" pitchFamily="18" charset="0"/>
                                </a:rPr>
                                <m:t>h</m:t>
                              </m:r>
                            </m:e>
                            <m:sub>
                              <m:r>
                                <a:rPr lang="en-US" altLang="zh-CN" sz="1600" i="1">
                                  <a:solidFill>
                                    <a:schemeClr val="accent1"/>
                                  </a:solidFill>
                                  <a:latin typeface="Cambria Math" panose="02040503050406030204" pitchFamily="18" charset="0"/>
                                  <a:ea typeface="Cambria Math" panose="02040503050406030204" pitchFamily="18" charset="0"/>
                                </a:rPr>
                                <m:t>𝑗</m:t>
                              </m:r>
                            </m:sub>
                            <m:sup>
                              <m:r>
                                <a:rPr lang="en-US" altLang="zh-CN" sz="1600" i="1">
                                  <a:solidFill>
                                    <a:schemeClr val="accent1"/>
                                  </a:solidFill>
                                  <a:latin typeface="Cambria Math" panose="02040503050406030204" pitchFamily="18" charset="0"/>
                                  <a:ea typeface="Cambria Math" panose="02040503050406030204" pitchFamily="18" charset="0"/>
                                </a:rPr>
                                <m:t>(1)</m:t>
                              </m:r>
                            </m:sup>
                          </m:sSubSup>
                        </m:num>
                        <m:den>
                          <m:r>
                            <a:rPr lang="en-US" altLang="zh-CN" sz="1600" i="1">
                              <a:solidFill>
                                <a:schemeClr val="accent1"/>
                              </a:solidFill>
                              <a:latin typeface="Cambria Math" panose="02040503050406030204" pitchFamily="18" charset="0"/>
                              <a:ea typeface="Cambria Math" panose="02040503050406030204" pitchFamily="18" charset="0"/>
                            </a:rPr>
                            <m:t>𝜕</m:t>
                          </m:r>
                          <m:sSubSup>
                            <m:sSubSupPr>
                              <m:ctrlPr>
                                <a:rPr lang="zh-CN" altLang="zh-CN" sz="1600" i="1">
                                  <a:solidFill>
                                    <a:schemeClr val="accent1"/>
                                  </a:solidFill>
                                  <a:latin typeface="Cambria Math" panose="02040503050406030204" pitchFamily="18" charset="0"/>
                                </a:rPr>
                              </m:ctrlPr>
                            </m:sSubSupPr>
                            <m:e>
                              <m:r>
                                <a:rPr lang="en-US" altLang="zh-CN" sz="1600" i="1">
                                  <a:solidFill>
                                    <a:schemeClr val="accent1"/>
                                  </a:solidFill>
                                  <a:latin typeface="Cambria Math" panose="02040503050406030204" pitchFamily="18" charset="0"/>
                                  <a:ea typeface="Cambria Math" panose="02040503050406030204" pitchFamily="18" charset="0"/>
                                </a:rPr>
                                <m:t>𝑤</m:t>
                              </m:r>
                            </m:e>
                            <m:sub>
                              <m:r>
                                <a:rPr lang="en-US" altLang="zh-CN" sz="1600" i="1">
                                  <a:solidFill>
                                    <a:schemeClr val="accent1"/>
                                  </a:solidFill>
                                  <a:latin typeface="Cambria Math" panose="02040503050406030204" pitchFamily="18" charset="0"/>
                                  <a:ea typeface="Cambria Math" panose="02040503050406030204" pitchFamily="18" charset="0"/>
                                </a:rPr>
                                <m:t>𝑗</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sub>
                            <m:sup>
                              <m:r>
                                <a:rPr lang="en-US" altLang="zh-CN" sz="1600" i="1">
                                  <a:solidFill>
                                    <a:schemeClr val="accent1"/>
                                  </a:solidFill>
                                  <a:latin typeface="Cambria Math" panose="02040503050406030204" pitchFamily="18" charset="0"/>
                                  <a:ea typeface="Cambria Math" panose="02040503050406030204" pitchFamily="18" charset="0"/>
                                </a:rPr>
                                <m:t>(1)</m:t>
                              </m:r>
                            </m:sup>
                          </m:sSubSup>
                        </m:den>
                      </m:f>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𝜂</m:t>
                      </m:r>
                      <m:nary>
                        <m:naryPr>
                          <m:chr m:val="∑"/>
                          <m:limLoc m:val="undOvr"/>
                          <m:grow m:val="on"/>
                          <m:supHide m:val="on"/>
                          <m:ctrlPr>
                            <a:rPr lang="zh-CN" altLang="zh-CN" sz="1600" i="1" smtClean="0">
                              <a:solidFill>
                                <a:schemeClr val="accent2"/>
                              </a:solidFill>
                              <a:latin typeface="Cambria Math" panose="02040503050406030204" pitchFamily="18" charset="0"/>
                            </a:rPr>
                          </m:ctrlPr>
                        </m:naryPr>
                        <m:sub>
                          <m:r>
                            <a:rPr lang="en-US" altLang="zh-CN" sz="1600" i="1">
                              <a:solidFill>
                                <a:schemeClr val="accent2"/>
                              </a:solidFill>
                              <a:latin typeface="Cambria Math" panose="02040503050406030204" pitchFamily="18" charset="0"/>
                              <a:ea typeface="Cambria Math" panose="02040503050406030204" pitchFamily="18" charset="0"/>
                            </a:rPr>
                            <m:t>𝑘</m:t>
                          </m:r>
                        </m:sub>
                        <m:sup/>
                        <m:e>
                          <m:r>
                            <a:rPr lang="en-US" altLang="zh-CN" sz="1600" i="1">
                              <a:solidFill>
                                <a:schemeClr val="accent2"/>
                              </a:solidFill>
                              <a:latin typeface="Cambria Math" panose="02040503050406030204" pitchFamily="18" charset="0"/>
                              <a:ea typeface="Cambria Math" panose="02040503050406030204" pitchFamily="18" charset="0"/>
                            </a:rPr>
                            <m:t>(</m:t>
                          </m:r>
                          <m:sSub>
                            <m:sSubPr>
                              <m:ctrlPr>
                                <a:rPr lang="zh-CN"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𝑑</m:t>
                              </m:r>
                            </m:e>
                            <m:sub>
                              <m:r>
                                <a:rPr lang="en-US" altLang="zh-CN" sz="1600" i="1">
                                  <a:solidFill>
                                    <a:schemeClr val="accent2"/>
                                  </a:solidFill>
                                  <a:latin typeface="Cambria Math" panose="02040503050406030204" pitchFamily="18" charset="0"/>
                                  <a:ea typeface="Cambria Math" panose="02040503050406030204" pitchFamily="18" charset="0"/>
                                </a:rPr>
                                <m:t>𝑘</m:t>
                              </m:r>
                            </m:sub>
                          </m:sSub>
                          <m:r>
                            <a:rPr lang="en-US" altLang="zh-CN" sz="1600" i="1">
                              <a:solidFill>
                                <a:schemeClr val="accent2"/>
                              </a:solidFill>
                              <a:latin typeface="Cambria Math" panose="02040503050406030204" pitchFamily="18" charset="0"/>
                              <a:ea typeface="Cambria Math" panose="02040503050406030204" pitchFamily="18" charset="0"/>
                            </a:rPr>
                            <m:t>−</m:t>
                          </m:r>
                          <m:sSub>
                            <m:sSubPr>
                              <m:ctrlPr>
                                <a:rPr lang="zh-CN"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𝑦</m:t>
                              </m:r>
                            </m:e>
                            <m:sub>
                              <m:r>
                                <a:rPr lang="en-US" altLang="zh-CN" sz="1600" i="1">
                                  <a:solidFill>
                                    <a:schemeClr val="accent2"/>
                                  </a:solidFill>
                                  <a:latin typeface="Cambria Math" panose="02040503050406030204" pitchFamily="18" charset="0"/>
                                  <a:ea typeface="Cambria Math" panose="02040503050406030204" pitchFamily="18" charset="0"/>
                                </a:rPr>
                                <m:t>𝑘</m:t>
                              </m:r>
                            </m:sub>
                          </m:sSub>
                          <m:r>
                            <a:rPr lang="en-US" altLang="zh-CN" sz="1600" i="1">
                              <a:solidFill>
                                <a:schemeClr val="accent2"/>
                              </a:solidFill>
                              <a:latin typeface="Cambria Math" panose="02040503050406030204" pitchFamily="18" charset="0"/>
                              <a:ea typeface="Cambria Math" panose="02040503050406030204" pitchFamily="18" charset="0"/>
                            </a:rPr>
                            <m:t>)</m:t>
                          </m:r>
                        </m:e>
                      </m:nary>
                      <m:sSubSup>
                        <m:sSubSupPr>
                          <m:ctrlPr>
                            <a:rPr lang="zh-CN" altLang="zh-CN" sz="1600" i="1">
                              <a:solidFill>
                                <a:schemeClr val="accent2"/>
                              </a:solidFill>
                              <a:latin typeface="Cambria Math" panose="02040503050406030204" pitchFamily="18" charset="0"/>
                            </a:rPr>
                          </m:ctrlPr>
                        </m:sSubSupPr>
                        <m:e>
                          <m:r>
                            <a:rPr lang="en-US" altLang="zh-CN" sz="1600" i="1">
                              <a:solidFill>
                                <a:schemeClr val="accent2"/>
                              </a:solidFill>
                              <a:latin typeface="Cambria Math" panose="02040503050406030204" pitchFamily="18" charset="0"/>
                              <a:ea typeface="Cambria Math" panose="02040503050406030204" pitchFamily="18" charset="0"/>
                            </a:rPr>
                            <m:t>𝑓</m:t>
                          </m:r>
                        </m:e>
                        <m:sub>
                          <m:r>
                            <a:rPr lang="en-US" altLang="zh-CN" sz="1600" i="1">
                              <a:solidFill>
                                <a:schemeClr val="accent2"/>
                              </a:solidFill>
                              <a:latin typeface="Cambria Math" panose="02040503050406030204" pitchFamily="18" charset="0"/>
                              <a:ea typeface="Cambria Math" panose="02040503050406030204" pitchFamily="18" charset="0"/>
                            </a:rPr>
                            <m:t>(2)</m:t>
                          </m:r>
                        </m:sub>
                        <m:sup>
                          <m:r>
                            <a:rPr lang="en-US" altLang="zh-CN" sz="1600" i="1">
                              <a:solidFill>
                                <a:schemeClr val="accent2"/>
                              </a:solidFill>
                              <a:latin typeface="Cambria Math" panose="02040503050406030204" pitchFamily="18" charset="0"/>
                              <a:ea typeface="Cambria Math" panose="02040503050406030204" pitchFamily="18" charset="0"/>
                            </a:rPr>
                            <m:t>′</m:t>
                          </m:r>
                        </m:sup>
                      </m:sSubSup>
                      <m:r>
                        <a:rPr lang="en-US" altLang="zh-CN" sz="1600" i="1">
                          <a:solidFill>
                            <a:schemeClr val="accent2"/>
                          </a:solidFill>
                          <a:latin typeface="Cambria Math" panose="02040503050406030204" pitchFamily="18" charset="0"/>
                          <a:ea typeface="Cambria Math" panose="02040503050406030204" pitchFamily="18" charset="0"/>
                        </a:rPr>
                        <m:t>(</m:t>
                      </m:r>
                      <m:sSubSup>
                        <m:sSubSupPr>
                          <m:ctrlPr>
                            <a:rPr lang="zh-CN" altLang="zh-CN" sz="1600" i="1">
                              <a:solidFill>
                                <a:schemeClr val="accent2"/>
                              </a:solidFill>
                              <a:latin typeface="Cambria Math" panose="02040503050406030204" pitchFamily="18" charset="0"/>
                            </a:rPr>
                          </m:ctrlPr>
                        </m:sSubSupPr>
                        <m:e>
                          <m:r>
                            <a:rPr lang="en-US" altLang="zh-CN" sz="1600" i="1">
                              <a:solidFill>
                                <a:schemeClr val="accent2"/>
                              </a:solidFill>
                              <a:latin typeface="Cambria Math" panose="02040503050406030204" pitchFamily="18" charset="0"/>
                              <a:ea typeface="Cambria Math" panose="02040503050406030204" pitchFamily="18" charset="0"/>
                            </a:rPr>
                            <m:t>𝑛𝑒𝑡</m:t>
                          </m:r>
                        </m:e>
                        <m:sub>
                          <m:r>
                            <a:rPr lang="en-US" altLang="zh-CN" sz="1600" i="1">
                              <a:solidFill>
                                <a:schemeClr val="accent2"/>
                              </a:solidFill>
                              <a:latin typeface="Cambria Math" panose="02040503050406030204" pitchFamily="18" charset="0"/>
                              <a:ea typeface="Cambria Math" panose="02040503050406030204" pitchFamily="18" charset="0"/>
                            </a:rPr>
                            <m:t>𝑘</m:t>
                          </m:r>
                        </m:sub>
                        <m:sup>
                          <m:r>
                            <a:rPr lang="en-US" altLang="zh-CN" sz="1600" i="1">
                              <a:solidFill>
                                <a:schemeClr val="accent2"/>
                              </a:solidFill>
                              <a:latin typeface="Cambria Math" panose="02040503050406030204" pitchFamily="18" charset="0"/>
                              <a:ea typeface="Cambria Math" panose="02040503050406030204" pitchFamily="18" charset="0"/>
                            </a:rPr>
                            <m:t>(2)</m:t>
                          </m:r>
                        </m:sup>
                      </m:sSubSup>
                      <m:r>
                        <a:rPr lang="en-US" altLang="zh-CN" sz="1600" i="1">
                          <a:solidFill>
                            <a:schemeClr val="accent2"/>
                          </a:solidFill>
                          <a:latin typeface="Cambria Math" panose="02040503050406030204" pitchFamily="18" charset="0"/>
                          <a:ea typeface="Cambria Math" panose="02040503050406030204" pitchFamily="18" charset="0"/>
                        </a:rPr>
                        <m:t>)</m:t>
                      </m:r>
                      <m:sSubSup>
                        <m:sSubSupPr>
                          <m:ctrlPr>
                            <a:rPr lang="zh-CN" altLang="zh-CN" sz="1600" i="1">
                              <a:solidFill>
                                <a:schemeClr val="accent2"/>
                              </a:solidFill>
                              <a:latin typeface="Cambria Math" panose="02040503050406030204" pitchFamily="18" charset="0"/>
                            </a:rPr>
                          </m:ctrlPr>
                        </m:sSubSupPr>
                        <m:e>
                          <m:r>
                            <a:rPr lang="en-US" altLang="zh-CN" sz="1600" i="1">
                              <a:solidFill>
                                <a:schemeClr val="accent2"/>
                              </a:solidFill>
                              <a:latin typeface="Cambria Math" panose="02040503050406030204" pitchFamily="18" charset="0"/>
                              <a:ea typeface="Cambria Math" panose="02040503050406030204" pitchFamily="18" charset="0"/>
                            </a:rPr>
                            <m:t>𝑤</m:t>
                          </m:r>
                        </m:e>
                        <m:sub>
                          <m:r>
                            <a:rPr lang="en-US" altLang="zh-CN" sz="1600" i="1">
                              <a:solidFill>
                                <a:schemeClr val="accent2"/>
                              </a:solidFill>
                              <a:latin typeface="Cambria Math" panose="02040503050406030204" pitchFamily="18" charset="0"/>
                              <a:ea typeface="Cambria Math" panose="02040503050406030204" pitchFamily="18" charset="0"/>
                            </a:rPr>
                            <m:t>𝑘</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𝑗</m:t>
                          </m:r>
                        </m:sub>
                        <m:sup>
                          <m:r>
                            <a:rPr lang="en-US" altLang="zh-CN" sz="1600" i="1">
                              <a:solidFill>
                                <a:schemeClr val="accent2"/>
                              </a:solidFill>
                              <a:latin typeface="Cambria Math" panose="02040503050406030204" pitchFamily="18" charset="0"/>
                              <a:ea typeface="Cambria Math" panose="02040503050406030204" pitchFamily="18" charset="0"/>
                            </a:rPr>
                            <m:t>(2)</m:t>
                          </m:r>
                        </m:sup>
                      </m:sSubSup>
                      <m:sSub>
                        <m:sSubPr>
                          <m:ctrlPr>
                            <a:rPr lang="zh-CN" altLang="zh-CN" sz="1600" i="1" smtClean="0">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𝑥</m:t>
                          </m:r>
                        </m:e>
                        <m:sub>
                          <m:r>
                            <a:rPr lang="en-US" altLang="zh-CN" sz="1600" i="1">
                              <a:solidFill>
                                <a:schemeClr val="accent1"/>
                              </a:solidFill>
                              <a:latin typeface="Cambria Math" panose="02040503050406030204" pitchFamily="18" charset="0"/>
                              <a:ea typeface="Cambria Math" panose="02040503050406030204" pitchFamily="18" charset="0"/>
                            </a:rPr>
                            <m:t>𝑚</m:t>
                          </m:r>
                        </m:sub>
                      </m:sSub>
                      <m:sSubSup>
                        <m:sSubSupPr>
                          <m:ctrlPr>
                            <a:rPr lang="zh-CN" altLang="zh-CN" sz="1600" i="1">
                              <a:solidFill>
                                <a:schemeClr val="accent1"/>
                              </a:solidFill>
                              <a:latin typeface="Cambria Math" panose="02040503050406030204" pitchFamily="18" charset="0"/>
                            </a:rPr>
                          </m:ctrlPr>
                        </m:sSubSupPr>
                        <m:e>
                          <m:r>
                            <a:rPr lang="en-US" altLang="zh-CN" sz="1600" i="1">
                              <a:solidFill>
                                <a:schemeClr val="accent1"/>
                              </a:solidFill>
                              <a:latin typeface="Cambria Math" panose="02040503050406030204" pitchFamily="18" charset="0"/>
                              <a:ea typeface="Cambria Math" panose="02040503050406030204" pitchFamily="18" charset="0"/>
                            </a:rPr>
                            <m:t>𝑓</m:t>
                          </m:r>
                        </m:e>
                        <m:sub>
                          <m:r>
                            <a:rPr lang="en-US" altLang="zh-CN" sz="1600" i="1">
                              <a:solidFill>
                                <a:schemeClr val="accent1"/>
                              </a:solidFill>
                              <a:latin typeface="Cambria Math" panose="02040503050406030204" pitchFamily="18" charset="0"/>
                              <a:ea typeface="Cambria Math" panose="02040503050406030204" pitchFamily="18" charset="0"/>
                            </a:rPr>
                            <m:t>(1)</m:t>
                          </m:r>
                        </m:sub>
                        <m:sup>
                          <m:r>
                            <a:rPr lang="en-US" altLang="zh-CN" sz="1600" i="1">
                              <a:solidFill>
                                <a:schemeClr val="accent1"/>
                              </a:solidFill>
                              <a:latin typeface="Cambria Math" panose="02040503050406030204" pitchFamily="18" charset="0"/>
                              <a:ea typeface="Cambria Math" panose="02040503050406030204" pitchFamily="18" charset="0"/>
                            </a:rPr>
                            <m:t>′</m:t>
                          </m:r>
                        </m:sup>
                      </m:sSubSup>
                      <m:r>
                        <a:rPr lang="en-US" altLang="zh-CN" sz="1600" i="1">
                          <a:solidFill>
                            <a:schemeClr val="accent1"/>
                          </a:solidFill>
                          <a:latin typeface="Cambria Math" panose="02040503050406030204" pitchFamily="18" charset="0"/>
                          <a:ea typeface="Cambria Math" panose="02040503050406030204" pitchFamily="18" charset="0"/>
                        </a:rPr>
                        <m:t>(</m:t>
                      </m:r>
                      <m:sSubSup>
                        <m:sSubSupPr>
                          <m:ctrlPr>
                            <a:rPr lang="zh-CN" altLang="zh-CN" sz="1600" i="1">
                              <a:solidFill>
                                <a:schemeClr val="accent1"/>
                              </a:solidFill>
                              <a:latin typeface="Cambria Math" panose="02040503050406030204" pitchFamily="18" charset="0"/>
                            </a:rPr>
                          </m:ctrlPr>
                        </m:sSubSupPr>
                        <m:e>
                          <m:r>
                            <a:rPr lang="en-US" altLang="zh-CN" sz="1600" i="1">
                              <a:solidFill>
                                <a:schemeClr val="accent1"/>
                              </a:solidFill>
                              <a:latin typeface="Cambria Math" panose="02040503050406030204" pitchFamily="18" charset="0"/>
                              <a:ea typeface="Cambria Math" panose="02040503050406030204" pitchFamily="18" charset="0"/>
                            </a:rPr>
                            <m:t>𝑛𝑒𝑡</m:t>
                          </m:r>
                        </m:e>
                        <m:sub>
                          <m:r>
                            <a:rPr lang="en-US" altLang="zh-CN" sz="1600" i="1">
                              <a:solidFill>
                                <a:schemeClr val="accent1"/>
                              </a:solidFill>
                              <a:latin typeface="Cambria Math" panose="02040503050406030204" pitchFamily="18" charset="0"/>
                              <a:ea typeface="Cambria Math" panose="02040503050406030204" pitchFamily="18" charset="0"/>
                            </a:rPr>
                            <m:t>𝑗</m:t>
                          </m:r>
                        </m:sub>
                        <m:sup>
                          <m:r>
                            <a:rPr lang="en-US" altLang="zh-CN" sz="1600" i="1">
                              <a:solidFill>
                                <a:schemeClr val="accent1"/>
                              </a:solidFill>
                              <a:latin typeface="Cambria Math" panose="02040503050406030204" pitchFamily="18" charset="0"/>
                              <a:ea typeface="Cambria Math" panose="02040503050406030204" pitchFamily="18" charset="0"/>
                            </a:rPr>
                            <m:t>(1)</m:t>
                          </m:r>
                        </m:sup>
                      </m:sSubSup>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smtClean="0">
                          <a:solidFill>
                            <a:schemeClr val="tx1"/>
                          </a:solidFill>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𝜂</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𝛿</m:t>
                          </m:r>
                        </m:e>
                        <m:sub>
                          <m:r>
                            <a:rPr lang="en-US" altLang="zh-CN" sz="1600" i="1">
                              <a:latin typeface="Cambria Math" panose="02040503050406030204" pitchFamily="18" charset="0"/>
                              <a:ea typeface="Cambria Math" panose="02040503050406030204" pitchFamily="18" charset="0"/>
                            </a:rPr>
                            <m:t>𝑗</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𝑚</m:t>
                          </m:r>
                        </m:sub>
                      </m:sSub>
                    </m:oMath>
                  </m:oMathPara>
                </a14:m>
                <a:endParaRPr lang="zh-CN" altLang="zh-CN" sz="1600" dirty="0">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387111" y="5640964"/>
                <a:ext cx="9549975" cy="817019"/>
              </a:xfrm>
              <a:prstGeom prst="rect">
                <a:avLst/>
              </a:prstGeom>
              <a:blipFill rotWithShape="1">
                <a:blip r:embed="rId38"/>
                <a:stretch>
                  <a:fillRect/>
                </a:stretch>
              </a:blipFill>
            </p:spPr>
            <p:txBody>
              <a:bodyPr/>
              <a:lstStyle/>
              <a:p>
                <a:r>
                  <a:rPr lang="zh-CN" altLang="en-US">
                    <a:noFill/>
                  </a:rPr>
                  <a:t> </a:t>
                </a:r>
                <a:endParaRPr lang="zh-CN" altLang="en-US">
                  <a:noFill/>
                </a:endParaRPr>
              </a:p>
            </p:txBody>
          </p:sp>
        </mc:Fallback>
      </mc:AlternateContent>
      <p:cxnSp>
        <p:nvCxnSpPr>
          <p:cNvPr id="87" name="直接箭头连接符 86"/>
          <p:cNvCxnSpPr/>
          <p:nvPr/>
        </p:nvCxnSpPr>
        <p:spPr>
          <a:xfrm flipH="1">
            <a:off x="5689152" y="3170324"/>
            <a:ext cx="652401"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4405822" y="3199777"/>
            <a:ext cx="788576" cy="35680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4524613" y="2368420"/>
            <a:ext cx="706666" cy="9723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2894904" y="3620772"/>
            <a:ext cx="905791"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5689151" y="2327877"/>
            <a:ext cx="652401"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反向传播算法示例</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xfrm>
            <a:off x="502443" y="6240464"/>
            <a:ext cx="5555457" cy="206381"/>
          </a:xfrm>
        </p:spPr>
        <p:txBody>
          <a:bodyPr/>
          <a:lstStyle/>
          <a:p>
            <a:r>
              <a:rPr lang="en-US" altLang="zh-CN" dirty="0"/>
              <a:t>https://github.com/shahidmawan/Machine-Learning/blob/master/BP_chapter3_-_bp.pdf</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t>36</a:t>
            </a:fld>
            <a:endParaRPr lang="zh-CN" altLang="en-US" dirty="0"/>
          </a:p>
        </p:txBody>
      </p:sp>
      <p:pic>
        <p:nvPicPr>
          <p:cNvPr id="5" name="Content Placeholder 3"/>
          <p:cNvPicPr>
            <a:picLocks noChangeAspect="1"/>
          </p:cNvPicPr>
          <p:nvPr/>
        </p:nvPicPr>
        <p:blipFill>
          <a:blip r:embed="rId2"/>
          <a:srcRect l="-21964" r="-21964"/>
          <a:stretch>
            <a:fillRect/>
          </a:stretch>
        </p:blipFill>
        <p:spPr>
          <a:xfrm>
            <a:off x="285750" y="1397001"/>
            <a:ext cx="8229600" cy="4525963"/>
          </a:xfrm>
          <a:prstGeom prst="rect">
            <a:avLst/>
          </a:prstGeom>
        </p:spPr>
      </p:pic>
      <p:sp>
        <p:nvSpPr>
          <p:cNvPr id="9" name="标题 3"/>
          <p:cNvSpPr>
            <a:spLocks noGrp="1"/>
          </p:cNvSpPr>
          <p:nvPr>
            <p:ph type="title"/>
          </p:nvPr>
        </p:nvSpPr>
        <p:spPr>
          <a:xfrm>
            <a:off x="703780" y="0"/>
            <a:ext cx="8137922" cy="1028699"/>
          </a:xfrm>
        </p:spPr>
        <p:txBody>
          <a:bodyPr/>
          <a:lstStyle/>
          <a:p>
            <a:r>
              <a:rPr lang="zh-CN" altLang="en-US" dirty="0"/>
              <a:t>一个反向传播的例子</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p:cNvSpPr/>
          <p:nvPr/>
        </p:nvSpPr>
        <p:spPr>
          <a:xfrm>
            <a:off x="5745395" y="4830613"/>
            <a:ext cx="2917758" cy="44090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p:cNvSpPr/>
              <p:nvPr/>
            </p:nvSpPr>
            <p:spPr>
              <a:xfrm>
                <a:off x="5679008" y="4837872"/>
                <a:ext cx="2977675" cy="433645"/>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smtClean="0">
                          <a:latin typeface="Cambria Math" panose="02040503050406030204" pitchFamily="18" charset="0"/>
                          <a:ea typeface="Cambria Math" panose="02040503050406030204" pitchFamily="18" charset="0"/>
                          <a:cs typeface="Times New Roman" panose="02020603050405020304" pitchFamily="18" charset="0"/>
                        </a:rPr>
                        <m:t>𝛥</m:t>
                      </m:r>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𝑤</m:t>
                          </m:r>
                        </m:e>
                        <m:sub>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𝑚</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𝜂</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600" b="0" i="0" kern="100" smtClean="0">
                              <a:latin typeface="Cambria Math" panose="02040503050406030204" pitchFamily="18" charset="0"/>
                              <a:ea typeface="Cambria Math" panose="02040503050406030204" pitchFamily="18" charset="0"/>
                              <a:cs typeface="Times New Roman" panose="02020603050405020304" pitchFamily="18" charset="0"/>
                            </a:rPr>
                            <m:t>E</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𝑟𝑟𝑜𝑟</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600" b="0" i="0" kern="100" smtClean="0">
                              <a:latin typeface="Cambria Math" panose="02040503050406030204" pitchFamily="18" charset="0"/>
                              <a:ea typeface="Cambria Math" panose="02040503050406030204" pitchFamily="18" charset="0"/>
                              <a:cs typeface="Times New Roman" panose="02020603050405020304" pitchFamily="18" charset="0"/>
                            </a:rPr>
                            <m:t>O</m:t>
                          </m:r>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𝑢𝑡</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𝑚</m:t>
                          </m:r>
                        </m:sub>
                      </m:s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𝜂</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𝛿</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𝑗</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𝑚</m:t>
                          </m:r>
                        </m:sub>
                      </m:sSub>
                    </m:oMath>
                  </m:oMathPara>
                </a14:m>
                <a:endParaRPr lang="zh-CN" altLang="zh-CN" sz="1600" kern="10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5679008" y="4837872"/>
                <a:ext cx="2977675" cy="433645"/>
              </a:xfrm>
              <a:prstGeom prst="rect">
                <a:avLst/>
              </a:prstGeom>
              <a:blipFill>
                <a:blip r:embed="rId4"/>
                <a:stretch>
                  <a:fillRect b="-5634"/>
                </a:stretch>
              </a:blipFill>
            </p:spPr>
            <p:txBody>
              <a:bodyPr/>
              <a:lstStyle/>
              <a:p>
                <a:r>
                  <a:rPr lang="zh-CN" altLang="en-US">
                    <a:noFill/>
                  </a:rPr>
                  <a:t> </a:t>
                </a:r>
              </a:p>
            </p:txBody>
          </p:sp>
        </mc:Fallback>
      </mc:AlternateContent>
      <p:sp>
        <p:nvSpPr>
          <p:cNvPr id="26" name="矩形: 圆角 25"/>
          <p:cNvSpPr/>
          <p:nvPr/>
        </p:nvSpPr>
        <p:spPr>
          <a:xfrm>
            <a:off x="6570512" y="3897755"/>
            <a:ext cx="2490869" cy="6781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6118408" y="3906612"/>
                <a:ext cx="3300332" cy="686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𝛿</m:t>
                          </m:r>
                        </m:e>
                        <m:sub>
                          <m:r>
                            <a:rPr lang="en-US" altLang="zh-CN" sz="1600" i="1">
                              <a:latin typeface="Cambria Math" panose="02040503050406030204" pitchFamily="18" charset="0"/>
                              <a:ea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𝑓</m:t>
                          </m:r>
                        </m:e>
                        <m:sub>
                          <m:r>
                            <a:rPr lang="en-US" altLang="zh-CN" sz="1600" i="1">
                              <a:latin typeface="Cambria Math" panose="02040503050406030204" pitchFamily="18" charset="0"/>
                              <a:ea typeface="Cambria Math" panose="02040503050406030204" pitchFamily="18" charset="0"/>
                            </a:rPr>
                            <m:t>(1)</m:t>
                          </m:r>
                        </m:sub>
                        <m:sup>
                          <m:r>
                            <a:rPr lang="en-US" altLang="zh-CN" sz="1600" i="1">
                              <a:latin typeface="Cambria Math" panose="02040503050406030204" pitchFamily="18" charset="0"/>
                              <a:ea typeface="Cambria Math" panose="02040503050406030204" pitchFamily="18" charset="0"/>
                            </a:rPr>
                            <m:t>′</m:t>
                          </m:r>
                        </m:sup>
                      </m:sSub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𝑛𝑒</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(1)</m:t>
                          </m:r>
                        </m:sup>
                      </m:sSubSup>
                      <m:r>
                        <a:rPr lang="en-US" altLang="zh-CN" sz="1600" i="1">
                          <a:latin typeface="Cambria Math" panose="02040503050406030204" pitchFamily="18" charset="0"/>
                          <a:ea typeface="Cambria Math" panose="02040503050406030204" pitchFamily="18" charset="0"/>
                        </a:rPr>
                        <m:t>)</m:t>
                      </m:r>
                      <m:nary>
                        <m:naryPr>
                          <m:chr m:val="∑"/>
                          <m:limLoc m:val="undOvr"/>
                          <m:grow m:val="on"/>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ea typeface="Cambria Math" panose="02040503050406030204" pitchFamily="18" charset="0"/>
                            </a:rPr>
                            <m:t>𝑘</m:t>
                          </m:r>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𝛿</m:t>
                              </m:r>
                            </m:e>
                            <m:sub>
                              <m:r>
                                <a:rPr lang="en-US" altLang="zh-CN" sz="1600" i="1">
                                  <a:latin typeface="Cambria Math" panose="02040503050406030204" pitchFamily="18" charset="0"/>
                                  <a:ea typeface="Cambria Math" panose="02040503050406030204" pitchFamily="18" charset="0"/>
                                </a:rPr>
                                <m:t>𝑘</m:t>
                              </m:r>
                            </m:sub>
                          </m:sSub>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𝑤</m:t>
                              </m:r>
                            </m:e>
                            <m:sub>
                              <m:r>
                                <a:rPr lang="en-US" altLang="zh-CN" sz="1600" i="1">
                                  <a:latin typeface="Cambria Math" panose="02040503050406030204" pitchFamily="18" charset="0"/>
                                  <a:ea typeface="Cambria Math" panose="02040503050406030204" pitchFamily="18" charset="0"/>
                                </a:rPr>
                                <m:t>𝑘</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𝑗</m:t>
                              </m:r>
                            </m:sub>
                            <m:sup>
                              <m:r>
                                <a:rPr lang="en-US" altLang="zh-CN" sz="1600" i="1">
                                  <a:latin typeface="Cambria Math" panose="02040503050406030204" pitchFamily="18" charset="0"/>
                                  <a:ea typeface="Cambria Math" panose="02040503050406030204" pitchFamily="18" charset="0"/>
                                </a:rPr>
                                <m:t>(2)</m:t>
                              </m:r>
                            </m:sup>
                          </m:sSubSup>
                        </m:e>
                      </m:nary>
                    </m:oMath>
                  </m:oMathPara>
                </a14:m>
                <a:endParaRPr lang="zh-CN" altLang="zh-CN" sz="1600"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118408" y="3906612"/>
                <a:ext cx="3300332" cy="686614"/>
              </a:xfrm>
              <a:prstGeom prst="rect">
                <a:avLst/>
              </a:prstGeom>
              <a:blipFill>
                <a:blip r:embed="rId5"/>
                <a:stretch>
                  <a:fillRect/>
                </a:stretch>
              </a:blipFill>
            </p:spPr>
            <p:txBody>
              <a:bodyPr/>
              <a:lstStyle/>
              <a:p>
                <a:r>
                  <a:rPr lang="zh-CN" altLang="en-US">
                    <a:noFill/>
                  </a:rPr>
                  <a:t> </a:t>
                </a:r>
              </a:p>
            </p:txBody>
          </p:sp>
        </mc:Fallback>
      </mc:AlternateContent>
      <p:sp>
        <p:nvSpPr>
          <p:cNvPr id="25" name="矩形: 圆角 24"/>
          <p:cNvSpPr/>
          <p:nvPr/>
        </p:nvSpPr>
        <p:spPr>
          <a:xfrm>
            <a:off x="5846484" y="2359834"/>
            <a:ext cx="3156590" cy="39691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6123930" y="1304981"/>
            <a:ext cx="2456902" cy="37862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5DD3DB80-B894-403A-B48E-6FDC1A72010E}" type="slidenum">
              <a:rPr lang="zh-CN" altLang="en-US" smtClean="0"/>
              <a:t>37</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一个反向传播的例子</a:t>
            </a:r>
          </a:p>
        </p:txBody>
      </p:sp>
      <p:pic>
        <p:nvPicPr>
          <p:cNvPr id="6" name="Content Placeholder 3"/>
          <p:cNvPicPr>
            <a:picLocks noChangeAspect="1"/>
          </p:cNvPicPr>
          <p:nvPr/>
        </p:nvPicPr>
        <p:blipFill>
          <a:blip r:embed="rId6"/>
          <a:srcRect l="-21964" r="-21964"/>
          <a:stretch>
            <a:fillRect/>
          </a:stretch>
        </p:blipFill>
        <p:spPr>
          <a:xfrm>
            <a:off x="-612120" y="887997"/>
            <a:ext cx="5184120" cy="2851066"/>
          </a:xfrm>
          <a:prstGeom prst="rect">
            <a:avLst/>
          </a:prstGeom>
        </p:spPr>
      </p:pic>
      <p:pic>
        <p:nvPicPr>
          <p:cNvPr id="7" name="Picture 2"/>
          <p:cNvPicPr>
            <a:picLocks noChangeAspect="1"/>
          </p:cNvPicPr>
          <p:nvPr/>
        </p:nvPicPr>
        <p:blipFill rotWithShape="1">
          <a:blip r:embed="rId7"/>
          <a:srcRect l="35084" t="6905" r="13568" b="80593"/>
          <a:stretch>
            <a:fillRect/>
          </a:stretch>
        </p:blipFill>
        <p:spPr>
          <a:xfrm>
            <a:off x="4368414" y="1842644"/>
            <a:ext cx="2662565" cy="504636"/>
          </a:xfrm>
          <a:prstGeom prst="rect">
            <a:avLst/>
          </a:prstGeom>
        </p:spPr>
      </p:pic>
      <p:pic>
        <p:nvPicPr>
          <p:cNvPr id="10" name="Picture 5"/>
          <p:cNvPicPr>
            <a:picLocks noChangeAspect="1"/>
          </p:cNvPicPr>
          <p:nvPr/>
        </p:nvPicPr>
        <p:blipFill>
          <a:blip r:embed="rId8"/>
          <a:stretch>
            <a:fillRect/>
          </a:stretch>
        </p:blipFill>
        <p:spPr>
          <a:xfrm>
            <a:off x="398667" y="4465566"/>
            <a:ext cx="2481663" cy="1076384"/>
          </a:xfrm>
          <a:prstGeom prst="rect">
            <a:avLst/>
          </a:prstGeom>
        </p:spPr>
      </p:pic>
      <p:sp>
        <p:nvSpPr>
          <p:cNvPr id="11" name="文本框 10"/>
          <p:cNvSpPr txBox="1"/>
          <p:nvPr/>
        </p:nvSpPr>
        <p:spPr>
          <a:xfrm>
            <a:off x="287848" y="4041896"/>
            <a:ext cx="2703299" cy="307777"/>
          </a:xfrm>
          <a:prstGeom prst="rect">
            <a:avLst/>
          </a:prstGeom>
          <a:noFill/>
        </p:spPr>
        <p:txBody>
          <a:bodyPr wrap="square" rtlCol="0">
            <a:spAutoFit/>
          </a:bodyPr>
          <a:lstStyle/>
          <a:p>
            <a:pPr algn="ctr"/>
            <a:r>
              <a:rPr lang="zh-CN" altLang="en-US" sz="14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假设激活函数都为</a:t>
            </a:r>
            <a:r>
              <a:rPr lang="en-US" altLang="zh-CN" sz="14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sz="1400"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p>
        </p:txBody>
      </p:sp>
      <mc:AlternateContent xmlns:mc="http://schemas.openxmlformats.org/markup-compatibility/2006" xmlns:a14="http://schemas.microsoft.com/office/drawing/2010/main">
        <mc:Choice Requires="a14">
          <p:sp>
            <p:nvSpPr>
              <p:cNvPr id="13" name="矩形 12"/>
              <p:cNvSpPr/>
              <p:nvPr/>
            </p:nvSpPr>
            <p:spPr>
              <a:xfrm>
                <a:off x="33689" y="5728940"/>
                <a:ext cx="3994299" cy="366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1600" i="1" smtClean="0">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𝑆𝑖𝑔𝑚𝑜𝑖𝑑</m:t>
                          </m:r>
                        </m:sub>
                        <m:sup>
                          <m:r>
                            <a:rPr lang="en-US" altLang="zh-CN" sz="1600" i="1">
                              <a:latin typeface="Cambria Math" panose="02040503050406030204" pitchFamily="18" charset="0"/>
                              <a:ea typeface="Cambria Math" panose="02040503050406030204" pitchFamily="18" charset="0"/>
                            </a:rPr>
                            <m:t>′</m:t>
                          </m:r>
                        </m:sup>
                      </m:sSub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𝑆𝑖𝑔𝑚𝑜𝑖𝑑</m:t>
                          </m:r>
                        </m:sub>
                      </m:sSub>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)(1−</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𝑆𝑖𝑔𝑚𝑜𝑖𝑑</m:t>
                          </m:r>
                        </m:sub>
                      </m:sSub>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oMath>
                  </m:oMathPara>
                </a14:m>
                <a:endParaRPr lang="zh-CN" altLang="zh-CN" sz="1600" dirty="0">
                  <a:latin typeface="Cambria Math"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3689" y="5728940"/>
                <a:ext cx="3994299" cy="366832"/>
              </a:xfrm>
              <a:prstGeom prst="rect">
                <a:avLst/>
              </a:prstGeom>
              <a:blipFill rotWithShape="1">
                <a:blip r:embed="rId9"/>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矩形 13"/>
              <p:cNvSpPr/>
              <p:nvPr/>
            </p:nvSpPr>
            <p:spPr>
              <a:xfrm>
                <a:off x="6056129" y="1268791"/>
                <a:ext cx="2576859" cy="418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𝑘</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𝑘</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𝑦</m:t>
                          </m:r>
                        </m:e>
                        <m:sub>
                          <m:r>
                            <a:rPr lang="zh-CN" altLang="en-US" sz="1600" i="1">
                              <a:latin typeface="Cambria Math" panose="02040503050406030204" pitchFamily="18" charset="0"/>
                            </a:rPr>
                            <m:t>𝑘</m:t>
                          </m:r>
                        </m:sub>
                      </m:sSub>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𝑓</m:t>
                          </m:r>
                        </m:e>
                        <m:sub>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b>
                        <m:sup>
                          <m:r>
                            <a:rPr lang="zh-CN" altLang="en-US" sz="1600">
                              <a:latin typeface="Cambria Math" panose="02040503050406030204" pitchFamily="18" charset="0"/>
                            </a:rPr>
                            <m:t>′</m:t>
                          </m:r>
                        </m:sup>
                      </m:sSubSup>
                      <m:r>
                        <a:rPr lang="zh-CN" altLang="en-US" sz="1600">
                          <a:latin typeface="Cambria Math" panose="02040503050406030204" pitchFamily="18" charset="0"/>
                        </a:rPr>
                        <m:t>(</m:t>
                      </m:r>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𝑘</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2</m:t>
                              </m:r>
                            </m:e>
                          </m:d>
                        </m:sup>
                      </m:sSubSup>
                      <m:r>
                        <a:rPr lang="en-US" altLang="zh-CN" sz="1600" b="0" i="1" smtClean="0">
                          <a:latin typeface="Cambria Math" panose="02040503050406030204" pitchFamily="18" charset="0"/>
                        </a:rPr>
                        <m:t>)</m:t>
                      </m:r>
                    </m:oMath>
                  </m:oMathPara>
                </a14:m>
                <a:endParaRPr lang="zh-CN" altLang="en-US" sz="1600" dirty="0"/>
              </a:p>
            </p:txBody>
          </p:sp>
        </mc:Choice>
        <mc:Fallback xmlns="">
          <p:sp>
            <p:nvSpPr>
              <p:cNvPr id="14" name="矩形 13"/>
              <p:cNvSpPr>
                <a:spLocks noRot="1" noChangeAspect="1" noMove="1" noResize="1" noEditPoints="1" noAdjustHandles="1" noChangeArrowheads="1" noChangeShapeType="1" noTextEdit="1"/>
              </p:cNvSpPr>
              <p:nvPr/>
            </p:nvSpPr>
            <p:spPr>
              <a:xfrm>
                <a:off x="6056129" y="1268791"/>
                <a:ext cx="2576859" cy="418897"/>
              </a:xfrm>
              <a:prstGeom prst="rect">
                <a:avLst/>
              </a:prstGeom>
              <a:blipFill>
                <a:blip r:embed="rId10"/>
                <a:stretch>
                  <a:fillRect b="-1449"/>
                </a:stretch>
              </a:blipFill>
            </p:spPr>
            <p:txBody>
              <a:bodyPr/>
              <a:lstStyle/>
              <a:p>
                <a:r>
                  <a:rPr lang="zh-CN" altLang="en-US">
                    <a:noFill/>
                  </a:rPr>
                  <a:t> </a:t>
                </a:r>
              </a:p>
            </p:txBody>
          </p:sp>
        </mc:Fallback>
      </mc:AlternateContent>
      <p:sp>
        <p:nvSpPr>
          <p:cNvPr id="15" name="内容占位符 2"/>
          <p:cNvSpPr txBox="1"/>
          <p:nvPr/>
        </p:nvSpPr>
        <p:spPr>
          <a:xfrm>
            <a:off x="3579186" y="1331573"/>
            <a:ext cx="4128796" cy="43173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计算输出节点的误差</a:t>
            </a:r>
          </a:p>
        </p:txBody>
      </p:sp>
      <p:pic>
        <p:nvPicPr>
          <p:cNvPr id="16" name="Picture 2"/>
          <p:cNvPicPr>
            <a:picLocks noChangeAspect="1"/>
          </p:cNvPicPr>
          <p:nvPr/>
        </p:nvPicPr>
        <p:blipFill rotWithShape="1">
          <a:blip r:embed="rId7"/>
          <a:srcRect l="20376" t="28898" r="688" b="56231"/>
          <a:stretch>
            <a:fillRect/>
          </a:stretch>
        </p:blipFill>
        <p:spPr>
          <a:xfrm>
            <a:off x="3865507" y="2846723"/>
            <a:ext cx="4093127" cy="600227"/>
          </a:xfrm>
          <a:prstGeom prst="rect">
            <a:avLst/>
          </a:prstGeom>
        </p:spPr>
      </p:pic>
      <p:pic>
        <p:nvPicPr>
          <p:cNvPr id="18" name="Picture 2"/>
          <p:cNvPicPr>
            <a:picLocks noChangeAspect="1"/>
          </p:cNvPicPr>
          <p:nvPr/>
        </p:nvPicPr>
        <p:blipFill rotWithShape="1">
          <a:blip r:embed="rId7"/>
          <a:srcRect l="33069" t="54699" r="11252" b="28290"/>
          <a:stretch>
            <a:fillRect/>
          </a:stretch>
        </p:blipFill>
        <p:spPr>
          <a:xfrm>
            <a:off x="3683378" y="3969362"/>
            <a:ext cx="2887134" cy="686614"/>
          </a:xfrm>
          <a:prstGeom prst="rect">
            <a:avLst/>
          </a:prstGeom>
        </p:spPr>
      </p:pic>
      <p:sp>
        <p:nvSpPr>
          <p:cNvPr id="19" name="内容占位符 2"/>
          <p:cNvSpPr txBox="1"/>
          <p:nvPr/>
        </p:nvSpPr>
        <p:spPr>
          <a:xfrm>
            <a:off x="3573664" y="2311352"/>
            <a:ext cx="4128796" cy="5151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改变输出层的权重</a:t>
            </a:r>
          </a:p>
        </p:txBody>
      </p:sp>
      <p:sp>
        <p:nvSpPr>
          <p:cNvPr id="20" name="内容占位符 2"/>
          <p:cNvSpPr txBox="1"/>
          <p:nvPr/>
        </p:nvSpPr>
        <p:spPr>
          <a:xfrm>
            <a:off x="3573664" y="3382926"/>
            <a:ext cx="4128796" cy="5151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计算（反向传播）隐含层误差</a:t>
            </a:r>
          </a:p>
        </p:txBody>
      </p:sp>
      <p:pic>
        <p:nvPicPr>
          <p:cNvPr id="21" name="Picture 2"/>
          <p:cNvPicPr>
            <a:picLocks noChangeAspect="1"/>
          </p:cNvPicPr>
          <p:nvPr/>
        </p:nvPicPr>
        <p:blipFill rotWithShape="1">
          <a:blip r:embed="rId7"/>
          <a:srcRect l="22696" t="80040" r="1214" b="2131"/>
          <a:stretch>
            <a:fillRect/>
          </a:stretch>
        </p:blipFill>
        <p:spPr>
          <a:xfrm>
            <a:off x="4077874" y="5289013"/>
            <a:ext cx="3945466" cy="719666"/>
          </a:xfrm>
          <a:prstGeom prst="rect">
            <a:avLst/>
          </a:prstGeom>
        </p:spPr>
      </p:pic>
      <p:sp>
        <p:nvSpPr>
          <p:cNvPr id="22" name="内容占位符 2"/>
          <p:cNvSpPr txBox="1"/>
          <p:nvPr/>
        </p:nvSpPr>
        <p:spPr>
          <a:xfrm>
            <a:off x="3573664" y="4779323"/>
            <a:ext cx="4128796" cy="5151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改变隐含层权重</a:t>
            </a:r>
          </a:p>
        </p:txBody>
      </p:sp>
      <mc:AlternateContent xmlns:mc="http://schemas.openxmlformats.org/markup-compatibility/2006" xmlns:a14="http://schemas.microsoft.com/office/drawing/2010/main">
        <mc:Choice Requires="a14">
          <p:sp>
            <p:nvSpPr>
              <p:cNvPr id="23" name="矩形 22"/>
              <p:cNvSpPr/>
              <p:nvPr/>
            </p:nvSpPr>
            <p:spPr>
              <a:xfrm>
                <a:off x="5712008" y="2319050"/>
                <a:ext cx="3398303"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𝛥</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𝑘</m:t>
                          </m:r>
                          <m:r>
                            <a:rPr lang="zh-CN" altLang="en-US" sz="1600" i="0">
                              <a:latin typeface="Cambria Math" panose="02040503050406030204" pitchFamily="18" charset="0"/>
                            </a:rPr>
                            <m:t>,</m:t>
                          </m:r>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2</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𝐸𝑟𝑟𝑜𝑟</m:t>
                          </m:r>
                        </m:e>
                        <m:sub>
                          <m:r>
                            <a:rPr lang="zh-CN" altLang="en-US" sz="1600" i="1">
                              <a:latin typeface="Cambria Math" panose="02040503050406030204" pitchFamily="18" charset="0"/>
                            </a:rPr>
                            <m:t>𝑘</m:t>
                          </m:r>
                        </m:sub>
                      </m:sSub>
                      <m:sSub>
                        <m:sSubPr>
                          <m:ctrlPr>
                            <a:rPr lang="zh-CN" altLang="en-US" sz="1600" i="1">
                              <a:latin typeface="Cambria Math" panose="02040503050406030204" pitchFamily="18" charset="0"/>
                            </a:rPr>
                          </m:ctrlPr>
                        </m:sSubPr>
                        <m:e>
                          <m:r>
                            <m:rPr>
                              <m:nor/>
                            </m:rPr>
                            <a:rPr lang="en-US" altLang="zh-CN" sz="1600" b="0" i="1" smtClean="0">
                              <a:latin typeface="Cambria Math" panose="02040503050406030204" pitchFamily="18" charset="0"/>
                            </a:rPr>
                            <m:t>Ou</m:t>
                          </m:r>
                          <m:r>
                            <a:rPr lang="en-US" altLang="zh-CN" sz="1600" b="0" i="1" smtClean="0">
                              <a:latin typeface="Cambria Math" panose="02040503050406030204" pitchFamily="18" charset="0"/>
                            </a:rPr>
                            <m:t>𝑡𝑝𝑢𝑡</m:t>
                          </m:r>
                        </m:e>
                        <m:sub>
                          <m:r>
                            <a:rPr lang="zh-CN" altLang="en-US" sz="1600" i="1">
                              <a:latin typeface="Cambria Math" panose="02040503050406030204" pitchFamily="18" charset="0"/>
                            </a:rPr>
                            <m:t>𝑗</m:t>
                          </m:r>
                        </m:sub>
                      </m:sSub>
                      <m:r>
                        <a:rPr lang="zh-CN" altLang="en-US" sz="1600" i="0">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𝑘</m:t>
                          </m:r>
                        </m:sub>
                      </m:sSub>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h</m:t>
                          </m:r>
                        </m:e>
                        <m:sub>
                          <m:r>
                            <a:rPr lang="zh-CN" altLang="en-US" sz="1600" i="1">
                              <a:latin typeface="Cambria Math" panose="02040503050406030204" pitchFamily="18" charset="0"/>
                            </a:rPr>
                            <m:t>𝑗</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23" name="矩形 22"/>
              <p:cNvSpPr>
                <a:spLocks noRot="1" noChangeAspect="1" noMove="1" noResize="1" noEditPoints="1" noAdjustHandles="1" noChangeArrowheads="1" noChangeShapeType="1" noTextEdit="1"/>
              </p:cNvSpPr>
              <p:nvPr/>
            </p:nvSpPr>
            <p:spPr>
              <a:xfrm>
                <a:off x="5712008" y="2319050"/>
                <a:ext cx="3398303" cy="430439"/>
              </a:xfrm>
              <a:prstGeom prst="rect">
                <a:avLst/>
              </a:prstGeom>
              <a:blipFill>
                <a:blip r:embed="rId11"/>
                <a:stretch>
                  <a:fillRect b="-5634"/>
                </a:stretch>
              </a:blipFill>
            </p:spPr>
            <p:txBody>
              <a:bodyPr/>
              <a:lstStyle/>
              <a:p>
                <a:r>
                  <a:rPr lang="zh-CN" altLang="en-US">
                    <a:noFill/>
                  </a:rPr>
                  <a:t> </a:t>
                </a:r>
              </a:p>
            </p:txBody>
          </p:sp>
        </mc:Fallback>
      </mc:AlternateContent>
      <p:sp>
        <p:nvSpPr>
          <p:cNvPr id="8" name="页脚占位符 1">
            <a:extLst>
              <a:ext uri="{FF2B5EF4-FFF2-40B4-BE49-F238E27FC236}">
                <a16:creationId xmlns:a16="http://schemas.microsoft.com/office/drawing/2014/main" id="{56A567F3-CA3B-A53F-1484-9A48633FBE4C}"/>
              </a:ext>
            </a:extLst>
          </p:cNvPr>
          <p:cNvSpPr>
            <a:spLocks noGrp="1"/>
          </p:cNvSpPr>
          <p:nvPr>
            <p:ph type="ftr" sz="quarter" idx="11"/>
          </p:nvPr>
        </p:nvSpPr>
        <p:spPr>
          <a:xfrm>
            <a:off x="502443" y="6240464"/>
            <a:ext cx="5555457" cy="206381"/>
          </a:xfrm>
        </p:spPr>
        <p:txBody>
          <a:bodyPr/>
          <a:lstStyle/>
          <a:p>
            <a:r>
              <a:rPr lang="en-US" altLang="zh-CN" dirty="0"/>
              <a:t>https://github.com/shahidmawan/Machine-Learning/blob/master/BP_chapter3_-_bp.pdf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38</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让我们做一些简单运算</a:t>
            </a:r>
          </a:p>
        </p:txBody>
      </p:sp>
      <p:pic>
        <p:nvPicPr>
          <p:cNvPr id="6" name="Picture 7"/>
          <p:cNvPicPr>
            <a:picLocks noChangeAspect="1"/>
          </p:cNvPicPr>
          <p:nvPr/>
        </p:nvPicPr>
        <p:blipFill rotWithShape="1">
          <a:blip r:embed="rId2"/>
          <a:srcRect l="23175" t="5906" b="41359"/>
          <a:stretch>
            <a:fillRect/>
          </a:stretch>
        </p:blipFill>
        <p:spPr>
          <a:xfrm>
            <a:off x="2364581" y="1871663"/>
            <a:ext cx="5706829" cy="2400300"/>
          </a:xfrm>
          <a:prstGeom prst="rect">
            <a:avLst/>
          </a:prstGeom>
        </p:spPr>
      </p:pic>
      <p:sp>
        <p:nvSpPr>
          <p:cNvPr id="7" name="内容占位符 2"/>
          <p:cNvSpPr txBox="1"/>
          <p:nvPr/>
        </p:nvSpPr>
        <p:spPr>
          <a:xfrm>
            <a:off x="502443" y="1458577"/>
            <a:ext cx="7534210" cy="5564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考虑下面的简单网络：</a:t>
            </a:r>
          </a:p>
        </p:txBody>
      </p:sp>
      <p:sp>
        <p:nvSpPr>
          <p:cNvPr id="8" name="内容占位符 2"/>
          <p:cNvSpPr txBox="1"/>
          <p:nvPr/>
        </p:nvSpPr>
        <p:spPr>
          <a:xfrm>
            <a:off x="703780" y="4238096"/>
            <a:ext cx="7534210" cy="20023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假设神经元具有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激活功能：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在网络上执行前向传播</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执行一次反向传播（目标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再次执行前向传播并更新预测结果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 name="页脚占位符 1">
            <a:extLst>
              <a:ext uri="{FF2B5EF4-FFF2-40B4-BE49-F238E27FC236}">
                <a16:creationId xmlns:a16="http://schemas.microsoft.com/office/drawing/2014/main" id="{E8E329B5-2D7E-F658-F215-F81274CF6182}"/>
              </a:ext>
            </a:extLst>
          </p:cNvPr>
          <p:cNvSpPr>
            <a:spLocks noGrp="1"/>
          </p:cNvSpPr>
          <p:nvPr>
            <p:ph type="ftr" sz="quarter" idx="11"/>
          </p:nvPr>
        </p:nvSpPr>
        <p:spPr>
          <a:xfrm>
            <a:off x="502443" y="6240464"/>
            <a:ext cx="5555457" cy="206381"/>
          </a:xfrm>
        </p:spPr>
        <p:txBody>
          <a:bodyPr/>
          <a:lstStyle/>
          <a:p>
            <a:r>
              <a:rPr lang="en-US" altLang="zh-CN" dirty="0"/>
              <a:t>https://github.com/shahidmawan/Machine-Learning/blob/master/BP_chapter3_-_bp.pdf</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39</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让我们做一些简单运算</a:t>
            </a:r>
          </a:p>
        </p:txBody>
      </p:sp>
      <p:pic>
        <p:nvPicPr>
          <p:cNvPr id="11" name="Picture 7"/>
          <p:cNvPicPr>
            <a:picLocks noChangeAspect="1"/>
          </p:cNvPicPr>
          <p:nvPr/>
        </p:nvPicPr>
        <p:blipFill rotWithShape="1">
          <a:blip r:embed="rId2"/>
          <a:srcRect l="23175" t="5906" b="41359"/>
          <a:stretch>
            <a:fillRect/>
          </a:stretch>
        </p:blipFill>
        <p:spPr>
          <a:xfrm>
            <a:off x="4765776" y="4331029"/>
            <a:ext cx="3942322" cy="1658146"/>
          </a:xfrm>
          <a:prstGeom prst="rect">
            <a:avLst/>
          </a:prstGeom>
        </p:spPr>
      </p:pic>
      <p:pic>
        <p:nvPicPr>
          <p:cNvPr id="12" name="Picture 3"/>
          <p:cNvPicPr>
            <a:picLocks noChangeAspect="1"/>
          </p:cNvPicPr>
          <p:nvPr/>
        </p:nvPicPr>
        <p:blipFill>
          <a:blip r:embed="rId3"/>
          <a:stretch>
            <a:fillRect/>
          </a:stretch>
        </p:blipFill>
        <p:spPr>
          <a:xfrm>
            <a:off x="703780" y="1183504"/>
            <a:ext cx="5158680" cy="5056960"/>
          </a:xfrm>
          <a:prstGeom prst="rect">
            <a:avLst/>
          </a:prstGeom>
        </p:spPr>
      </p:pic>
      <p:sp>
        <p:nvSpPr>
          <p:cNvPr id="4" name="页脚占位符 1">
            <a:extLst>
              <a:ext uri="{FF2B5EF4-FFF2-40B4-BE49-F238E27FC236}">
                <a16:creationId xmlns:a16="http://schemas.microsoft.com/office/drawing/2014/main" id="{7CE47B87-8745-F5D4-4B6D-75C97C46B65C}"/>
              </a:ext>
            </a:extLst>
          </p:cNvPr>
          <p:cNvSpPr>
            <a:spLocks noGrp="1"/>
          </p:cNvSpPr>
          <p:nvPr>
            <p:ph type="ftr" sz="quarter" idx="11"/>
          </p:nvPr>
        </p:nvSpPr>
        <p:spPr>
          <a:xfrm>
            <a:off x="502443" y="6240464"/>
            <a:ext cx="5555457" cy="206381"/>
          </a:xfrm>
        </p:spPr>
        <p:txBody>
          <a:bodyPr/>
          <a:lstStyle/>
          <a:p>
            <a:r>
              <a:rPr lang="en-US" altLang="zh-CN" dirty="0"/>
              <a:t>https://github.com/shahidmawan/Machine-Learning/blob/master/BP_chapter3_-_bp.pdf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4</a:t>
            </a:fld>
            <a:endParaRPr lang="zh-CN" altLang="en-US" dirty="0"/>
          </a:p>
        </p:txBody>
      </p:sp>
      <p:sp>
        <p:nvSpPr>
          <p:cNvPr id="4" name="标题 3"/>
          <p:cNvSpPr>
            <a:spLocks noGrp="1"/>
          </p:cNvSpPr>
          <p:nvPr>
            <p:ph type="title"/>
          </p:nvPr>
        </p:nvSpPr>
        <p:spPr>
          <a:xfrm>
            <a:off x="703780" y="0"/>
            <a:ext cx="8137922" cy="1028699"/>
          </a:xfrm>
        </p:spPr>
        <p:txBody>
          <a:bodyPr/>
          <a:lstStyle/>
          <a:p>
            <a:r>
              <a:rPr lang="en-US" altLang="zh-CN" dirty="0"/>
              <a:t>AlphaGo</a:t>
            </a:r>
            <a:r>
              <a:rPr lang="zh-CN" altLang="en-US" dirty="0"/>
              <a:t>中的机器学习</a:t>
            </a:r>
          </a:p>
        </p:txBody>
      </p:sp>
      <p:sp>
        <p:nvSpPr>
          <p:cNvPr id="5" name="内容占位符 2"/>
          <p:cNvSpPr txBox="1"/>
          <p:nvPr/>
        </p:nvSpPr>
        <p:spPr>
          <a:xfrm>
            <a:off x="502443" y="1458577"/>
            <a:ext cx="3105151" cy="47157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策略网络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预测下一步人类移动的最佳结果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2"/>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学习去选择下一步移动去最大化获胜率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价值网络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在给定当前状态的情况下获胜的期望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Picture 4"/>
          <p:cNvPicPr>
            <a:picLocks noChangeAspect="1"/>
          </p:cNvPicPr>
          <p:nvPr/>
        </p:nvPicPr>
        <p:blipFill>
          <a:blip r:embed="rId2"/>
          <a:stretch>
            <a:fillRect/>
          </a:stretch>
        </p:blipFill>
        <p:spPr>
          <a:xfrm>
            <a:off x="3498629" y="1320800"/>
            <a:ext cx="5141736" cy="46275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xfrm>
            <a:off x="502443" y="6240464"/>
            <a:ext cx="4069557" cy="206381"/>
          </a:xfrm>
        </p:spPr>
        <p:txBody>
          <a:bodyPr/>
          <a:lstStyle/>
          <a:p>
            <a:r>
              <a:rPr lang="en-US" altLang="zh-CN" dirty="0"/>
              <a:t>http://playground.tensorflow.org/</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t>40</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一个</a:t>
            </a:r>
            <a:r>
              <a:rPr lang="en-US" altLang="zh-CN" dirty="0"/>
              <a:t>Google</a:t>
            </a:r>
            <a:r>
              <a:rPr lang="zh-CN" altLang="en-US" dirty="0"/>
              <a:t>的</a:t>
            </a:r>
            <a:r>
              <a:rPr lang="en-US" altLang="zh-CN" dirty="0"/>
              <a:t>Demo</a:t>
            </a:r>
            <a:endParaRPr lang="zh-CN" altLang="en-US" dirty="0"/>
          </a:p>
        </p:txBody>
      </p:sp>
      <p:pic>
        <p:nvPicPr>
          <p:cNvPr id="6" name="内容占位符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36" y="1397001"/>
            <a:ext cx="8541127" cy="433093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激活函数与损失函数</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9"/>
          </p:nvPr>
        </p:nvSpPr>
        <p:spPr/>
        <p:txBody>
          <a:bodyPr/>
          <a:lstStyle/>
          <a:p>
            <a:fld id="{5DD3DB80-B894-403A-B48E-6FDC1A72010E}" type="slidenum">
              <a:rPr lang="zh-CN" altLang="en-US" smtClean="0"/>
              <a:t>42</a:t>
            </a:fld>
            <a:endParaRPr lang="zh-CN" altLang="en-US" dirty="0"/>
          </a:p>
        </p:txBody>
      </p:sp>
      <p:sp>
        <p:nvSpPr>
          <p:cNvPr id="11" name="文本占位符 1"/>
          <p:cNvSpPr>
            <a:spLocks noGrp="1"/>
          </p:cNvSpPr>
          <p:nvPr>
            <p:ph type="body" idx="1"/>
          </p:nvPr>
        </p:nvSpPr>
        <p:spPr>
          <a:xfrm>
            <a:off x="5199300" y="2879062"/>
            <a:ext cx="3441065" cy="407781"/>
          </a:xfrm>
        </p:spPr>
        <p:txBody>
          <a:bodyPr anchor="ctr" anchorCtr="0">
            <a:normAutofit lnSpcReduction="10000"/>
          </a:bodyPr>
          <a:lstStyle/>
          <a:p>
            <a:r>
              <a:rPr kumimoji="1" lang="zh-CN" altLang="en-US" dirty="0"/>
              <a:t>激活函数</a:t>
            </a:r>
          </a:p>
        </p:txBody>
      </p:sp>
      <p:sp>
        <p:nvSpPr>
          <p:cNvPr id="12" name="文本占位符 2"/>
          <p:cNvSpPr>
            <a:spLocks noGrp="1"/>
          </p:cNvSpPr>
          <p:nvPr>
            <p:ph type="body" idx="12"/>
          </p:nvPr>
        </p:nvSpPr>
        <p:spPr>
          <a:xfrm>
            <a:off x="4428196" y="2844772"/>
            <a:ext cx="636022" cy="407781"/>
          </a:xfrm>
        </p:spPr>
        <p:txBody>
          <a:bodyPr/>
          <a:lstStyle/>
          <a:p>
            <a:r>
              <a:rPr kumimoji="1" lang="en-US" altLang="zh-CN" dirty="0"/>
              <a:t>01</a:t>
            </a:r>
            <a:endParaRPr kumimoji="1" lang="zh-CN" altLang="en-US" dirty="0"/>
          </a:p>
        </p:txBody>
      </p:sp>
      <p:sp>
        <p:nvSpPr>
          <p:cNvPr id="13" name="文本占位符 3"/>
          <p:cNvSpPr>
            <a:spLocks noGrp="1"/>
          </p:cNvSpPr>
          <p:nvPr>
            <p:ph type="body" idx="13"/>
          </p:nvPr>
        </p:nvSpPr>
        <p:spPr>
          <a:xfrm>
            <a:off x="5199300" y="3657763"/>
            <a:ext cx="3441065" cy="407781"/>
          </a:xfrm>
        </p:spPr>
        <p:txBody>
          <a:bodyPr anchor="ctr" anchorCtr="0">
            <a:normAutofit lnSpcReduction="10000"/>
          </a:bodyPr>
          <a:lstStyle/>
          <a:p>
            <a:r>
              <a:rPr kumimoji="1" lang="zh-CN" altLang="en-US" dirty="0"/>
              <a:t>损失函数</a:t>
            </a:r>
          </a:p>
        </p:txBody>
      </p:sp>
      <p:sp>
        <p:nvSpPr>
          <p:cNvPr id="14" name="文本占位符 4"/>
          <p:cNvSpPr>
            <a:spLocks noGrp="1"/>
          </p:cNvSpPr>
          <p:nvPr>
            <p:ph type="body" idx="14"/>
          </p:nvPr>
        </p:nvSpPr>
        <p:spPr>
          <a:xfrm>
            <a:off x="4428196" y="3623473"/>
            <a:ext cx="636022" cy="407781"/>
          </a:xfrm>
        </p:spPr>
        <p:txBody>
          <a:bodyPr/>
          <a:lstStyle/>
          <a:p>
            <a:r>
              <a:rPr kumimoji="1" lang="en-US" altLang="zh-CN" dirty="0"/>
              <a:t>02</a:t>
            </a:r>
            <a:endParaRPr kumimoji="1"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43</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激活函数</a:t>
            </a:r>
          </a:p>
        </p:txBody>
      </p:sp>
      <p:sp>
        <p:nvSpPr>
          <p:cNvPr id="4" name="副标题 3"/>
          <p:cNvSpPr>
            <a:spLocks noGrp="1"/>
          </p:cNvSpPr>
          <p:nvPr>
            <p:ph type="subTitle" idx="1"/>
          </p:nvPr>
        </p:nvSpPr>
        <p:spPr/>
        <p:txBody>
          <a:bodyPr/>
          <a:lstStyle/>
          <a:p>
            <a:r>
              <a:rPr kumimoji="1" lang="en-US" altLang="zh-CN" dirty="0"/>
              <a:t>01</a:t>
            </a:r>
            <a:endParaRPr kumimoji="1"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44</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非线性激活函数</a:t>
            </a:r>
          </a:p>
        </p:txBody>
      </p:sp>
      <mc:AlternateContent xmlns:mc="http://schemas.openxmlformats.org/markup-compatibility/2006" xmlns:a14="http://schemas.microsoft.com/office/drawing/2010/main">
        <mc:Choice Requires="a14">
          <p:sp>
            <p:nvSpPr>
              <p:cNvPr id="37" name="内容占位符 2"/>
              <p:cNvSpPr txBox="1">
                <a:spLocks/>
              </p:cNvSpPr>
              <p:nvPr/>
            </p:nvSpPr>
            <p:spPr>
              <a:xfrm>
                <a:off x="574793" y="1536453"/>
                <a:ext cx="7994413" cy="454556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𝑧</m:t>
                              </m:r>
                            </m:sup>
                          </m:sSup>
                        </m:den>
                      </m:f>
                    </m:oMath>
                  </m:oMathPara>
                </a14:m>
                <a:endParaRPr lang="en-US" altLang="zh-CN" dirty="0"/>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Tanh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𝑡𝑎𝑛h</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𝑧</m:t>
                              </m:r>
                            </m:sup>
                          </m:sSup>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𝑧</m:t>
                              </m:r>
                            </m:sup>
                          </m:sSup>
                        </m:den>
                      </m:f>
                    </m:oMath>
                  </m:oMathPara>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线性整流单元（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Rectified Linear </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Unit,ReLU</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𝑅𝑒𝐿𝑈</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𝑚𝑎𝑥</m:t>
                      </m:r>
                      <m:r>
                        <a:rPr lang="en-US" altLang="zh-CN" i="1">
                          <a:latin typeface="Cambria Math" panose="02040503050406030204" pitchFamily="18" charset="0"/>
                        </a:rPr>
                        <m:t>(0,</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zh-CN" dirty="0"/>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7" name="内容占位符 2"/>
              <p:cNvSpPr txBox="1">
                <a:spLocks noRot="1" noChangeAspect="1" noMove="1" noResize="1" noEditPoints="1" noAdjustHandles="1" noChangeArrowheads="1" noChangeShapeType="1" noTextEdit="1"/>
              </p:cNvSpPr>
              <p:nvPr/>
            </p:nvSpPr>
            <p:spPr>
              <a:xfrm>
                <a:off x="574793" y="1536453"/>
                <a:ext cx="7994413" cy="4545565"/>
              </a:xfrm>
              <a:prstGeom prst="rect">
                <a:avLst/>
              </a:prstGeom>
              <a:blipFill>
                <a:blip r:embed="rId2"/>
                <a:stretch>
                  <a:fillRect l="-457"/>
                </a:stretch>
              </a:blipFill>
            </p:spPr>
            <p:txBody>
              <a:bodyPr/>
              <a:lstStyle/>
              <a:p>
                <a:r>
                  <a:rPr lang="zh-CN" altLang="en-US">
                    <a:noFill/>
                  </a:rPr>
                  <a:t> </a:t>
                </a:r>
              </a:p>
            </p:txBody>
          </p:sp>
        </mc:Fallback>
      </mc:AlternateContent>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78" y="1762940"/>
            <a:ext cx="2376205" cy="1208705"/>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177" y="3278552"/>
            <a:ext cx="2376205" cy="1217978"/>
          </a:xfrm>
          <a:prstGeom prst="rect">
            <a:avLst/>
          </a:prstGeom>
        </p:spPr>
      </p:pic>
      <p:pic>
        <p:nvPicPr>
          <p:cNvPr id="46" name="Picture 2" descr="Image result for rel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2177" y="4817779"/>
            <a:ext cx="2376205" cy="146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a:xfrm>
            <a:off x="502443" y="6240464"/>
            <a:ext cx="7056597" cy="206381"/>
          </a:xfrm>
        </p:spPr>
        <p:txBody>
          <a:bodyPr/>
          <a:lstStyle/>
          <a:p>
            <a:r>
              <a:rPr lang="en-US" altLang="zh-CN" dirty="0"/>
              <a:t>https://dustinstansbury.github.io/theclevermachine/derivation-common-neural-network-activation-functions</a:t>
            </a:r>
          </a:p>
        </p:txBody>
      </p:sp>
      <p:sp>
        <p:nvSpPr>
          <p:cNvPr id="3" name="灯片编号占位符 2"/>
          <p:cNvSpPr>
            <a:spLocks noGrp="1"/>
          </p:cNvSpPr>
          <p:nvPr>
            <p:ph type="sldNum" sz="quarter" idx="12"/>
          </p:nvPr>
        </p:nvSpPr>
        <p:spPr/>
        <p:txBody>
          <a:bodyPr/>
          <a:lstStyle/>
          <a:p>
            <a:fld id="{5DD3DB80-B894-403A-B48E-6FDC1A72010E}" type="slidenum">
              <a:rPr lang="zh-CN" altLang="en-US" smtClean="0"/>
              <a:t>45</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激活函数</a:t>
            </a:r>
          </a:p>
        </p:txBody>
      </p:sp>
      <p:pic>
        <p:nvPicPr>
          <p:cNvPr id="7" name="Content Placeholder 3"/>
          <p:cNvPicPr>
            <a:picLocks noChangeAspect="1"/>
          </p:cNvPicPr>
          <p:nvPr/>
        </p:nvPicPr>
        <p:blipFill>
          <a:blip r:embed="rId2"/>
          <a:srcRect t="-4684" b="-4684"/>
          <a:stretch>
            <a:fillRect/>
          </a:stretch>
        </p:blipFill>
        <p:spPr>
          <a:xfrm>
            <a:off x="457200" y="1371600"/>
            <a:ext cx="8229600" cy="452596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内容占位符 2"/>
              <p:cNvSpPr txBox="1">
                <a:spLocks/>
              </p:cNvSpPr>
              <p:nvPr/>
            </p:nvSpPr>
            <p:spPr>
              <a:xfrm>
                <a:off x="4356235" y="1591867"/>
                <a:ext cx="4385734" cy="45022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ea typeface="Cambria Math" panose="02040503050406030204" pitchFamily="18" charset="0"/>
                            </a:rPr>
                            <m:t>𝑓</m:t>
                          </m:r>
                        </m:e>
                        <m:sub>
                          <m:r>
                            <a:rPr lang="en-US" altLang="zh-CN" sz="1800" i="1">
                              <a:latin typeface="Cambria Math" panose="02040503050406030204" pitchFamily="18" charset="0"/>
                              <a:ea typeface="Cambria Math" panose="02040503050406030204" pitchFamily="18" charset="0"/>
                            </a:rPr>
                            <m:t>𝑆𝑖𝑔𝑚𝑜𝑖𝑑</m:t>
                          </m:r>
                        </m:sub>
                        <m:sup>
                          <m:r>
                            <a:rPr lang="en-US" altLang="zh-CN" sz="1800" i="1">
                              <a:latin typeface="Cambria Math" panose="02040503050406030204" pitchFamily="18" charset="0"/>
                              <a:ea typeface="Cambria Math" panose="02040503050406030204" pitchFamily="18" charset="0"/>
                            </a:rPr>
                            <m:t>′</m:t>
                          </m:r>
                        </m:sup>
                      </m:sSubSup>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𝑓</m:t>
                          </m:r>
                        </m:e>
                        <m:sub>
                          <m:r>
                            <a:rPr lang="en-US" altLang="zh-CN" sz="1800" i="1">
                              <a:latin typeface="Cambria Math" panose="02040503050406030204" pitchFamily="18" charset="0"/>
                              <a:ea typeface="Cambria Math" panose="02040503050406030204" pitchFamily="18" charset="0"/>
                            </a:rPr>
                            <m:t>𝑆𝑖𝑔𝑚𝑜𝑖𝑑</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)(1−</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𝑓</m:t>
                          </m:r>
                        </m:e>
                        <m:sub>
                          <m:r>
                            <a:rPr lang="en-US" altLang="zh-CN" sz="1800" i="1">
                              <a:latin typeface="Cambria Math" panose="02040503050406030204" pitchFamily="18" charset="0"/>
                              <a:ea typeface="Cambria Math" panose="02040503050406030204" pitchFamily="18" charset="0"/>
                            </a:rPr>
                            <m:t>𝑆𝑖𝑔𝑚𝑜𝑖𝑑</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oMath>
                  </m:oMathPara>
                </a14:m>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输出范围</a:t>
                </a:r>
                <a14:m>
                  <m:oMath xmlns:m="http://schemas.openxmlformats.org/officeDocument/2006/math">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[0,1]</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受生物神经元的启发产生，可以被看做一个人工神经元在当前输入下被“激活”的概率</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边界值会使梯度消失</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（为什么？）</a:t>
                </a:r>
              </a:p>
            </p:txBody>
          </p:sp>
        </mc:Choice>
        <mc:Fallback xmlns="">
          <p:sp>
            <p:nvSpPr>
              <p:cNvPr id="13" name="内容占位符 2"/>
              <p:cNvSpPr txBox="1">
                <a:spLocks noRot="1" noChangeAspect="1" noMove="1" noResize="1" noEditPoints="1" noAdjustHandles="1" noChangeArrowheads="1" noChangeShapeType="1" noTextEdit="1"/>
              </p:cNvSpPr>
              <p:nvPr/>
            </p:nvSpPr>
            <p:spPr>
              <a:xfrm>
                <a:off x="4356235" y="1591867"/>
                <a:ext cx="4385734" cy="4502207"/>
              </a:xfrm>
              <a:prstGeom prst="rect">
                <a:avLst/>
              </a:prstGeom>
              <a:blipFill rotWithShape="1">
                <a:blip r:embed="rId4"/>
                <a:stretch>
                  <a:fillRect l="-834"/>
                </a:stretch>
              </a:blipFill>
            </p:spPr>
            <p:txBody>
              <a:bodyPr/>
              <a:lstStyle/>
              <a:p>
                <a:r>
                  <a:rPr lang="zh-CN" altLang="en-US">
                    <a:noFill/>
                  </a:rPr>
                  <a:t> </a:t>
                </a:r>
                <a:endParaRPr lang="zh-CN" altLang="en-US">
                  <a:noFill/>
                </a:endParaRPr>
              </a:p>
            </p:txBody>
          </p:sp>
        </mc:Fallback>
      </mc:AlternateContent>
      <p:sp>
        <p:nvSpPr>
          <p:cNvPr id="3" name="灯片编号占位符 2"/>
          <p:cNvSpPr>
            <a:spLocks noGrp="1"/>
          </p:cNvSpPr>
          <p:nvPr>
            <p:ph type="sldNum" sz="quarter" idx="12"/>
          </p:nvPr>
        </p:nvSpPr>
        <p:spPr/>
        <p:txBody>
          <a:bodyPr/>
          <a:lstStyle/>
          <a:p>
            <a:fld id="{5DD3DB80-B894-403A-B48E-6FDC1A72010E}" type="slidenum">
              <a:rPr lang="zh-CN" altLang="en-US" smtClean="0"/>
              <a:t>46</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激活函数</a:t>
            </a:r>
          </a:p>
        </p:txBody>
      </p:sp>
      <p:sp>
        <p:nvSpPr>
          <p:cNvPr id="6" name="文本占位符 3 1"/>
          <p:cNvSpPr txBox="1"/>
          <p:nvPr/>
        </p:nvSpPr>
        <p:spPr>
          <a:xfrm>
            <a:off x="502443" y="1285289"/>
            <a:ext cx="2511689"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逻辑斯谛</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Sigmoid</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函数</a:t>
            </a:r>
          </a:p>
        </p:txBody>
      </p:sp>
      <mc:AlternateContent xmlns:mc="http://schemas.openxmlformats.org/markup-compatibility/2006" xmlns:a14="http://schemas.microsoft.com/office/drawing/2010/main">
        <mc:Choice Requires="a14">
          <p:sp>
            <p:nvSpPr>
              <p:cNvPr id="5" name="矩形 4"/>
              <p:cNvSpPr/>
              <p:nvPr/>
            </p:nvSpPr>
            <p:spPr>
              <a:xfrm>
                <a:off x="703780" y="1956781"/>
                <a:ext cx="2423356"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𝑓</m:t>
                          </m:r>
                        </m:e>
                        <m:sub>
                          <m:r>
                            <a:rPr lang="en-US" altLang="zh-CN" b="0" i="1" smtClean="0">
                              <a:latin typeface="Cambria Math" panose="02040503050406030204" pitchFamily="18" charset="0"/>
                            </a:rPr>
                            <m:t>𝑆𝑖𝑔𝑚𝑜𝑖𝑑</m:t>
                          </m:r>
                        </m:sub>
                      </m:sSub>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𝑥</m:t>
                              </m:r>
                            </m:sup>
                          </m:sSup>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03780" y="1956781"/>
                <a:ext cx="2423356" cy="617348"/>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pic>
        <p:nvPicPr>
          <p:cNvPr id="10" name="Picture 3"/>
          <p:cNvPicPr>
            <a:picLocks noChangeAspect="1"/>
          </p:cNvPicPr>
          <p:nvPr/>
        </p:nvPicPr>
        <p:blipFill>
          <a:blip r:embed="rId6"/>
          <a:stretch>
            <a:fillRect/>
          </a:stretch>
        </p:blipFill>
        <p:spPr>
          <a:xfrm>
            <a:off x="502443" y="3137297"/>
            <a:ext cx="3853792" cy="253999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内容占位符 2"/>
              <p:cNvSpPr txBox="1">
                <a:spLocks/>
              </p:cNvSpPr>
              <p:nvPr/>
            </p:nvSpPr>
            <p:spPr>
              <a:xfrm>
                <a:off x="4572000" y="1492740"/>
                <a:ext cx="4269702" cy="450220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1800" b="0" i="1" smtClean="0">
                              <a:latin typeface="Cambria Math" panose="02040503050406030204" pitchFamily="18" charset="0"/>
                              <a:ea typeface="Cambria Math" panose="02040503050406030204" pitchFamily="18" charset="0"/>
                            </a:rPr>
                          </m:ctrlPr>
                        </m:sSubSupPr>
                        <m:e>
                          <m:r>
                            <a:rPr lang="en-US" altLang="zh-CN" sz="1800" i="1">
                              <a:latin typeface="Cambria Math" panose="02040503050406030204" pitchFamily="18" charset="0"/>
                              <a:ea typeface="Cambria Math" panose="02040503050406030204" pitchFamily="18" charset="0"/>
                            </a:rPr>
                            <m:t>𝑓</m:t>
                          </m:r>
                        </m:e>
                        <m:sub>
                          <m:r>
                            <a:rPr lang="en-US" altLang="zh-CN" sz="1800" i="1">
                              <a:latin typeface="Cambria Math" panose="02040503050406030204" pitchFamily="18" charset="0"/>
                              <a:ea typeface="Cambria Math" panose="02040503050406030204" pitchFamily="18" charset="0"/>
                            </a:rPr>
                            <m:t>𝑡𝑎𝑛h</m:t>
                          </m:r>
                        </m:sub>
                        <m:sup>
                          <m:r>
                            <a:rPr lang="en-US" altLang="zh-CN" sz="1800" b="0" i="1" smtClean="0">
                              <a:latin typeface="Cambria Math" panose="02040503050406030204" pitchFamily="18" charset="0"/>
                              <a:ea typeface="Cambria Math" panose="02040503050406030204" pitchFamily="18" charset="0"/>
                            </a:rPr>
                            <m:t>′</m:t>
                          </m:r>
                        </m:sup>
                      </m:sSubSup>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𝑥</m:t>
                      </m:r>
                      <m:r>
                        <a:rPr lang="en-US" altLang="zh-CN" sz="1800" b="0" i="1" smtClean="0">
                          <a:latin typeface="Cambria Math" panose="02040503050406030204" pitchFamily="18" charset="0"/>
                          <a:ea typeface="Cambria Math" panose="02040503050406030204" pitchFamily="18" charset="0"/>
                        </a:rPr>
                        <m:t>)=1−</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𝑓</m:t>
                          </m:r>
                        </m:e>
                        <m:sub>
                          <m:r>
                            <a:rPr lang="en-US" altLang="zh-CN" sz="1800" i="1">
                              <a:latin typeface="Cambria Math" panose="02040503050406030204" pitchFamily="18" charset="0"/>
                              <a:ea typeface="Cambria Math" panose="02040503050406030204" pitchFamily="18" charset="0"/>
                            </a:rPr>
                            <m:t>𝑡𝑎𝑛h</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𝑥</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ea typeface="Cambria Math" panose="02040503050406030204" pitchFamily="18" charset="0"/>
                            </a:rPr>
                            <m:t>)</m:t>
                          </m:r>
                        </m:e>
                        <m:sup>
                          <m:r>
                            <a:rPr lang="en-US" altLang="zh-CN" sz="1800" i="1">
                              <a:latin typeface="Cambria Math" panose="02040503050406030204" pitchFamily="18" charset="0"/>
                              <a:ea typeface="Cambria Math" panose="02040503050406030204" pitchFamily="18" charset="0"/>
                            </a:rPr>
                            <m:t>2</m:t>
                          </m:r>
                        </m:sup>
                      </m:sSup>
                    </m:oMath>
                  </m:oMathPara>
                </a14:m>
                <a:endParaRPr lang="en-US" altLang="zh-CN" sz="1800" dirty="0">
                  <a:latin typeface="Cambria Math" panose="02040503050406030204" pitchFamily="18" charset="0"/>
                  <a:ea typeface="Cambria Math" panose="02040503050406030204" pitchFamily="18" charset="0"/>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负值较大的输入经过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tanh</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函数会映射为负输出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只有接近零的输入会被映射为接近零的输出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使网络训练时被“卡住”的可能性降低</a:t>
                </a:r>
              </a:p>
            </p:txBody>
          </p:sp>
        </mc:Choice>
        <mc:Fallback xmlns="">
          <p:sp>
            <p:nvSpPr>
              <p:cNvPr id="13" name="内容占位符 2"/>
              <p:cNvSpPr txBox="1">
                <a:spLocks noRot="1" noChangeAspect="1" noMove="1" noResize="1" noEditPoints="1" noAdjustHandles="1" noChangeArrowheads="1" noChangeShapeType="1" noTextEdit="1"/>
              </p:cNvSpPr>
              <p:nvPr/>
            </p:nvSpPr>
            <p:spPr>
              <a:xfrm>
                <a:off x="4572000" y="1492740"/>
                <a:ext cx="4269702" cy="4502207"/>
              </a:xfrm>
              <a:prstGeom prst="rect">
                <a:avLst/>
              </a:prstGeom>
              <a:blipFill rotWithShape="1">
                <a:blip r:embed="rId4"/>
                <a:stretch>
                  <a:fillRect l="-857" r="-1429"/>
                </a:stretch>
              </a:blipFill>
            </p:spPr>
            <p:txBody>
              <a:bodyPr/>
              <a:lstStyle/>
              <a:p>
                <a:r>
                  <a:rPr lang="zh-CN" altLang="en-US">
                    <a:noFill/>
                  </a:rPr>
                  <a:t> </a:t>
                </a:r>
                <a:endParaRPr lang="zh-CN" altLang="en-US">
                  <a:noFill/>
                </a:endParaRPr>
              </a:p>
            </p:txBody>
          </p:sp>
        </mc:Fallback>
      </mc:AlternateContent>
      <p:sp>
        <p:nvSpPr>
          <p:cNvPr id="3" name="灯片编号占位符 2"/>
          <p:cNvSpPr>
            <a:spLocks noGrp="1"/>
          </p:cNvSpPr>
          <p:nvPr>
            <p:ph type="sldNum" sz="quarter" idx="12"/>
          </p:nvPr>
        </p:nvSpPr>
        <p:spPr/>
        <p:txBody>
          <a:bodyPr/>
          <a:lstStyle/>
          <a:p>
            <a:fld id="{5DD3DB80-B894-403A-B48E-6FDC1A72010E}" type="slidenum">
              <a:rPr lang="zh-CN" altLang="en-US" smtClean="0"/>
              <a:t>47</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激活函数</a:t>
            </a:r>
          </a:p>
        </p:txBody>
      </p:sp>
      <p:sp>
        <p:nvSpPr>
          <p:cNvPr id="6" name="文本占位符 3 1"/>
          <p:cNvSpPr txBox="1"/>
          <p:nvPr/>
        </p:nvSpPr>
        <p:spPr>
          <a:xfrm>
            <a:off x="502445" y="1285289"/>
            <a:ext cx="16311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Tanh</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函数</a:t>
            </a:r>
          </a:p>
        </p:txBody>
      </p:sp>
      <mc:AlternateContent xmlns:mc="http://schemas.openxmlformats.org/markup-compatibility/2006" xmlns:a14="http://schemas.microsoft.com/office/drawing/2010/main">
        <mc:Choice Requires="a14">
          <p:sp>
            <p:nvSpPr>
              <p:cNvPr id="5" name="矩形 4"/>
              <p:cNvSpPr/>
              <p:nvPr/>
            </p:nvSpPr>
            <p:spPr>
              <a:xfrm>
                <a:off x="703780" y="1956781"/>
                <a:ext cx="3287247" cy="670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𝑡𝑎𝑛h</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𝑠𝑖𝑛h</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i="1">
                              <a:latin typeface="Cambria Math" panose="02040503050406030204" pitchFamily="18" charset="0"/>
                            </a:rPr>
                            <m:t>𝑐𝑜𝑠h</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𝑥</m:t>
                              </m:r>
                            </m:sup>
                          </m:sSup>
                        </m:den>
                      </m:f>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703780" y="1956781"/>
                <a:ext cx="3287247" cy="67082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pic>
        <p:nvPicPr>
          <p:cNvPr id="12" name="Picture 4"/>
          <p:cNvPicPr>
            <a:picLocks noChangeAspect="1"/>
          </p:cNvPicPr>
          <p:nvPr/>
        </p:nvPicPr>
        <p:blipFill>
          <a:blip r:embed="rId6"/>
          <a:stretch>
            <a:fillRect/>
          </a:stretch>
        </p:blipFill>
        <p:spPr>
          <a:xfrm>
            <a:off x="546100" y="2984982"/>
            <a:ext cx="3379240" cy="2311400"/>
          </a:xfrm>
          <a:prstGeom prst="rect">
            <a:avLst/>
          </a:prstGeom>
        </p:spPr>
      </p:pic>
      <p:sp>
        <p:nvSpPr>
          <p:cNvPr id="4" name="页脚占位符 1">
            <a:extLst>
              <a:ext uri="{FF2B5EF4-FFF2-40B4-BE49-F238E27FC236}">
                <a16:creationId xmlns:a16="http://schemas.microsoft.com/office/drawing/2014/main" id="{07E1D389-927F-13F2-64BA-683FE013890C}"/>
              </a:ext>
            </a:extLst>
          </p:cNvPr>
          <p:cNvSpPr>
            <a:spLocks noGrp="1"/>
          </p:cNvSpPr>
          <p:nvPr>
            <p:ph type="ftr" sz="quarter" idx="11"/>
          </p:nvPr>
        </p:nvSpPr>
        <p:spPr>
          <a:xfrm>
            <a:off x="502443" y="6240464"/>
            <a:ext cx="7056597" cy="206381"/>
          </a:xfrm>
        </p:spPr>
        <p:txBody>
          <a:bodyPr/>
          <a:lstStyle/>
          <a:p>
            <a:r>
              <a:rPr lang="en-US" altLang="zh-CN" dirty="0"/>
              <a:t>https://dustinstansbury.github.io/theclevermachine/derivation-common-neural-network-activation-functions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内容占位符 2"/>
              <p:cNvSpPr txBox="1">
                <a:spLocks/>
              </p:cNvSpPr>
              <p:nvPr/>
            </p:nvSpPr>
            <p:spPr>
              <a:xfrm>
                <a:off x="4772741" y="1377407"/>
                <a:ext cx="4269702" cy="4875200"/>
              </a:xfrm>
              <a:prstGeom prst="rect">
                <a:avLst/>
              </a:prstGeom>
            </p:spPr>
            <p:txBody>
              <a:bodyPr vert="horz" lIns="91440" tIns="45720" rIns="91440" bIns="45720" rtlCol="0">
                <a:normAutofit fontScale="850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导数：</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i="1" smtClean="0">
                              <a:latin typeface="Cambria Math" panose="02040503050406030204" pitchFamily="18" charset="0"/>
                            </a:rPr>
                            <m:t>𝑓</m:t>
                          </m:r>
                        </m:e>
                        <m:sub>
                          <m:r>
                            <a:rPr lang="en-US" altLang="zh-CN" sz="2100" i="1">
                              <a:latin typeface="Cambria Math" panose="02040503050406030204" pitchFamily="18" charset="0"/>
                            </a:rPr>
                            <m:t>𝑅𝑒𝐿𝑈</m:t>
                          </m:r>
                        </m:sub>
                        <m:sup>
                          <m:r>
                            <a:rPr lang="en-US" altLang="zh-CN" sz="2100" b="0" i="1" smtClean="0">
                              <a:latin typeface="Cambria Math" panose="02040503050406030204" pitchFamily="18" charset="0"/>
                            </a:rPr>
                            <m:t>′</m:t>
                          </m:r>
                        </m:sup>
                      </m:sSubSup>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d>
                        <m:dPr>
                          <m:begChr m:val="{"/>
                          <m:endChr m:val=""/>
                          <m:ctrlPr>
                            <a:rPr lang="en-US" altLang="zh-CN" sz="2100" i="1" smtClean="0">
                              <a:latin typeface="Cambria Math" panose="02040503050406030204" pitchFamily="18" charset="0"/>
                            </a:rPr>
                          </m:ctrlPr>
                        </m:dPr>
                        <m:e>
                          <m:eqArr>
                            <m:eqArrPr>
                              <m:ctrlPr>
                                <a:rPr lang="en-US" altLang="zh-CN" sz="2100" i="1" smtClean="0">
                                  <a:latin typeface="Cambria Math" panose="02040503050406030204" pitchFamily="18" charset="0"/>
                                </a:rPr>
                              </m:ctrlPr>
                            </m:eqArrPr>
                            <m:e>
                              <m:r>
                                <a:rPr lang="en-US" altLang="zh-CN" sz="2100" b="0" i="1" smtClean="0">
                                  <a:latin typeface="Cambria Math" panose="02040503050406030204" pitchFamily="18" charset="0"/>
                                </a:rPr>
                                <m:t>1    </m:t>
                              </m:r>
                              <m:r>
                                <a:rPr lang="en-US" altLang="zh-CN" sz="2100" b="0" i="1" smtClean="0">
                                  <a:latin typeface="Cambria Math" panose="02040503050406030204" pitchFamily="18" charset="0"/>
                                </a:rPr>
                                <m:t>𝑖𝑓</m:t>
                              </m:r>
                              <m:r>
                                <a:rPr lang="en-US" altLang="zh-CN" sz="2100" b="0" i="1" smtClean="0">
                                  <a:latin typeface="Cambria Math" panose="02040503050406030204" pitchFamily="18" charset="0"/>
                                </a:rPr>
                                <m:t> </m:t>
                              </m:r>
                              <m:r>
                                <a:rPr lang="zh-CN" altLang="en-US" sz="2100" i="1">
                                  <a:latin typeface="Cambria Math" panose="02040503050406030204" pitchFamily="18" charset="0"/>
                                </a:rPr>
                                <m:t>𝑥</m:t>
                              </m:r>
                              <m:r>
                                <a:rPr lang="en-US" altLang="zh-CN" sz="2100" i="1">
                                  <a:latin typeface="Cambria Math" panose="02040503050406030204" pitchFamily="18" charset="0"/>
                                </a:rPr>
                                <m:t>&gt;0</m:t>
                              </m:r>
                            </m:e>
                            <m:e>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𝑖𝑓</m:t>
                              </m:r>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≤0</m:t>
                              </m:r>
                            </m:e>
                          </m:eqArr>
                        </m:e>
                      </m:d>
                    </m:oMath>
                  </m:oMathPara>
                </a14:m>
                <a:endParaRPr lang="en-US" altLang="zh-CN" sz="2100" dirty="0"/>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另一个版本</a:t>
                </a:r>
                <a:r>
                  <a:rPr lang="en-US" altLang="zh-CN"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Noise </a:t>
                </a:r>
                <a:r>
                  <a:rPr lang="en-US" altLang="zh-CN" sz="21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𝑁𝑜𝑖𝑠𝑦𝑅𝑒𝐿𝑈</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𝑚𝑎𝑥</m:t>
                      </m:r>
                      <m:r>
                        <a:rPr lang="en-US" altLang="zh-CN" sz="2100" i="1">
                          <a:latin typeface="Cambria Math" panose="02040503050406030204" pitchFamily="18" charset="0"/>
                        </a:rPr>
                        <m:t>(0,</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𝑁</m:t>
                      </m:r>
                      <m:r>
                        <a:rPr lang="en-US" altLang="zh-CN" sz="2100" i="1">
                          <a:latin typeface="Cambria Math" panose="02040503050406030204" pitchFamily="18" charset="0"/>
                        </a:rPr>
                        <m:t>(0,</m:t>
                      </m:r>
                      <m:r>
                        <a:rPr lang="en-US" altLang="zh-CN" sz="2100" i="1">
                          <a:latin typeface="Cambria Math" panose="02040503050406030204" pitchFamily="18" charset="0"/>
                        </a:rPr>
                        <m:t>𝛿</m:t>
                      </m:r>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oMath>
                  </m:oMathPara>
                </a14:m>
                <a:endParaRPr lang="zh-CN" altLang="zh-CN" sz="2100" dirty="0"/>
              </a:p>
              <a:p>
                <a:pPr>
                  <a:lnSpc>
                    <a:spcPct val="120000"/>
                  </a:lnSpc>
                </a:pPr>
                <a:r>
                  <a:rPr lang="en-US" altLang="zh-CN" sz="21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可以被近似为</a:t>
                </a:r>
                <a:r>
                  <a:rPr lang="en-US" altLang="zh-CN" sz="21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softplus</a:t>
                </a:r>
                <a:r>
                  <a:rPr lang="zh-CN" altLang="en-US"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altLang="zh-CN"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𝑆𝑜𝑓𝑡𝑝𝑙𝑢𝑠</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𝑙𝑜𝑔</m:t>
                      </m:r>
                      <m:r>
                        <a:rPr lang="en-US" altLang="zh-CN" sz="2100" i="1">
                          <a:latin typeface="Cambria Math" panose="02040503050406030204" pitchFamily="18" charset="0"/>
                        </a:rPr>
                        <m:t>(1+</m:t>
                      </m:r>
                      <m:sSup>
                        <m:sSupPr>
                          <m:ctrlPr>
                            <a:rPr lang="zh-CN" altLang="zh-CN" sz="2100" i="1">
                              <a:latin typeface="Cambria Math" panose="02040503050406030204" pitchFamily="18" charset="0"/>
                            </a:rPr>
                          </m:ctrlPr>
                        </m:sSupPr>
                        <m:e>
                          <m:r>
                            <a:rPr lang="en-US" altLang="zh-CN" sz="2100" i="1">
                              <a:latin typeface="Cambria Math" panose="02040503050406030204" pitchFamily="18" charset="0"/>
                            </a:rPr>
                            <m:t>𝑒</m:t>
                          </m:r>
                        </m:e>
                        <m:sup>
                          <m:r>
                            <a:rPr lang="en-US" altLang="zh-CN" sz="2100" i="1">
                              <a:latin typeface="Cambria Math" panose="02040503050406030204" pitchFamily="18" charset="0"/>
                            </a:rPr>
                            <m:t>𝑥</m:t>
                          </m:r>
                        </m:sup>
                      </m:sSup>
                      <m:r>
                        <a:rPr lang="en-US" altLang="zh-CN" sz="2100" i="1">
                          <a:latin typeface="Cambria Math" panose="02040503050406030204" pitchFamily="18" charset="0"/>
                        </a:rPr>
                        <m:t>)</m:t>
                      </m:r>
                    </m:oMath>
                  </m:oMathPara>
                </a14:m>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14:m>
                  <m:oMath xmlns:m="http://schemas.openxmlformats.org/officeDocument/2006/math">
                    <m:r>
                      <a:rPr lang="en-US" altLang="zh-CN" sz="21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增加时</a:t>
                </a:r>
                <a:r>
                  <a:rPr lang="en-US" altLang="zh-CN" sz="21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的梯度不会消失</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可以用来对正值输入进行建模</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由于无需计算指数函数，所以它的计算速度很快</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使用它可以不再需要</a:t>
                </a:r>
                <a:r>
                  <a:rPr lang="zh-CN" altLang="en-US"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“预训练”</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过程</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p:cNvSpPr txBox="1">
                <a:spLocks noRot="1" noChangeAspect="1" noMove="1" noResize="1" noEditPoints="1" noAdjustHandles="1" noChangeArrowheads="1" noChangeShapeType="1" noTextEdit="1"/>
              </p:cNvSpPr>
              <p:nvPr/>
            </p:nvSpPr>
            <p:spPr>
              <a:xfrm>
                <a:off x="4772741" y="1377407"/>
                <a:ext cx="4269702" cy="4875200"/>
              </a:xfrm>
              <a:prstGeom prst="rect">
                <a:avLst/>
              </a:prstGeom>
              <a:blipFill>
                <a:blip r:embed="rId4"/>
                <a:stretch>
                  <a:fillRect l="-571" t="-375"/>
                </a:stretch>
              </a:blipFill>
            </p:spPr>
            <p:txBody>
              <a:bodyPr/>
              <a:lstStyle/>
              <a:p>
                <a:r>
                  <a:rPr lang="zh-CN" altLang="en-US">
                    <a:noFill/>
                  </a:rPr>
                  <a:t> </a:t>
                </a:r>
              </a:p>
            </p:txBody>
          </p:sp>
        </mc:Fallback>
      </mc:AlternateContent>
      <p:sp>
        <p:nvSpPr>
          <p:cNvPr id="2" name="页脚占位符 1"/>
          <p:cNvSpPr>
            <a:spLocks noGrp="1"/>
          </p:cNvSpPr>
          <p:nvPr>
            <p:ph type="ftr" sz="quarter" idx="11"/>
          </p:nvPr>
        </p:nvSpPr>
        <p:spPr>
          <a:xfrm>
            <a:off x="502443" y="6240464"/>
            <a:ext cx="6050757" cy="206381"/>
          </a:xfrm>
        </p:spPr>
        <p:txBody>
          <a:bodyPr/>
          <a:lstStyle/>
          <a:p>
            <a:r>
              <a:rPr lang="en-US" altLang="zh-CN" dirty="0"/>
              <a:t>http://static.googleusercontent.com/media/research.google.com/en//pubs/archive/40811.pdf</a:t>
            </a:r>
          </a:p>
        </p:txBody>
      </p:sp>
      <p:sp>
        <p:nvSpPr>
          <p:cNvPr id="3" name="灯片编号占位符 2"/>
          <p:cNvSpPr>
            <a:spLocks noGrp="1"/>
          </p:cNvSpPr>
          <p:nvPr>
            <p:ph type="sldNum" sz="quarter" idx="12"/>
          </p:nvPr>
        </p:nvSpPr>
        <p:spPr>
          <a:xfrm>
            <a:off x="6459141" y="6252607"/>
            <a:ext cx="2182416" cy="206381"/>
          </a:xfrm>
        </p:spPr>
        <p:txBody>
          <a:bodyPr/>
          <a:lstStyle/>
          <a:p>
            <a:fld id="{5DD3DB80-B894-403A-B48E-6FDC1A72010E}" type="slidenum">
              <a:rPr lang="zh-CN" altLang="en-US" smtClean="0"/>
              <a:t>48</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激活函数</a:t>
            </a:r>
          </a:p>
        </p:txBody>
      </p:sp>
      <p:sp>
        <p:nvSpPr>
          <p:cNvPr id="6" name="文本占位符 3 1"/>
          <p:cNvSpPr txBox="1"/>
          <p:nvPr/>
        </p:nvSpPr>
        <p:spPr>
          <a:xfrm>
            <a:off x="502444" y="1285289"/>
            <a:ext cx="4069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t>ReLU</a:t>
            </a:r>
            <a:r>
              <a:rPr lang="zh-CN" altLang="en-US" dirty="0"/>
              <a:t>函数</a:t>
            </a:r>
            <a:r>
              <a:rPr lang="en-US" altLang="zh-CN" dirty="0"/>
              <a:t>(rectified linear unit)</a:t>
            </a:r>
          </a:p>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函数</a:t>
            </a:r>
          </a:p>
        </p:txBody>
      </p:sp>
      <mc:AlternateContent xmlns:mc="http://schemas.openxmlformats.org/markup-compatibility/2006" xmlns:a14="http://schemas.microsoft.com/office/drawing/2010/main">
        <mc:Choice Requires="a14">
          <p:sp>
            <p:nvSpPr>
              <p:cNvPr id="5" name="矩形 4"/>
              <p:cNvSpPr/>
              <p:nvPr/>
            </p:nvSpPr>
            <p:spPr>
              <a:xfrm>
                <a:off x="703780" y="1956781"/>
                <a:ext cx="236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𝑅𝑒𝐿𝑈</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𝑚𝑎𝑥</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03780" y="1956781"/>
                <a:ext cx="2362506" cy="369332"/>
              </a:xfrm>
              <a:prstGeom prst="rect">
                <a:avLst/>
              </a:prstGeom>
              <a:blipFill rotWithShape="1">
                <a:blip r:embed="rId5"/>
                <a:stretch>
                  <a:fillRect b="-13115"/>
                </a:stretch>
              </a:blipFill>
            </p:spPr>
            <p:txBody>
              <a:bodyPr/>
              <a:lstStyle/>
              <a:p>
                <a:r>
                  <a:rPr lang="zh-CN" altLang="en-US">
                    <a:noFill/>
                  </a:rPr>
                  <a:t> </a:t>
                </a:r>
                <a:endParaRPr lang="zh-CN" altLang="en-US">
                  <a:noFill/>
                </a:endParaRPr>
              </a:p>
            </p:txBody>
          </p:sp>
        </mc:Fallback>
      </mc:AlternateContent>
      <p:pic>
        <p:nvPicPr>
          <p:cNvPr id="14" name="Picture 13">
            <a:extLst>
              <a:ext uri="{FF2B5EF4-FFF2-40B4-BE49-F238E27FC236}">
                <a16:creationId xmlns:a16="http://schemas.microsoft.com/office/drawing/2014/main" id="{B87CA00A-674E-429F-B3C9-F6B378ACBB8E}"/>
              </a:ext>
            </a:extLst>
          </p:cNvPr>
          <p:cNvPicPr>
            <a:picLocks noChangeAspect="1"/>
          </p:cNvPicPr>
          <p:nvPr/>
        </p:nvPicPr>
        <p:blipFill>
          <a:blip r:embed="rId6"/>
          <a:stretch>
            <a:fillRect/>
          </a:stretch>
        </p:blipFill>
        <p:spPr>
          <a:xfrm>
            <a:off x="371235" y="3228076"/>
            <a:ext cx="3539915" cy="2472495"/>
          </a:xfrm>
          <a:prstGeom prst="rect">
            <a:avLst/>
          </a:prstGeom>
        </p:spPr>
      </p:pic>
      <p:sp>
        <p:nvSpPr>
          <p:cNvPr id="15" name="矩形 14">
            <a:extLst>
              <a:ext uri="{FF2B5EF4-FFF2-40B4-BE49-F238E27FC236}">
                <a16:creationId xmlns:a16="http://schemas.microsoft.com/office/drawing/2014/main" id="{266F6490-05CB-4083-B1E1-8A883334F399}"/>
              </a:ext>
            </a:extLst>
          </p:cNvPr>
          <p:cNvSpPr/>
          <p:nvPr/>
        </p:nvSpPr>
        <p:spPr>
          <a:xfrm>
            <a:off x="502443" y="2394703"/>
            <a:ext cx="4572000" cy="468975"/>
          </a:xfrm>
          <a:prstGeom prst="rect">
            <a:avLst/>
          </a:prstGeom>
        </p:spPr>
        <p:txBody>
          <a:bodyPr>
            <a:spAutoFit/>
          </a:body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可以被近似为</a:t>
            </a:r>
            <a:r>
              <a:rPr lang="en-US" altLang="zh-CN"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softplus</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7900552-D4C0-4087-8177-4D3147EC5DEB}"/>
                  </a:ext>
                </a:extLst>
              </p:cNvPr>
              <p:cNvSpPr/>
              <p:nvPr/>
            </p:nvSpPr>
            <p:spPr>
              <a:xfrm>
                <a:off x="703780" y="2874243"/>
                <a:ext cx="2874826"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𝑆𝑜𝑓𝑡𝑝𝑙𝑢𝑠</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𝑙𝑜𝑔</m:t>
                      </m:r>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oMath>
                  </m:oMathPara>
                </a14:m>
                <a:endParaRPr lang="zh-CN" altLang="en-US" dirty="0"/>
              </a:p>
            </p:txBody>
          </p:sp>
        </mc:Choice>
        <mc:Fallback xmlns="">
          <p:sp>
            <p:nvSpPr>
              <p:cNvPr id="16" name="矩形 15">
                <a:extLst>
                  <a:ext uri="{FF2B5EF4-FFF2-40B4-BE49-F238E27FC236}">
                    <a16:creationId xmlns:a16="http://schemas.microsoft.com/office/drawing/2014/main" id="{A7900552-D4C0-4087-8177-4D3147EC5DEB}"/>
                  </a:ext>
                </a:extLst>
              </p:cNvPr>
              <p:cNvSpPr>
                <a:spLocks noRot="1" noChangeAspect="1" noMove="1" noResize="1" noEditPoints="1" noAdjustHandles="1" noChangeArrowheads="1" noChangeShapeType="1" noTextEdit="1"/>
              </p:cNvSpPr>
              <p:nvPr/>
            </p:nvSpPr>
            <p:spPr>
              <a:xfrm>
                <a:off x="703780" y="2874243"/>
                <a:ext cx="2874826" cy="391582"/>
              </a:xfrm>
              <a:prstGeom prst="rect">
                <a:avLst/>
              </a:prstGeom>
              <a:blipFill>
                <a:blip r:embed="rId7"/>
                <a:stretch>
                  <a:fillRect b="-9231"/>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7ADC92A-A5B2-466F-8704-F26177C110D8}"/>
              </a:ext>
            </a:extLst>
          </p:cNvPr>
          <p:cNvSpPr/>
          <p:nvPr/>
        </p:nvSpPr>
        <p:spPr>
          <a:xfrm>
            <a:off x="7046" y="5585437"/>
            <a:ext cx="4418197" cy="667170"/>
          </a:xfrm>
          <a:prstGeom prst="rect">
            <a:avLst/>
          </a:prstGeom>
        </p:spPr>
        <p:txBody>
          <a:bodyPr wrap="none">
            <a:spAutoFit/>
          </a:bodyPr>
          <a:lstStyle/>
          <a:p>
            <a:pPr lvl="1">
              <a:lnSpc>
                <a:spcPct val="12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其他激活函数：</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Leaky </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Exponential LU, </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Maxout</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p:cNvPicPr>
          <p:nvPr/>
        </p:nvPicPr>
        <p:blipFill>
          <a:blip r:embed="rId3"/>
          <a:stretch>
            <a:fillRect/>
          </a:stretch>
        </p:blipFill>
        <p:spPr>
          <a:xfrm>
            <a:off x="4718758" y="3007633"/>
            <a:ext cx="4333876" cy="3039492"/>
          </a:xfrm>
          <a:prstGeom prst="rect">
            <a:avLst/>
          </a:prstGeom>
        </p:spPr>
      </p:pic>
      <p:sp>
        <p:nvSpPr>
          <p:cNvPr id="13" name="内容占位符 2"/>
          <p:cNvSpPr txBox="1"/>
          <p:nvPr/>
        </p:nvSpPr>
        <p:spPr>
          <a:xfrm>
            <a:off x="4874298" y="1492740"/>
            <a:ext cx="4269702" cy="1622993"/>
          </a:xfrm>
          <a:prstGeom prst="rect">
            <a:avLst/>
          </a:prstGeom>
        </p:spPr>
        <p:txBody>
          <a:bodyPr vert="horz" lIns="91440" tIns="45720" rIns="91440" bIns="45720" rtlCol="0">
            <a:normAutofit fontScale="850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非线性取决于激活或者未激活的神经元构成的传播路径的选择</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允许</a:t>
            </a:r>
            <a:r>
              <a:rPr lang="zh-CN" altLang="en-US"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稀疏表示</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对于特定的输入，只有一部分神经元是活跃的</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2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页脚占位符 1"/>
          <p:cNvSpPr>
            <a:spLocks noGrp="1"/>
          </p:cNvSpPr>
          <p:nvPr>
            <p:ph type="ftr" sz="quarter" idx="11"/>
          </p:nvPr>
        </p:nvSpPr>
        <p:spPr>
          <a:xfrm>
            <a:off x="502443" y="6240464"/>
            <a:ext cx="6050757" cy="206381"/>
          </a:xfrm>
        </p:spPr>
        <p:txBody>
          <a:bodyPr/>
          <a:lstStyle/>
          <a:p>
            <a:r>
              <a:rPr lang="en-US" altLang="zh-CN" dirty="0"/>
              <a:t>http://proceedings.mlr.press/v15/glorot11a/glorot11a.pdf</a:t>
            </a:r>
          </a:p>
        </p:txBody>
      </p:sp>
      <p:sp>
        <p:nvSpPr>
          <p:cNvPr id="3" name="灯片编号占位符 2"/>
          <p:cNvSpPr>
            <a:spLocks noGrp="1"/>
          </p:cNvSpPr>
          <p:nvPr>
            <p:ph type="sldNum" sz="quarter" idx="12"/>
          </p:nvPr>
        </p:nvSpPr>
        <p:spPr>
          <a:xfrm>
            <a:off x="6459141" y="6252607"/>
            <a:ext cx="2182416" cy="206381"/>
          </a:xfrm>
        </p:spPr>
        <p:txBody>
          <a:bodyPr/>
          <a:lstStyle/>
          <a:p>
            <a:fld id="{5DD3DB80-B894-403A-B48E-6FDC1A72010E}" type="slidenum">
              <a:rPr lang="zh-CN" altLang="en-US" smtClean="0"/>
              <a:t>49</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激活函数</a:t>
            </a:r>
          </a:p>
        </p:txBody>
      </p:sp>
      <p:sp>
        <p:nvSpPr>
          <p:cNvPr id="6" name="文本占位符 3 1"/>
          <p:cNvSpPr txBox="1"/>
          <p:nvPr/>
        </p:nvSpPr>
        <p:spPr>
          <a:xfrm>
            <a:off x="502444" y="1285289"/>
            <a:ext cx="4069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t>ReLU</a:t>
            </a:r>
            <a:r>
              <a:rPr lang="zh-CN" altLang="en-US" dirty="0"/>
              <a:t>函数</a:t>
            </a:r>
            <a:r>
              <a:rPr lang="en-US" altLang="zh-CN" dirty="0"/>
              <a:t>(rectified linear unit)</a:t>
            </a:r>
          </a:p>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函数</a:t>
            </a:r>
          </a:p>
        </p:txBody>
      </p:sp>
      <mc:AlternateContent xmlns:mc="http://schemas.openxmlformats.org/markup-compatibility/2006" xmlns:a14="http://schemas.microsoft.com/office/drawing/2010/main">
        <mc:Choice Requires="a14">
          <p:sp>
            <p:nvSpPr>
              <p:cNvPr id="5" name="矩形 4"/>
              <p:cNvSpPr/>
              <p:nvPr/>
            </p:nvSpPr>
            <p:spPr>
              <a:xfrm>
                <a:off x="703780" y="1956781"/>
                <a:ext cx="236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𝑅𝑒𝐿𝑈</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𝑚𝑎𝑥</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03780" y="1956781"/>
                <a:ext cx="2362506" cy="369332"/>
              </a:xfrm>
              <a:prstGeom prst="rect">
                <a:avLst/>
              </a:prstGeom>
              <a:blipFill rotWithShape="1">
                <a:blip r:embed="rId6"/>
                <a:stretch>
                  <a:fillRect b="-13115"/>
                </a:stretch>
              </a:blipFill>
            </p:spPr>
            <p:txBody>
              <a:bodyPr/>
              <a:lstStyle/>
              <a:p>
                <a:r>
                  <a:rPr lang="zh-CN" altLang="en-US">
                    <a:noFill/>
                  </a:rPr>
                  <a:t> </a:t>
                </a:r>
                <a:endParaRPr lang="zh-CN" altLang="en-US">
                  <a:noFill/>
                </a:endParaRPr>
              </a:p>
            </p:txBody>
          </p:sp>
        </mc:Fallback>
      </mc:AlternateContent>
      <p:pic>
        <p:nvPicPr>
          <p:cNvPr id="10" name="Picture 13"/>
          <p:cNvPicPr>
            <a:picLocks noChangeAspect="1"/>
          </p:cNvPicPr>
          <p:nvPr/>
        </p:nvPicPr>
        <p:blipFill>
          <a:blip r:embed="rId7"/>
          <a:stretch>
            <a:fillRect/>
          </a:stretch>
        </p:blipFill>
        <p:spPr>
          <a:xfrm>
            <a:off x="371235" y="3228076"/>
            <a:ext cx="3539915" cy="2472495"/>
          </a:xfrm>
          <a:prstGeom prst="rect">
            <a:avLst/>
          </a:prstGeom>
        </p:spPr>
      </p:pic>
      <p:sp>
        <p:nvSpPr>
          <p:cNvPr id="4" name="矩形 3"/>
          <p:cNvSpPr/>
          <p:nvPr/>
        </p:nvSpPr>
        <p:spPr>
          <a:xfrm>
            <a:off x="502443" y="2394703"/>
            <a:ext cx="4572000" cy="468975"/>
          </a:xfrm>
          <a:prstGeom prst="rect">
            <a:avLst/>
          </a:prstGeom>
        </p:spPr>
        <p:txBody>
          <a:bodyPr>
            <a:spAutoFit/>
          </a:body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可以被近似为</a:t>
            </a:r>
            <a:r>
              <a:rPr lang="en-US" altLang="zh-CN"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softplus</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矩形 6"/>
              <p:cNvSpPr/>
              <p:nvPr/>
            </p:nvSpPr>
            <p:spPr>
              <a:xfrm>
                <a:off x="703780" y="2874243"/>
                <a:ext cx="2874826"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𝑆𝑜𝑓𝑡𝑝𝑙𝑢𝑠</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𝑙𝑜𝑔</m:t>
                      </m:r>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03780" y="2874243"/>
                <a:ext cx="2874826" cy="391582"/>
              </a:xfrm>
              <a:prstGeom prst="rect">
                <a:avLst/>
              </a:prstGeom>
              <a:blipFill rotWithShape="1">
                <a:blip r:embed="rId8"/>
                <a:stretch>
                  <a:fillRect b="-9231"/>
                </a:stretch>
              </a:blipFill>
            </p:spPr>
            <p:txBody>
              <a:bodyPr/>
              <a:lstStyle/>
              <a:p>
                <a:r>
                  <a:rPr lang="zh-CN" altLang="en-US">
                    <a:noFill/>
                  </a:rPr>
                  <a:t> </a:t>
                </a:r>
                <a:endParaRPr lang="zh-CN" altLang="en-US">
                  <a:noFill/>
                </a:endParaRPr>
              </a:p>
            </p:txBody>
          </p:sp>
        </mc:Fallback>
      </mc:AlternateContent>
      <p:sp>
        <p:nvSpPr>
          <p:cNvPr id="8" name="矩形 7"/>
          <p:cNvSpPr/>
          <p:nvPr/>
        </p:nvSpPr>
        <p:spPr>
          <a:xfrm>
            <a:off x="5018164" y="5880902"/>
            <a:ext cx="3070071" cy="371705"/>
          </a:xfrm>
          <a:prstGeom prst="rect">
            <a:avLst/>
          </a:prstGeom>
        </p:spPr>
        <p:txBody>
          <a:bodyPr wrap="none">
            <a:spAutoFit/>
          </a:bodyPr>
          <a:lstStyle/>
          <a:p>
            <a:pPr lvl="1">
              <a:lnSpc>
                <a:spcPct val="12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激活信号和梯度的稀疏传播</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矩形 11"/>
          <p:cNvSpPr/>
          <p:nvPr/>
        </p:nvSpPr>
        <p:spPr>
          <a:xfrm>
            <a:off x="7046" y="5585437"/>
            <a:ext cx="4418197" cy="667170"/>
          </a:xfrm>
          <a:prstGeom prst="rect">
            <a:avLst/>
          </a:prstGeom>
        </p:spPr>
        <p:txBody>
          <a:bodyPr wrap="none">
            <a:spAutoFit/>
          </a:bodyPr>
          <a:lstStyle/>
          <a:p>
            <a:pPr lvl="1">
              <a:lnSpc>
                <a:spcPct val="12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其他激活函数：</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20000"/>
              </a:lnSpc>
            </a:pP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Leaky </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Exponential LU, </a:t>
            </a:r>
            <a:r>
              <a:rPr lang="en-US" altLang="zh-CN" sz="16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Maxout</a:t>
            </a:r>
            <a:r>
              <a:rPr lang="en-US" altLang="zh-CN"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endPar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2022</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AI</a:t>
            </a:r>
            <a:r>
              <a:rPr lang="zh-CN" altLang="en-US" dirty="0"/>
              <a:t>界的爆炸新闻</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dirty="0"/>
          </a:p>
        </p:txBody>
      </p:sp>
      <p:sp>
        <p:nvSpPr>
          <p:cNvPr id="13" name="内容占位符 2"/>
          <p:cNvSpPr txBox="1"/>
          <p:nvPr/>
        </p:nvSpPr>
        <p:spPr>
          <a:xfrm>
            <a:off x="502443" y="1181186"/>
            <a:ext cx="4856957" cy="148048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2022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 </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ChatGPT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被推出，可以完成各类对话指令任务，推出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个月积累</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亿月活用户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p:cNvSpPr>
            <a:spLocks noGrp="1"/>
          </p:cNvSpPr>
          <p:nvPr>
            <p:ph type="ftr" sz="quarter" idx="11"/>
          </p:nvPr>
        </p:nvSpPr>
        <p:spPr>
          <a:xfrm>
            <a:off x="502443" y="6198897"/>
            <a:ext cx="3105151" cy="495896"/>
          </a:xfrm>
        </p:spPr>
        <p:txBody>
          <a:bodyPr/>
          <a:lstStyle/>
          <a:p>
            <a:r>
              <a:rPr lang="en-US" altLang="zh-CN" dirty="0">
                <a:solidFill>
                  <a:schemeClr val="accent1"/>
                </a:solidFill>
                <a:hlinkClick r:id="rId3"/>
              </a:rPr>
              <a:t>https://chat.openai.com/</a:t>
            </a:r>
            <a:endParaRPr lang="zh-CN" altLang="en-US" dirty="0"/>
          </a:p>
          <a:p>
            <a:endParaRPr lang="zh-CN" altLang="en-US" dirty="0"/>
          </a:p>
        </p:txBody>
      </p:sp>
      <p:pic>
        <p:nvPicPr>
          <p:cNvPr id="10" name="图片 9">
            <a:extLst>
              <a:ext uri="{FF2B5EF4-FFF2-40B4-BE49-F238E27FC236}">
                <a16:creationId xmlns:a16="http://schemas.microsoft.com/office/drawing/2014/main" id="{032D63F9-83DB-F9E8-F05F-7A529C9BD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43" y="2661666"/>
            <a:ext cx="4647722" cy="348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4">
            <a:extLst>
              <a:ext uri="{FF2B5EF4-FFF2-40B4-BE49-F238E27FC236}">
                <a16:creationId xmlns:a16="http://schemas.microsoft.com/office/drawing/2014/main" id="{598926D7-B105-36E2-7895-1199EE9498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5098" y="1181186"/>
            <a:ext cx="3484562"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642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50</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损失函数</a:t>
            </a:r>
          </a:p>
        </p:txBody>
      </p:sp>
      <p:sp>
        <p:nvSpPr>
          <p:cNvPr id="4" name="副标题 3"/>
          <p:cNvSpPr>
            <a:spLocks noGrp="1"/>
          </p:cNvSpPr>
          <p:nvPr>
            <p:ph type="subTitle" idx="1"/>
          </p:nvPr>
        </p:nvSpPr>
        <p:spPr/>
        <p:txBody>
          <a:bodyPr/>
          <a:lstStyle/>
          <a:p>
            <a:r>
              <a:rPr kumimoji="1" lang="en-US" altLang="zh-CN" dirty="0"/>
              <a:t>02</a:t>
            </a:r>
            <a:endParaRPr kumimoji="1"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51</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误差</a:t>
            </a:r>
            <a:r>
              <a:rPr lang="en-US" altLang="zh-CN" dirty="0"/>
              <a:t>/</a:t>
            </a:r>
            <a:r>
              <a:rPr lang="zh-CN" altLang="en-US" dirty="0"/>
              <a:t>损失函数</a:t>
            </a: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502443" y="1521976"/>
                <a:ext cx="7534210" cy="259282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随机梯度下降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从随机抽取的样本中进行更新（实际上执行批处理更新）：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𝜂</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𝑤</m:t>
                          </m:r>
                        </m:den>
                      </m:f>
                    </m:oMath>
                  </m:oMathPara>
                </a14:m>
                <a:endParaRPr lang="en-US" altLang="zh-CN" dirty="0"/>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一个二值输入的平方误差损失：</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ℒ</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zh-CN"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i="1">
                              <a:latin typeface="Cambria Math" panose="02040503050406030204" pitchFamily="18" charset="0"/>
                            </a:rPr>
                            <m:t>2</m:t>
                          </m:r>
                        </m:sup>
                      </m:sSup>
                    </m:oMath>
                  </m:oMathPara>
                </a14:m>
                <a:endParaRPr lang="zh-CN" altLang="zh-CN" dirty="0"/>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zh-CN" altLang="zh-CN" dirty="0"/>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502443" y="1521976"/>
                <a:ext cx="7534210" cy="2592824"/>
              </a:xfrm>
              <a:prstGeom prst="rect">
                <a:avLst/>
              </a:prstGeom>
              <a:blipFill rotWithShape="1">
                <a:blip r:embed="rId4"/>
                <a:stretch>
                  <a:fillRect l="-485" t="-706"/>
                </a:stretch>
              </a:blipFill>
            </p:spPr>
            <p:txBody>
              <a:bodyPr/>
              <a:lstStyle/>
              <a:p>
                <a:r>
                  <a:rPr lang="zh-CN" altLang="en-US">
                    <a:noFill/>
                  </a:rPr>
                  <a:t> </a:t>
                </a:r>
                <a:endParaRPr lang="zh-CN" altLang="en-US">
                  <a:noFill/>
                </a:endParaRPr>
              </a:p>
            </p:txBody>
          </p:sp>
        </mc:Fallback>
      </mc:AlternateContent>
      <p:sp>
        <p:nvSpPr>
          <p:cNvPr id="8" name="内容占位符 2"/>
          <p:cNvSpPr txBox="1"/>
          <p:nvPr/>
        </p:nvSpPr>
        <p:spPr>
          <a:xfrm>
            <a:off x="502443" y="3545927"/>
            <a:ext cx="7534210" cy="13895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1" name="Picture 4" descr="Image result for neur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076" y="4114800"/>
            <a:ext cx="3946732" cy="19359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矩形 4"/>
              <p:cNvSpPr/>
              <p:nvPr/>
            </p:nvSpPr>
            <p:spPr>
              <a:xfrm>
                <a:off x="1783983" y="4608077"/>
                <a:ext cx="66709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m:oMathPara>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83983" y="4608077"/>
                <a:ext cx="667093" cy="646331"/>
              </a:xfrm>
              <a:prstGeom prst="rect">
                <a:avLst/>
              </a:prstGeom>
              <a:blipFill>
                <a:blip r:embed="rId6"/>
                <a:stretch>
                  <a:fillRect l="-6422" r="-458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359379" y="4608076"/>
                <a:ext cx="66709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359379" y="4608076"/>
                <a:ext cx="667093" cy="646331"/>
              </a:xfrm>
              <a:prstGeom prst="rect">
                <a:avLst/>
              </a:prstGeom>
              <a:blipFill>
                <a:blip r:embed="rId7"/>
                <a:stretch>
                  <a:fillRect l="-5455" r="-12727" b="-15094"/>
                </a:stretch>
              </a:blipFill>
            </p:spPr>
            <p:txBody>
              <a:bodyPr/>
              <a:lstStyle/>
              <a:p>
                <a:r>
                  <a:rPr lang="zh-CN" altLang="en-US">
                    <a:noFill/>
                  </a:rPr>
                  <a:t> </a:t>
                </a:r>
              </a:p>
            </p:txBody>
          </p:sp>
        </mc:Fallback>
      </mc:AlternateContent>
      <p:sp>
        <p:nvSpPr>
          <p:cNvPr id="4" name="页脚占位符 1">
            <a:extLst>
              <a:ext uri="{FF2B5EF4-FFF2-40B4-BE49-F238E27FC236}">
                <a16:creationId xmlns:a16="http://schemas.microsoft.com/office/drawing/2014/main" id="{EA3BA318-E1D3-09D0-DA2F-42D43B3AA4D0}"/>
              </a:ext>
            </a:extLst>
          </p:cNvPr>
          <p:cNvSpPr>
            <a:spLocks noGrp="1"/>
          </p:cNvSpPr>
          <p:nvPr>
            <p:ph type="ftr" sz="quarter" idx="11"/>
          </p:nvPr>
        </p:nvSpPr>
        <p:spPr>
          <a:xfrm>
            <a:off x="502443" y="6240464"/>
            <a:ext cx="5555457" cy="206381"/>
          </a:xfrm>
        </p:spPr>
        <p:txBody>
          <a:bodyPr/>
          <a:lstStyle/>
          <a:p>
            <a:r>
              <a:rPr lang="en-US" altLang="zh-CN" dirty="0"/>
              <a:t>https://github.com/shahidmawan/Machine-Learning/blob/master/BP_chapter3_-_bp.pdf</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52</a:t>
            </a:fld>
            <a:endParaRPr lang="zh-CN" altLang="en-US" dirty="0"/>
          </a:p>
        </p:txBody>
      </p:sp>
      <p:sp>
        <p:nvSpPr>
          <p:cNvPr id="9" name="标题 3"/>
          <p:cNvSpPr>
            <a:spLocks noGrp="1"/>
          </p:cNvSpPr>
          <p:nvPr>
            <p:ph type="title"/>
          </p:nvPr>
        </p:nvSpPr>
        <p:spPr>
          <a:xfrm>
            <a:off x="703780" y="0"/>
            <a:ext cx="8137922" cy="1028699"/>
          </a:xfrm>
        </p:spPr>
        <p:txBody>
          <a:bodyPr/>
          <a:lstStyle/>
          <a:p>
            <a:r>
              <a:rPr lang="zh-CN" altLang="en-US" dirty="0"/>
              <a:t>误差</a:t>
            </a:r>
            <a:r>
              <a:rPr lang="en-US" altLang="zh-CN" dirty="0"/>
              <a:t>/</a:t>
            </a:r>
            <a:r>
              <a:rPr lang="zh-CN" altLang="en-US" dirty="0"/>
              <a:t>损失函数</a:t>
            </a:r>
          </a:p>
        </p:txBody>
      </p:sp>
      <p:sp>
        <p:nvSpPr>
          <p:cNvPr id="7" name="内容占位符 2"/>
          <p:cNvSpPr txBox="1"/>
          <p:nvPr/>
        </p:nvSpPr>
        <p:spPr>
          <a:xfrm>
            <a:off x="454488" y="1932772"/>
            <a:ext cx="2198204" cy="39981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（类标签服从多项分布）</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4" name="文本占位符 3 1"/>
          <p:cNvSpPr txBox="1"/>
          <p:nvPr/>
        </p:nvSpPr>
        <p:spPr>
          <a:xfrm>
            <a:off x="502443" y="1285289"/>
            <a:ext cx="5119424" cy="49004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10000"/>
              </a:lnSpc>
            </a:pPr>
            <a:r>
              <a:rPr lang="zh-CN" altLang="en-US" dirty="0"/>
              <a:t>多分类问题的</a:t>
            </a:r>
            <a:r>
              <a:rPr lang="en-US" altLang="zh-CN" dirty="0"/>
              <a:t>Softmax</a:t>
            </a:r>
            <a:r>
              <a:rPr lang="zh-CN" altLang="en-US" dirty="0"/>
              <a:t>损失（交叉熵损失）</a:t>
            </a:r>
            <a:endParaRPr lang="zh-CN" altLang="zh-CN" dirty="0"/>
          </a:p>
        </p:txBody>
      </p:sp>
      <p:grpSp>
        <p:nvGrpSpPr>
          <p:cNvPr id="89" name="组合 88"/>
          <p:cNvGrpSpPr/>
          <p:nvPr/>
        </p:nvGrpSpPr>
        <p:grpSpPr>
          <a:xfrm>
            <a:off x="583956" y="3301250"/>
            <a:ext cx="6524379" cy="2981495"/>
            <a:chOff x="1860831" y="3034411"/>
            <a:chExt cx="6524379" cy="2981495"/>
          </a:xfrm>
        </p:grpSpPr>
        <p:grpSp>
          <p:nvGrpSpPr>
            <p:cNvPr id="10" name="组合 9"/>
            <p:cNvGrpSpPr/>
            <p:nvPr/>
          </p:nvGrpSpPr>
          <p:grpSpPr>
            <a:xfrm>
              <a:off x="2337453" y="3034411"/>
              <a:ext cx="4870575" cy="2981495"/>
              <a:chOff x="2887343" y="1235557"/>
              <a:chExt cx="4870575" cy="2981495"/>
            </a:xfrm>
          </p:grpSpPr>
          <p:grpSp>
            <p:nvGrpSpPr>
              <p:cNvPr id="13" name="组合 12"/>
              <p:cNvGrpSpPr/>
              <p:nvPr/>
            </p:nvGrpSpPr>
            <p:grpSpPr>
              <a:xfrm>
                <a:off x="2887343" y="1388122"/>
                <a:ext cx="4377658" cy="2828930"/>
                <a:chOff x="2436239" y="1930666"/>
                <a:chExt cx="4377658" cy="2828930"/>
              </a:xfrm>
            </p:grpSpPr>
            <p:cxnSp>
              <p:nvCxnSpPr>
                <p:cNvPr id="47" name="直接箭头连接符 46"/>
                <p:cNvCxnSpPr/>
                <p:nvPr/>
              </p:nvCxnSpPr>
              <p:spPr>
                <a:xfrm>
                  <a:off x="2436239" y="242287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8" name="椭圆 47"/>
                <p:cNvSpPr/>
                <p:nvPr/>
              </p:nvSpPr>
              <p:spPr>
                <a:xfrm>
                  <a:off x="3512961" y="2214602"/>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49" name="直接箭头连接符 48"/>
                <p:cNvCxnSpPr/>
                <p:nvPr/>
              </p:nvCxnSpPr>
              <p:spPr>
                <a:xfrm>
                  <a:off x="2436239" y="329525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0" name="椭圆 49"/>
                <p:cNvSpPr/>
                <p:nvPr/>
              </p:nvSpPr>
              <p:spPr>
                <a:xfrm>
                  <a:off x="3512961" y="308698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51" name="直接箭头连接符 50"/>
                <p:cNvCxnSpPr/>
                <p:nvPr/>
              </p:nvCxnSpPr>
              <p:spPr>
                <a:xfrm>
                  <a:off x="2436239" y="4163704"/>
                  <a:ext cx="1076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椭圆 51"/>
                <p:cNvSpPr/>
                <p:nvPr/>
              </p:nvSpPr>
              <p:spPr>
                <a:xfrm>
                  <a:off x="3512961" y="3955433"/>
                  <a:ext cx="416542" cy="416542"/>
                </a:xfrm>
                <a:prstGeom prst="ellipse">
                  <a:avLst/>
                </a:prstGeom>
                <a:solidFill>
                  <a:schemeClr val="accent1">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53" name="直接箭头连接符 52"/>
                <p:cNvCxnSpPr>
                  <a:endCxn id="50" idx="2"/>
                </p:cNvCxnSpPr>
                <p:nvPr/>
              </p:nvCxnSpPr>
              <p:spPr>
                <a:xfrm>
                  <a:off x="2436239" y="2422874"/>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a:xfrm>
                  <a:off x="2436239" y="3295253"/>
                  <a:ext cx="1076722" cy="8723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endCxn id="48" idx="2"/>
                </p:cNvCxnSpPr>
                <p:nvPr/>
              </p:nvCxnSpPr>
              <p:spPr>
                <a:xfrm flipV="1">
                  <a:off x="2436239" y="2422873"/>
                  <a:ext cx="1076722" cy="1740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flipV="1">
                  <a:off x="2436239" y="2420909"/>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直接连接符 56"/>
                <p:cNvCxnSpPr>
                  <a:stCxn id="48" idx="0"/>
                  <a:endCxn id="48" idx="4"/>
                </p:cNvCxnSpPr>
                <p:nvPr/>
              </p:nvCxnSpPr>
              <p:spPr>
                <a:xfrm>
                  <a:off x="3721232" y="221460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3721232" y="3085472"/>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3721232" y="3963098"/>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0" name="直接箭头连接符 59"/>
                <p:cNvCxnSpPr>
                  <a:endCxn id="52" idx="2"/>
                </p:cNvCxnSpPr>
                <p:nvPr/>
              </p:nvCxnSpPr>
              <p:spPr>
                <a:xfrm>
                  <a:off x="2436239" y="2427209"/>
                  <a:ext cx="1076722" cy="1736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p:nvPr/>
              </p:nvCxnSpPr>
              <p:spPr>
                <a:xfrm flipV="1">
                  <a:off x="2436239" y="3287394"/>
                  <a:ext cx="1076722" cy="8763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2" name="椭圆 61"/>
                <p:cNvSpPr/>
                <p:nvPr/>
              </p:nvSpPr>
              <p:spPr>
                <a:xfrm>
                  <a:off x="4884817" y="2671545"/>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63" name="椭圆 62"/>
                <p:cNvSpPr/>
                <p:nvPr/>
              </p:nvSpPr>
              <p:spPr>
                <a:xfrm>
                  <a:off x="4884817" y="3504462"/>
                  <a:ext cx="416542" cy="416542"/>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cxnSp>
              <p:nvCxnSpPr>
                <p:cNvPr id="64" name="直接箭头连接符 63"/>
                <p:cNvCxnSpPr>
                  <a:stCxn id="48" idx="6"/>
                </p:cNvCxnSpPr>
                <p:nvPr/>
              </p:nvCxnSpPr>
              <p:spPr>
                <a:xfrm>
                  <a:off x="3929503" y="2422873"/>
                  <a:ext cx="955314" cy="4705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endCxn id="63" idx="2"/>
                </p:cNvCxnSpPr>
                <p:nvPr/>
              </p:nvCxnSpPr>
              <p:spPr>
                <a:xfrm>
                  <a:off x="3929503" y="3318114"/>
                  <a:ext cx="955314" cy="394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48" idx="6"/>
                </p:cNvCxnSpPr>
                <p:nvPr/>
              </p:nvCxnSpPr>
              <p:spPr>
                <a:xfrm>
                  <a:off x="3929503" y="2422873"/>
                  <a:ext cx="955314" cy="130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endCxn id="63" idx="2"/>
                </p:cNvCxnSpPr>
                <p:nvPr/>
              </p:nvCxnSpPr>
              <p:spPr>
                <a:xfrm flipV="1">
                  <a:off x="3929503" y="3712733"/>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a:xfrm flipV="1">
                  <a:off x="3929503" y="2874698"/>
                  <a:ext cx="955314" cy="4497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a:endCxn id="62" idx="2"/>
                </p:cNvCxnSpPr>
                <p:nvPr/>
              </p:nvCxnSpPr>
              <p:spPr>
                <a:xfrm flipV="1">
                  <a:off x="3929503" y="2879816"/>
                  <a:ext cx="955314" cy="12878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093087" y="2666427"/>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093087" y="3508546"/>
                  <a:ext cx="0" cy="416542"/>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5301359" y="2878112"/>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a:xfrm>
                  <a:off x="5301359" y="3705405"/>
                  <a:ext cx="65240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4" name="椭圆 73"/>
                <p:cNvSpPr/>
                <p:nvPr/>
              </p:nvSpPr>
              <p:spPr>
                <a:xfrm>
                  <a:off x="6329459" y="2670378"/>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75" name="椭圆 74"/>
                <p:cNvSpPr/>
                <p:nvPr/>
              </p:nvSpPr>
              <p:spPr>
                <a:xfrm>
                  <a:off x="6329459" y="3494119"/>
                  <a:ext cx="416542" cy="416542"/>
                </a:xfrm>
                <a:prstGeom prst="ellipse">
                  <a:avLst/>
                </a:prstGeom>
                <a:solidFill>
                  <a:srgbClr val="FF938B"/>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77" name="文本框 76"/>
                <p:cNvSpPr txBox="1"/>
                <p:nvPr/>
              </p:nvSpPr>
              <p:spPr>
                <a:xfrm>
                  <a:off x="5108690" y="1930666"/>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a:t>
                  </a:r>
                </a:p>
              </p:txBody>
            </p:sp>
            <p:sp>
              <p:nvSpPr>
                <p:cNvPr id="78" name="文本框 77"/>
                <p:cNvSpPr txBox="1"/>
                <p:nvPr/>
              </p:nvSpPr>
              <p:spPr>
                <a:xfrm>
                  <a:off x="6167566" y="1935274"/>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标签</a:t>
                  </a:r>
                </a:p>
              </p:txBody>
            </p:sp>
            <p:sp>
              <p:nvSpPr>
                <p:cNvPr id="81" name="文本框 80"/>
                <p:cNvSpPr txBox="1"/>
                <p:nvPr/>
              </p:nvSpPr>
              <p:spPr>
                <a:xfrm>
                  <a:off x="3282651"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隐含层</a:t>
                  </a:r>
                </a:p>
              </p:txBody>
            </p:sp>
            <p:sp>
              <p:nvSpPr>
                <p:cNvPr id="82" name="文本框 81"/>
                <p:cNvSpPr txBox="1"/>
                <p:nvPr/>
              </p:nvSpPr>
              <p:spPr>
                <a:xfrm>
                  <a:off x="4654506" y="4390264"/>
                  <a:ext cx="877163"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输出层</a:t>
                  </a:r>
                </a:p>
              </p:txBody>
            </p:sp>
          </p:grpSp>
          <mc:AlternateContent xmlns:mc="http://schemas.openxmlformats.org/markup-compatibility/2006" xmlns:a14="http://schemas.microsoft.com/office/drawing/2010/main">
            <mc:Choice Requires="a14">
              <p:sp>
                <p:nvSpPr>
                  <p:cNvPr id="17" name="文本框 16"/>
                  <p:cNvSpPr txBox="1"/>
                  <p:nvPr/>
                </p:nvSpPr>
                <p:spPr>
                  <a:xfrm>
                    <a:off x="5895576" y="1893539"/>
                    <a:ext cx="5249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895576" y="1893539"/>
                    <a:ext cx="524952" cy="369332"/>
                  </a:xfrm>
                  <a:prstGeom prst="rect">
                    <a:avLst/>
                  </a:prstGeom>
                  <a:blipFill rotWithShape="1">
                    <a:blip r:embed="rId4"/>
                    <a:stretch>
                      <a:fillRect b="-8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892915" y="2720176"/>
                    <a:ext cx="5400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2915" y="2720176"/>
                    <a:ext cx="540020" cy="369332"/>
                  </a:xfrm>
                  <a:prstGeom prst="rect">
                    <a:avLst/>
                  </a:prstGeom>
                  <a:blipFill rotWithShape="1">
                    <a:blip r:embed="rId5"/>
                    <a:stretch>
                      <a:fillRect b="-819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矩形 18"/>
                  <p:cNvSpPr/>
                  <p:nvPr/>
                </p:nvSpPr>
                <p:spPr>
                  <a:xfrm>
                    <a:off x="2957950" y="135514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2" name="矩形 111"/>
                  <p:cNvSpPr>
                    <a:spLocks noRot="1" noChangeAspect="1" noMove="1" noResize="1" noEditPoints="1" noAdjustHandles="1" noChangeArrowheads="1" noChangeShapeType="1" noTextEdit="1"/>
                  </p:cNvSpPr>
                  <p:nvPr/>
                </p:nvSpPr>
                <p:spPr>
                  <a:xfrm>
                    <a:off x="2957950" y="1355142"/>
                    <a:ext cx="626710" cy="430439"/>
                  </a:xfrm>
                  <a:prstGeom prst="rect">
                    <a:avLst/>
                  </a:prstGeom>
                  <a:blipFill rotWithShape="1">
                    <a:blip r:embed="rId6"/>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矩形 19"/>
                  <p:cNvSpPr/>
                  <p:nvPr/>
                </p:nvSpPr>
                <p:spPr>
                  <a:xfrm>
                    <a:off x="3675652" y="1235557"/>
                    <a:ext cx="666755" cy="3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3675652" y="1235557"/>
                    <a:ext cx="666755" cy="396647"/>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矩形 20"/>
                  <p:cNvSpPr/>
                  <p:nvPr/>
                </p:nvSpPr>
                <p:spPr>
                  <a:xfrm>
                    <a:off x="4189661" y="1263831"/>
                    <a:ext cx="579197" cy="396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zh-CN" altLang="en-US" sz="1600">
                                  <a:latin typeface="Cambria Math" panose="02040503050406030204" pitchFamily="18" charset="0"/>
                                </a:rPr>
                                <m:t>1</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4" name="矩形 113"/>
                  <p:cNvSpPr>
                    <a:spLocks noRot="1" noChangeAspect="1" noMove="1" noResize="1" noEditPoints="1" noAdjustHandles="1" noChangeArrowheads="1" noChangeShapeType="1" noTextEdit="1"/>
                  </p:cNvSpPr>
                  <p:nvPr/>
                </p:nvSpPr>
                <p:spPr>
                  <a:xfrm>
                    <a:off x="4189661" y="1263831"/>
                    <a:ext cx="579197" cy="396647"/>
                  </a:xfrm>
                  <a:prstGeom prst="rect">
                    <a:avLst/>
                  </a:prstGeom>
                  <a:blipFill rotWithShape="1">
                    <a:blip r:embed="rId8"/>
                    <a:stretch>
                      <a:fillRect b="-15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矩形 21"/>
                  <p:cNvSpPr/>
                  <p:nvPr/>
                </p:nvSpPr>
                <p:spPr>
                  <a:xfrm>
                    <a:off x="3892077" y="1700385"/>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15" name="矩形 114"/>
                  <p:cNvSpPr>
                    <a:spLocks noRot="1" noChangeAspect="1" noMove="1" noResize="1" noEditPoints="1" noAdjustHandles="1" noChangeArrowheads="1" noChangeShapeType="1" noTextEdit="1"/>
                  </p:cNvSpPr>
                  <p:nvPr/>
                </p:nvSpPr>
                <p:spPr>
                  <a:xfrm>
                    <a:off x="3892077" y="1700385"/>
                    <a:ext cx="388248" cy="338554"/>
                  </a:xfrm>
                  <a:prstGeom prst="rect">
                    <a:avLst/>
                  </a:prstGeom>
                  <a:blipFill rotWithShape="1">
                    <a:blip r:embed="rId9"/>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矩形 22"/>
                  <p:cNvSpPr/>
                  <p:nvPr/>
                </p:nvSpPr>
                <p:spPr>
                  <a:xfrm>
                    <a:off x="4072474" y="1746521"/>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16" name="矩形 115"/>
                  <p:cNvSpPr>
                    <a:spLocks noRot="1" noChangeAspect="1" noMove="1" noResize="1" noEditPoints="1" noAdjustHandles="1" noChangeArrowheads="1" noChangeShapeType="1" noTextEdit="1"/>
                  </p:cNvSpPr>
                  <p:nvPr/>
                </p:nvSpPr>
                <p:spPr>
                  <a:xfrm>
                    <a:off x="4072474" y="1746521"/>
                    <a:ext cx="407997" cy="256993"/>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矩形 23"/>
                  <p:cNvSpPr/>
                  <p:nvPr/>
                </p:nvSpPr>
                <p:spPr>
                  <a:xfrm>
                    <a:off x="3668620" y="2158589"/>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7" name="矩形 116"/>
                  <p:cNvSpPr>
                    <a:spLocks noRot="1" noChangeAspect="1" noMove="1" noResize="1" noEditPoints="1" noAdjustHandles="1" noChangeArrowheads="1" noChangeShapeType="1" noTextEdit="1"/>
                  </p:cNvSpPr>
                  <p:nvPr/>
                </p:nvSpPr>
                <p:spPr>
                  <a:xfrm>
                    <a:off x="3668620" y="2158589"/>
                    <a:ext cx="666755" cy="407804"/>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5" name="矩形 24"/>
                  <p:cNvSpPr/>
                  <p:nvPr/>
                </p:nvSpPr>
                <p:spPr>
                  <a:xfrm>
                    <a:off x="4182629" y="2186863"/>
                    <a:ext cx="579198"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a:rPr lang="en-US" altLang="zh-CN" sz="1600" b="0" i="0" smtClean="0">
                                  <a:latin typeface="Cambria Math" panose="02040503050406030204" pitchFamily="18" charset="0"/>
                                </a:rPr>
                                <m:t>2</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18" name="矩形 117"/>
                  <p:cNvSpPr>
                    <a:spLocks noRot="1" noChangeAspect="1" noMove="1" noResize="1" noEditPoints="1" noAdjustHandles="1" noChangeArrowheads="1" noChangeShapeType="1" noTextEdit="1"/>
                  </p:cNvSpPr>
                  <p:nvPr/>
                </p:nvSpPr>
                <p:spPr>
                  <a:xfrm>
                    <a:off x="4182629" y="2186863"/>
                    <a:ext cx="579198" cy="407804"/>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6" name="矩形 25"/>
                  <p:cNvSpPr/>
                  <p:nvPr/>
                </p:nvSpPr>
                <p:spPr>
                  <a:xfrm>
                    <a:off x="3675652" y="2990052"/>
                    <a:ext cx="666755" cy="4334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oMath>
                      </m:oMathPara>
                    </a14:m>
                    <a:endParaRPr lang="zh-CN" altLang="en-US" sz="1600" dirty="0"/>
                  </a:p>
                </p:txBody>
              </p:sp>
            </mc:Choice>
            <mc:Fallback xmlns="">
              <p:sp>
                <p:nvSpPr>
                  <p:cNvPr id="119" name="矩形 118"/>
                  <p:cNvSpPr>
                    <a:spLocks noRot="1" noChangeAspect="1" noMove="1" noResize="1" noEditPoints="1" noAdjustHandles="1" noChangeArrowheads="1" noChangeShapeType="1" noTextEdit="1"/>
                  </p:cNvSpPr>
                  <p:nvPr/>
                </p:nvSpPr>
                <p:spPr>
                  <a:xfrm>
                    <a:off x="3675652" y="2990052"/>
                    <a:ext cx="666755" cy="433452"/>
                  </a:xfrm>
                  <a:prstGeom prst="rect">
                    <a:avLst/>
                  </a:prstGeom>
                  <a:blipFill rotWithShape="1">
                    <a:blip r:embed="rId13"/>
                    <a:stretch>
                      <a:fillRect b="-41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7" name="矩形 26"/>
                  <p:cNvSpPr/>
                  <p:nvPr/>
                </p:nvSpPr>
                <p:spPr>
                  <a:xfrm>
                    <a:off x="4189661" y="3018326"/>
                    <a:ext cx="579198" cy="43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en-US" altLang="zh-CN" sz="1600" b="0" i="1" smtClean="0">
                                  <a:latin typeface="Cambria Math" panose="02040503050406030204" pitchFamily="18" charset="0"/>
                                </a:rPr>
                                <m:t>h</m:t>
                              </m:r>
                            </m:e>
                            <m:sub>
                              <m:r>
                                <m:rPr>
                                  <m:sty m:val="p"/>
                                </m:rPr>
                                <a:rPr lang="en-US" altLang="zh-CN" sz="1600" b="0" i="0" smtClean="0">
                                  <a:latin typeface="Cambria Math" panose="02040503050406030204" pitchFamily="18" charset="0"/>
                                </a:rPr>
                                <m:t>j</m:t>
                              </m:r>
                            </m:sub>
                            <m:sup>
                              <m:d>
                                <m:dPr>
                                  <m:ctrlPr>
                                    <a:rPr lang="zh-CN" altLang="en-US" sz="1600" i="1">
                                      <a:latin typeface="Cambria Math" panose="02040503050406030204" pitchFamily="18" charset="0"/>
                                    </a:rPr>
                                  </m:ctrlPr>
                                </m:dPr>
                                <m:e>
                                  <m:r>
                                    <a:rPr lang="zh-CN" altLang="en-US" sz="1600">
                                      <a:latin typeface="Cambria Math" panose="02040503050406030204" pitchFamily="18" charset="0"/>
                                    </a:rPr>
                                    <m:t>1</m:t>
                                  </m:r>
                                </m:e>
                              </m:d>
                            </m:sup>
                          </m:sSubSup>
                        </m:oMath>
                      </m:oMathPara>
                    </a14:m>
                    <a:endParaRPr lang="zh-CN" altLang="en-US" sz="1600" dirty="0"/>
                  </a:p>
                </p:txBody>
              </p:sp>
            </mc:Choice>
            <mc:Fallback xmlns="">
              <p:sp>
                <p:nvSpPr>
                  <p:cNvPr id="120" name="矩形 119"/>
                  <p:cNvSpPr>
                    <a:spLocks noRot="1" noChangeAspect="1" noMove="1" noResize="1" noEditPoints="1" noAdjustHandles="1" noChangeArrowheads="1" noChangeShapeType="1" noTextEdit="1"/>
                  </p:cNvSpPr>
                  <p:nvPr/>
                </p:nvSpPr>
                <p:spPr>
                  <a:xfrm>
                    <a:off x="4189661" y="3018326"/>
                    <a:ext cx="579198" cy="433452"/>
                  </a:xfrm>
                  <a:prstGeom prst="rect">
                    <a:avLst/>
                  </a:prstGeom>
                  <a:blipFill rotWithShape="1">
                    <a:blip r:embed="rId14"/>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8" name="矩形 27"/>
                  <p:cNvSpPr/>
                  <p:nvPr/>
                </p:nvSpPr>
                <p:spPr>
                  <a:xfrm>
                    <a:off x="4559893" y="1574262"/>
                    <a:ext cx="626710" cy="43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1" name="矩形 120"/>
                  <p:cNvSpPr>
                    <a:spLocks noRot="1" noChangeAspect="1" noMove="1" noResize="1" noEditPoints="1" noAdjustHandles="1" noChangeArrowheads="1" noChangeShapeType="1" noTextEdit="1"/>
                  </p:cNvSpPr>
                  <p:nvPr/>
                </p:nvSpPr>
                <p:spPr>
                  <a:xfrm>
                    <a:off x="4559893" y="1574262"/>
                    <a:ext cx="626710" cy="430439"/>
                  </a:xfrm>
                  <a:prstGeom prst="rect">
                    <a:avLst/>
                  </a:prstGeom>
                  <a:blipFill rotWithShape="1">
                    <a:blip r:embed="rId15"/>
                    <a:stretch>
                      <a:fillRect b="-56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矩形 28"/>
                  <p:cNvSpPr/>
                  <p:nvPr/>
                </p:nvSpPr>
                <p:spPr>
                  <a:xfrm>
                    <a:off x="5255558" y="1732354"/>
                    <a:ext cx="666755"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0">
                                  <a:latin typeface="Cambria Math" panose="02040503050406030204" pitchFamily="18" charset="0"/>
                                </a:rPr>
                                <m:t>1</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2" name="矩形 121"/>
                  <p:cNvSpPr>
                    <a:spLocks noRot="1" noChangeAspect="1" noMove="1" noResize="1" noEditPoints="1" noAdjustHandles="1" noChangeArrowheads="1" noChangeShapeType="1" noTextEdit="1"/>
                  </p:cNvSpPr>
                  <p:nvPr/>
                </p:nvSpPr>
                <p:spPr>
                  <a:xfrm>
                    <a:off x="5255558" y="1732354"/>
                    <a:ext cx="666755" cy="401072"/>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矩形 29"/>
                  <p:cNvSpPr/>
                  <p:nvPr/>
                </p:nvSpPr>
                <p:spPr>
                  <a:xfrm>
                    <a:off x="5226160" y="2546578"/>
                    <a:ext cx="666755" cy="407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𝑛𝑒</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en-US" altLang="zh-CN" sz="1600" b="0" i="1" smtClean="0">
                                  <a:latin typeface="Cambria Math" panose="02040503050406030204" pitchFamily="18" charset="0"/>
                                </a:rPr>
                                <m:t>𝑘</m:t>
                              </m:r>
                            </m:sub>
                            <m:sup>
                              <m:d>
                                <m:dPr>
                                  <m:ctrlPr>
                                    <a:rPr lang="zh-CN" altLang="en-US" sz="1600" i="1">
                                      <a:latin typeface="Cambria Math" panose="02040503050406030204" pitchFamily="18" charset="0"/>
                                    </a:rPr>
                                  </m:ctrlPr>
                                </m:dPr>
                                <m:e>
                                  <m:r>
                                    <a:rPr lang="en-US" altLang="zh-CN" sz="1600" b="0" i="0" smtClean="0">
                                      <a:latin typeface="Cambria Math" panose="02040503050406030204" pitchFamily="18" charset="0"/>
                                    </a:rPr>
                                    <m:t>2</m:t>
                                  </m:r>
                                </m:e>
                              </m:d>
                            </m:sup>
                          </m:sSubSup>
                        </m:oMath>
                      </m:oMathPara>
                    </a14:m>
                    <a:endParaRPr lang="zh-CN" altLang="en-US" sz="1600" dirty="0"/>
                  </a:p>
                </p:txBody>
              </p:sp>
            </mc:Choice>
            <mc:Fallback xmlns="">
              <p:sp>
                <p:nvSpPr>
                  <p:cNvPr id="123" name="矩形 122"/>
                  <p:cNvSpPr>
                    <a:spLocks noRot="1" noChangeAspect="1" noMove="1" noResize="1" noEditPoints="1" noAdjustHandles="1" noChangeArrowheads="1" noChangeShapeType="1" noTextEdit="1"/>
                  </p:cNvSpPr>
                  <p:nvPr/>
                </p:nvSpPr>
                <p:spPr>
                  <a:xfrm>
                    <a:off x="5226160" y="2546578"/>
                    <a:ext cx="666755" cy="407804"/>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210365" y="2102280"/>
                    <a:ext cx="535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7210365" y="2102280"/>
                    <a:ext cx="535146" cy="369332"/>
                  </a:xfrm>
                  <a:prstGeom prst="rect">
                    <a:avLst/>
                  </a:prstGeom>
                  <a:blipFill rotWithShape="1">
                    <a:blip r:embed="rId18"/>
                    <a:stretch>
                      <a:fillRect b="-1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207704" y="2928917"/>
                    <a:ext cx="550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7207704" y="2928917"/>
                    <a:ext cx="550214" cy="369332"/>
                  </a:xfrm>
                  <a:prstGeom prst="rect">
                    <a:avLst/>
                  </a:prstGeom>
                  <a:blipFill rotWithShape="1">
                    <a:blip r:embed="rId19"/>
                    <a:stretch>
                      <a:fillRect b="-163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3" name="矩形 32"/>
                  <p:cNvSpPr/>
                  <p:nvPr/>
                </p:nvSpPr>
                <p:spPr>
                  <a:xfrm>
                    <a:off x="3892077" y="3427440"/>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6" name="矩形 125"/>
                  <p:cNvSpPr>
                    <a:spLocks noRot="1" noChangeAspect="1" noMove="1" noResize="1" noEditPoints="1" noAdjustHandles="1" noChangeArrowheads="1" noChangeShapeType="1" noTextEdit="1"/>
                  </p:cNvSpPr>
                  <p:nvPr/>
                </p:nvSpPr>
                <p:spPr>
                  <a:xfrm>
                    <a:off x="3892077" y="3427440"/>
                    <a:ext cx="388248" cy="338554"/>
                  </a:xfrm>
                  <a:prstGeom prst="rect">
                    <a:avLst/>
                  </a:prstGeom>
                  <a:blipFill rotWithShape="1">
                    <a:blip r:embed="rId20"/>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4" name="矩形 33"/>
                  <p:cNvSpPr/>
                  <p:nvPr/>
                </p:nvSpPr>
                <p:spPr>
                  <a:xfrm>
                    <a:off x="4072474" y="3473576"/>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7" name="矩形 126"/>
                  <p:cNvSpPr>
                    <a:spLocks noRot="1" noChangeAspect="1" noMove="1" noResize="1" noEditPoints="1" noAdjustHandles="1" noChangeArrowheads="1" noChangeShapeType="1" noTextEdit="1"/>
                  </p:cNvSpPr>
                  <p:nvPr/>
                </p:nvSpPr>
                <p:spPr>
                  <a:xfrm>
                    <a:off x="4072474" y="3473576"/>
                    <a:ext cx="407997" cy="256993"/>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5" name="矩形 34"/>
                  <p:cNvSpPr/>
                  <p:nvPr/>
                </p:nvSpPr>
                <p:spPr>
                  <a:xfrm>
                    <a:off x="3894300" y="2557019"/>
                    <a:ext cx="3882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28" name="矩形 127"/>
                  <p:cNvSpPr>
                    <a:spLocks noRot="1" noChangeAspect="1" noMove="1" noResize="1" noEditPoints="1" noAdjustHandles="1" noChangeArrowheads="1" noChangeShapeType="1" noTextEdit="1"/>
                  </p:cNvSpPr>
                  <p:nvPr/>
                </p:nvSpPr>
                <p:spPr>
                  <a:xfrm>
                    <a:off x="3894300" y="2557019"/>
                    <a:ext cx="388248" cy="338554"/>
                  </a:xfrm>
                  <a:prstGeom prst="rect">
                    <a:avLst/>
                  </a:prstGeom>
                  <a:blipFill rotWithShape="1">
                    <a:blip r:embed="rId22"/>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矩形 35"/>
                  <p:cNvSpPr/>
                  <p:nvPr/>
                </p:nvSpPr>
                <p:spPr>
                  <a:xfrm>
                    <a:off x="4074697" y="2603155"/>
                    <a:ext cx="407997" cy="2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1</m:t>
                                  </m:r>
                                </m:e>
                              </m:d>
                            </m:sub>
                          </m:sSub>
                        </m:oMath>
                      </m:oMathPara>
                    </a14:m>
                    <a:endParaRPr lang="zh-CN" altLang="en-US" sz="1000" dirty="0"/>
                  </a:p>
                </p:txBody>
              </p:sp>
            </mc:Choice>
            <mc:Fallback xmlns="">
              <p:sp>
                <p:nvSpPr>
                  <p:cNvPr id="129" name="矩形 128"/>
                  <p:cNvSpPr>
                    <a:spLocks noRot="1" noChangeAspect="1" noMove="1" noResize="1" noEditPoints="1" noAdjustHandles="1" noChangeArrowheads="1" noChangeShapeType="1" noTextEdit="1"/>
                  </p:cNvSpPr>
                  <p:nvPr/>
                </p:nvSpPr>
                <p:spPr>
                  <a:xfrm>
                    <a:off x="4074697" y="2603155"/>
                    <a:ext cx="407997" cy="256993"/>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矩形 36"/>
                  <p:cNvSpPr/>
                  <p:nvPr/>
                </p:nvSpPr>
                <p:spPr>
                  <a:xfrm>
                    <a:off x="5273859" y="2978259"/>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0" name="矩形 129"/>
                  <p:cNvSpPr>
                    <a:spLocks noRot="1" noChangeAspect="1" noMove="1" noResize="1" noEditPoints="1" noAdjustHandles="1" noChangeArrowheads="1" noChangeShapeType="1" noTextEdit="1"/>
                  </p:cNvSpPr>
                  <p:nvPr/>
                </p:nvSpPr>
                <p:spPr>
                  <a:xfrm>
                    <a:off x="5273859" y="2978259"/>
                    <a:ext cx="388248" cy="338554"/>
                  </a:xfrm>
                  <a:prstGeom prst="rect">
                    <a:avLst/>
                  </a:prstGeom>
                  <a:blipFill rotWithShape="1">
                    <a:blip r:embed="rId24"/>
                    <a:stretch>
                      <a:fillRect b="-127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矩形 37"/>
                  <p:cNvSpPr/>
                  <p:nvPr/>
                </p:nvSpPr>
                <p:spPr>
                  <a:xfrm>
                    <a:off x="5454256" y="3024395"/>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1" name="矩形 130"/>
                  <p:cNvSpPr>
                    <a:spLocks noRot="1" noChangeAspect="1" noMove="1" noResize="1" noEditPoints="1" noAdjustHandles="1" noChangeArrowheads="1" noChangeShapeType="1" noTextEdit="1"/>
                  </p:cNvSpPr>
                  <p:nvPr/>
                </p:nvSpPr>
                <p:spPr>
                  <a:xfrm>
                    <a:off x="5454256" y="3024395"/>
                    <a:ext cx="407997" cy="256993"/>
                  </a:xfrm>
                  <a:prstGeom prst="rect">
                    <a:avLst/>
                  </a:prstGeom>
                  <a:blipFill rotWithShape="1">
                    <a:blip r:embed="rId2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9" name="矩形 38"/>
                  <p:cNvSpPr/>
                  <p:nvPr/>
                </p:nvSpPr>
                <p:spPr>
                  <a:xfrm>
                    <a:off x="5265079" y="2134545"/>
                    <a:ext cx="388248"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oMath>
                      </m:oMathPara>
                    </a14:m>
                    <a:endParaRPr lang="zh-CN" altLang="en-US" sz="1600" dirty="0"/>
                  </a:p>
                </p:txBody>
              </p:sp>
            </mc:Choice>
            <mc:Fallback xmlns="">
              <p:sp>
                <p:nvSpPr>
                  <p:cNvPr id="132" name="矩形 131"/>
                  <p:cNvSpPr>
                    <a:spLocks noRot="1" noChangeAspect="1" noMove="1" noResize="1" noEditPoints="1" noAdjustHandles="1" noChangeArrowheads="1" noChangeShapeType="1" noTextEdit="1"/>
                  </p:cNvSpPr>
                  <p:nvPr/>
                </p:nvSpPr>
                <p:spPr>
                  <a:xfrm>
                    <a:off x="5265079" y="2134545"/>
                    <a:ext cx="388248" cy="338554"/>
                  </a:xfrm>
                  <a:prstGeom prst="rect">
                    <a:avLst/>
                  </a:prstGeom>
                  <a:blipFill rotWithShape="1">
                    <a:blip r:embed="rId26"/>
                    <a:stretch>
                      <a:fillRect b="-107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0" name="矩形 39"/>
                  <p:cNvSpPr/>
                  <p:nvPr/>
                </p:nvSpPr>
                <p:spPr>
                  <a:xfrm>
                    <a:off x="5445476" y="2180681"/>
                    <a:ext cx="407997" cy="2569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𝑓</m:t>
                              </m:r>
                            </m:e>
                            <m:sub>
                              <m:d>
                                <m:dPr>
                                  <m:ctrlPr>
                                    <a:rPr lang="en-US" altLang="zh-CN" sz="1000" b="0" i="1" smtClean="0">
                                      <a:latin typeface="Cambria Math" panose="02040503050406030204" pitchFamily="18" charset="0"/>
                                    </a:rPr>
                                  </m:ctrlPr>
                                </m:dPr>
                                <m:e>
                                  <m:r>
                                    <a:rPr lang="en-US" altLang="zh-CN" sz="1000" b="0" i="1" smtClean="0">
                                      <a:latin typeface="Cambria Math" panose="02040503050406030204" pitchFamily="18" charset="0"/>
                                    </a:rPr>
                                    <m:t>2</m:t>
                                  </m:r>
                                </m:e>
                              </m:d>
                            </m:sub>
                          </m:sSub>
                        </m:oMath>
                      </m:oMathPara>
                    </a14:m>
                    <a:endParaRPr lang="zh-CN" altLang="en-US" sz="1000" dirty="0"/>
                  </a:p>
                </p:txBody>
              </p:sp>
            </mc:Choice>
            <mc:Fallback xmlns="">
              <p:sp>
                <p:nvSpPr>
                  <p:cNvPr id="133" name="矩形 132"/>
                  <p:cNvSpPr>
                    <a:spLocks noRot="1" noChangeAspect="1" noMove="1" noResize="1" noEditPoints="1" noAdjustHandles="1" noChangeArrowheads="1" noChangeShapeType="1" noTextEdit="1"/>
                  </p:cNvSpPr>
                  <p:nvPr/>
                </p:nvSpPr>
                <p:spPr>
                  <a:xfrm>
                    <a:off x="5445476" y="2180681"/>
                    <a:ext cx="407997" cy="256993"/>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p:grpSp>
        <p:sp>
          <p:nvSpPr>
            <p:cNvPr id="83" name="矩形 82"/>
            <p:cNvSpPr/>
            <p:nvPr/>
          </p:nvSpPr>
          <p:spPr>
            <a:xfrm>
              <a:off x="1860831" y="3452798"/>
              <a:ext cx="655022" cy="2348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964354" y="5586162"/>
              <a:ext cx="2420856" cy="369332"/>
            </a:xfrm>
            <a:prstGeom prst="rect">
              <a:avLst/>
            </a:prstGeom>
          </p:spPr>
          <p:txBody>
            <a:bodyPr wrap="none">
              <a:spAutoFit/>
            </a:bodyPr>
            <a:lstStyle/>
            <a:p>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One hot</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编码</a:t>
              </a: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的类标签</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mc:AlternateContent xmlns:mc="http://schemas.openxmlformats.org/markup-compatibility/2006" xmlns:a14="http://schemas.microsoft.com/office/drawing/2010/main">
        <mc:Choice Requires="a14">
          <p:sp>
            <p:nvSpPr>
              <p:cNvPr id="87" name="矩形 86"/>
              <p:cNvSpPr/>
              <p:nvPr/>
            </p:nvSpPr>
            <p:spPr>
              <a:xfrm>
                <a:off x="485203" y="2275259"/>
                <a:ext cx="5199817"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ℒ</m:t>
                      </m:r>
                      <m:r>
                        <a:rPr lang="zh-CN" altLang="en-US" i="0">
                          <a:latin typeface="Cambria Math" panose="02040503050406030204" pitchFamily="18" charset="0"/>
                        </a:rPr>
                        <m:t>(</m:t>
                      </m:r>
                      <m:r>
                        <a:rPr lang="zh-CN" altLang="en-US" i="1">
                          <a:latin typeface="Cambria Math" panose="02040503050406030204" pitchFamily="18" charset="0"/>
                        </a:rPr>
                        <m:t>𝑤</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𝑘</m:t>
                              </m:r>
                            </m:sub>
                          </m:sSub>
                          <m:r>
                            <a:rPr lang="zh-CN" altLang="en-US" i="1">
                              <a:latin typeface="Cambria Math" panose="02040503050406030204" pitchFamily="18" charset="0"/>
                            </a:rPr>
                            <m:t>𝑙𝑜𝑔</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𝑘</m:t>
                              </m:r>
                            </m:sub>
                          </m:sSub>
                        </m:e>
                      </m:nary>
                    </m:oMath>
                  </m:oMathPara>
                </a14:m>
                <a:endParaRPr lang="zh-CN" altLang="en-US" dirty="0"/>
              </a:p>
            </p:txBody>
          </p:sp>
        </mc:Choice>
        <mc:Fallback xmlns="">
          <p:sp>
            <p:nvSpPr>
              <p:cNvPr id="87" name="矩形 86"/>
              <p:cNvSpPr>
                <a:spLocks noRot="1" noChangeAspect="1" noMove="1" noResize="1" noEditPoints="1" noAdjustHandles="1" noChangeArrowheads="1" noChangeShapeType="1" noTextEdit="1"/>
              </p:cNvSpPr>
              <p:nvPr/>
            </p:nvSpPr>
            <p:spPr>
              <a:xfrm>
                <a:off x="485203" y="2275259"/>
                <a:ext cx="5199817" cy="764505"/>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5380939" y="2163978"/>
                <a:ext cx="2929648" cy="927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𝑘</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𝑒𝑥𝑝</m:t>
                          </m:r>
                          <m:r>
                            <a:rPr lang="zh-CN" altLang="en-US">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a:latin typeface="Cambria Math" panose="02040503050406030204" pitchFamily="18" charset="0"/>
                                        </a:rPr>
                                        <m:t>2</m:t>
                                      </m:r>
                                    </m:e>
                                  </m:d>
                                </m:sup>
                              </m:sSubSup>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a:latin typeface="Cambria Math" panose="02040503050406030204" pitchFamily="18" charset="0"/>
                                        </a:rPr>
                                        <m:t>1</m:t>
                                      </m:r>
                                    </m:e>
                                  </m:d>
                                </m:sup>
                              </m:sSubSup>
                            </m:e>
                          </m:nary>
                          <m:r>
                            <a:rPr lang="en-US" altLang="zh-CN" i="1">
                              <a:latin typeface="Cambria Math" panose="02040503050406030204" pitchFamily="18" charset="0"/>
                            </a:rPr>
                            <m:t>)</m:t>
                          </m:r>
                        </m:num>
                        <m:den>
                          <m:nary>
                            <m:naryPr>
                              <m:chr m:val="∑"/>
                              <m:supHide m:val="on"/>
                              <m:ctrlPr>
                                <a:rPr lang="en-US" altLang="zh-CN"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a:latin typeface="Cambria Math" panose="02040503050406030204" pitchFamily="18" charset="0"/>
                                    </a:rPr>
                                    <m:t>′</m:t>
                                  </m:r>
                                </m:sup>
                              </m:sSup>
                            </m:sub>
                            <m:sup/>
                            <m:e>
                              <m:r>
                                <a:rPr lang="zh-CN" altLang="en-US" i="1">
                                  <a:latin typeface="Cambria Math" panose="02040503050406030204" pitchFamily="18" charset="0"/>
                                </a:rPr>
                                <m:t>𝑒𝑥𝑝</m:t>
                              </m:r>
                              <m:d>
                                <m:dPr>
                                  <m:ctrlPr>
                                    <a:rPr lang="zh-CN" altLang="en-US"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𝑤</m:t>
                                          </m:r>
                                        </m:e>
                                        <m:sub>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a:latin typeface="Cambria Math" panose="02040503050406030204" pitchFamily="18" charset="0"/>
                                                </a:rPr>
                                                <m:t>′</m:t>
                                              </m:r>
                                            </m:sup>
                                          </m:sSup>
                                          <m:r>
                                            <a:rPr lang="zh-CN" altLang="en-US">
                                              <a:latin typeface="Cambria Math" panose="02040503050406030204" pitchFamily="18" charset="0"/>
                                            </a:rPr>
                                            <m:t>,</m:t>
                                          </m:r>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a:latin typeface="Cambria Math" panose="02040503050406030204" pitchFamily="18" charset="0"/>
                                                </a:rPr>
                                                <m:t>2</m:t>
                                              </m:r>
                                            </m:e>
                                          </m:d>
                                        </m:sup>
                                      </m:sSubSup>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a:latin typeface="Cambria Math" panose="02040503050406030204" pitchFamily="18" charset="0"/>
                                                </a:rPr>
                                                <m:t>1</m:t>
                                              </m:r>
                                            </m:e>
                                          </m:d>
                                        </m:sup>
                                      </m:sSubSup>
                                    </m:e>
                                  </m:nary>
                                </m:e>
                              </m:d>
                            </m:e>
                          </m:nary>
                        </m:den>
                      </m:f>
                    </m:oMath>
                  </m:oMathPara>
                </a14:m>
                <a:endParaRPr lang="zh-CN" altLang="en-US" dirty="0"/>
              </a:p>
            </p:txBody>
          </p:sp>
        </mc:Choice>
        <mc:Fallback xmlns="">
          <p:sp>
            <p:nvSpPr>
              <p:cNvPr id="88" name="矩形 87"/>
              <p:cNvSpPr>
                <a:spLocks noRot="1" noChangeAspect="1" noMove="1" noResize="1" noEditPoints="1" noAdjustHandles="1" noChangeArrowheads="1" noChangeShapeType="1" noTextEdit="1"/>
              </p:cNvSpPr>
              <p:nvPr/>
            </p:nvSpPr>
            <p:spPr>
              <a:xfrm>
                <a:off x="5380939" y="2163978"/>
                <a:ext cx="2929648" cy="927049"/>
              </a:xfrm>
              <a:prstGeom prst="rect">
                <a:avLst/>
              </a:prstGeom>
              <a:blipFill>
                <a:blip r:embed="rId29"/>
                <a:stretch>
                  <a:fillRect/>
                </a:stretch>
              </a:blipFill>
            </p:spPr>
            <p:txBody>
              <a:bodyPr/>
              <a:lstStyle/>
              <a:p>
                <a:r>
                  <a:rPr lang="zh-CN" altLang="en-US">
                    <a:noFill/>
                  </a:rPr>
                  <a:t> </a:t>
                </a:r>
              </a:p>
            </p:txBody>
          </p:sp>
        </mc:Fallback>
      </mc:AlternateContent>
      <p:sp>
        <p:nvSpPr>
          <p:cNvPr id="90" name="内容占位符 2"/>
          <p:cNvSpPr txBox="1"/>
          <p:nvPr/>
        </p:nvSpPr>
        <p:spPr>
          <a:xfrm>
            <a:off x="4772741" y="2483436"/>
            <a:ext cx="646331" cy="48706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深度学习思想简介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6868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什么是深度学习？</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948042"/>
            <a:ext cx="7953661" cy="3994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深度学习是一种有着</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多个层次的</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表征学习（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representation-learning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通过简单但</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非线性</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的模块自动地将每个层次的特征（从原始输入开始）转变为更高级抽象的表征形式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主要通过神经网络实现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a:extLst>
              <a:ext uri="{FF2B5EF4-FFF2-40B4-BE49-F238E27FC236}">
                <a16:creationId xmlns:a16="http://schemas.microsoft.com/office/drawing/2014/main" id="{3C059886-89B5-4236-8A5F-CBAEA39F5A45}"/>
              </a:ext>
            </a:extLst>
          </p:cNvPr>
          <p:cNvSpPr>
            <a:spLocks noGrp="1"/>
          </p:cNvSpPr>
          <p:nvPr>
            <p:ph type="ftr" sz="quarter" idx="11"/>
          </p:nvPr>
        </p:nvSpPr>
        <p:spPr>
          <a:xfrm>
            <a:off x="502443" y="6198897"/>
            <a:ext cx="4069557" cy="495896"/>
          </a:xfrm>
        </p:spPr>
        <p:txBody>
          <a:bodyPr/>
          <a:lstStyle/>
          <a:p>
            <a:r>
              <a:rPr lang="en-US" altLang="zh-CN" dirty="0" err="1">
                <a:solidFill>
                  <a:schemeClr val="accent1"/>
                </a:solidFill>
              </a:rPr>
              <a:t>LeCun</a:t>
            </a:r>
            <a:r>
              <a:rPr lang="en-US" altLang="zh-CN" dirty="0">
                <a:solidFill>
                  <a:schemeClr val="accent1"/>
                </a:solidFill>
              </a:rPr>
              <a:t>, </a:t>
            </a:r>
            <a:r>
              <a:rPr lang="en-US" altLang="zh-CN" dirty="0" err="1">
                <a:solidFill>
                  <a:schemeClr val="accent1"/>
                </a:solidFill>
              </a:rPr>
              <a:t>Bengio</a:t>
            </a:r>
            <a:r>
              <a:rPr lang="en-US" altLang="zh-CN" dirty="0">
                <a:solidFill>
                  <a:schemeClr val="accent1"/>
                </a:solidFill>
              </a:rPr>
              <a:t> and Hinton. Deep Learning. Nature 2015.</a:t>
            </a:r>
          </a:p>
        </p:txBody>
      </p:sp>
      <p:sp>
        <p:nvSpPr>
          <p:cNvPr id="8" name="文本占位符 3 1">
            <a:extLst>
              <a:ext uri="{FF2B5EF4-FFF2-40B4-BE49-F238E27FC236}">
                <a16:creationId xmlns:a16="http://schemas.microsoft.com/office/drawing/2014/main" id="{C87C5365-07B0-4FAF-B7B5-59D707C99F14}"/>
              </a:ext>
            </a:extLst>
          </p:cNvPr>
          <p:cNvSpPr txBox="1">
            <a:spLocks/>
          </p:cNvSpPr>
          <p:nvPr/>
        </p:nvSpPr>
        <p:spPr>
          <a:xfrm>
            <a:off x="681738" y="1280920"/>
            <a:ext cx="1007574" cy="409657"/>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定义</a:t>
            </a:r>
            <a:endParaRPr lang="en-US" altLang="zh-CN" dirty="0"/>
          </a:p>
        </p:txBody>
      </p:sp>
    </p:spTree>
    <p:extLst>
      <p:ext uri="{BB962C8B-B14F-4D97-AF65-F5344CB8AC3E}">
        <p14:creationId xmlns:p14="http://schemas.microsoft.com/office/powerpoint/2010/main" val="1459166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深度神经网络 </a:t>
            </a:r>
            <a:r>
              <a:rPr lang="en-US" altLang="zh-CN" dirty="0"/>
              <a:t>(DNN)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35747" y="5651009"/>
            <a:ext cx="7872505" cy="5894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具有许多隐含层的多层感知机</a:t>
            </a:r>
          </a:p>
        </p:txBody>
      </p:sp>
      <p:pic>
        <p:nvPicPr>
          <p:cNvPr id="9" name="Picture 2" descr="https://www.hindawi.com/journals/jcse/2012/389690.fig.0011.jpg">
            <a:extLst>
              <a:ext uri="{FF2B5EF4-FFF2-40B4-BE49-F238E27FC236}">
                <a16:creationId xmlns:a16="http://schemas.microsoft.com/office/drawing/2014/main" id="{43870E57-4742-4B60-AE81-36E91FD012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71" b="3582"/>
          <a:stretch/>
        </p:blipFill>
        <p:spPr bwMode="auto">
          <a:xfrm>
            <a:off x="1337529" y="1418219"/>
            <a:ext cx="6468942" cy="406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857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训练深度网络的难点</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449070"/>
            <a:ext cx="7953661" cy="4997775"/>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缺乏大数据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现在我们有很多大数据</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缺乏计算资源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HPC</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容易进入（坏的）局部最小值</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现在我们可以使用预训练技术和各种优化算法</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梯度消失</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，批标准化，残差网络等方法</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dropout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p>
        </p:txBody>
      </p:sp>
    </p:spTree>
    <p:extLst>
      <p:ext uri="{BB962C8B-B14F-4D97-AF65-F5344CB8AC3E}">
        <p14:creationId xmlns:p14="http://schemas.microsoft.com/office/powerpoint/2010/main" val="1974854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大数据时代</a:t>
            </a:r>
            <a:r>
              <a:rPr lang="en-US" altLang="zh-CN" dirty="0">
                <a:sym typeface="Wingdings" panose="05000000000000000000" pitchFamily="2" charset="2"/>
              </a:rPr>
              <a:t></a:t>
            </a:r>
            <a:r>
              <a:rPr lang="zh-CN" altLang="en-US" dirty="0">
                <a:sym typeface="Wingdings" panose="05000000000000000000" pitchFamily="2" charset="2"/>
              </a:rPr>
              <a:t>新的</a:t>
            </a:r>
            <a:r>
              <a:rPr lang="en-US" altLang="zh-CN" dirty="0">
                <a:sym typeface="Wingdings" panose="05000000000000000000" pitchFamily="2" charset="2"/>
              </a:rPr>
              <a:t>AI</a:t>
            </a:r>
            <a:r>
              <a:rPr lang="zh-CN" altLang="en-US" dirty="0">
                <a:sym typeface="Wingdings" panose="05000000000000000000" pitchFamily="2" charset="2"/>
              </a:rPr>
              <a:t>时代</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449070"/>
            <a:ext cx="7953661" cy="499777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随着</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大数据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概念的兴起，许多先进的大数据分布式数据处理系统被发明</a:t>
            </a: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MapReduce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BigTable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Hadoop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Spark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Ray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公司有意识地收集、存储和规范化数据，并且进行数据挖掘</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谷歌，亚马逊，</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Facebook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，百度，阿里巴巴，头条等</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高校、餐厅、交通局、医院等</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有越来越多的大数据专家和技术人员</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出现了收集和清理大数据的更好机制</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众包平台比如</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Amazon Mechanism Turk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CloudFlower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p>
        </p:txBody>
      </p:sp>
    </p:spTree>
    <p:extLst>
      <p:ext uri="{BB962C8B-B14F-4D97-AF65-F5344CB8AC3E}">
        <p14:creationId xmlns:p14="http://schemas.microsoft.com/office/powerpoint/2010/main" val="126237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图像数据集：</a:t>
            </a:r>
            <a:r>
              <a:rPr lang="en-US" altLang="zh-CN" dirty="0"/>
              <a:t>ImageNet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4018536"/>
            <a:ext cx="7953661" cy="24019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统计数据（</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日更新）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非空概念总数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21,841</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图像总数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14,197,122</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带边界框注释的图像数量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1,034,908</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SIFT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特征的概念数量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1,000</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SIFT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特征的图像数量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120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万张</a:t>
            </a:r>
          </a:p>
          <a:p>
            <a:pPr lvl="1">
              <a:lnSpc>
                <a:spcPct val="11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Picture 2" descr="See the source image">
            <a:extLst>
              <a:ext uri="{FF2B5EF4-FFF2-40B4-BE49-F238E27FC236}">
                <a16:creationId xmlns:a16="http://schemas.microsoft.com/office/drawing/2014/main" id="{D6F6EAE8-E6B1-471F-8424-48A392501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17" y="1194018"/>
            <a:ext cx="6890934" cy="2747651"/>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3105151" cy="206381"/>
          </a:xfrm>
        </p:spPr>
        <p:txBody>
          <a:bodyPr/>
          <a:lstStyle/>
          <a:p>
            <a:r>
              <a:rPr lang="en-US" altLang="zh-CN" dirty="0"/>
              <a:t>https://image-net.org/about.php</a:t>
            </a:r>
          </a:p>
        </p:txBody>
      </p:sp>
    </p:spTree>
    <p:extLst>
      <p:ext uri="{BB962C8B-B14F-4D97-AF65-F5344CB8AC3E}">
        <p14:creationId xmlns:p14="http://schemas.microsoft.com/office/powerpoint/2010/main" val="2259029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文本数据集：</a:t>
            </a:r>
            <a:r>
              <a:rPr lang="en-US" altLang="zh-CN" dirty="0"/>
              <a:t>Wikipedia</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59</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9" y="5438197"/>
            <a:ext cx="7953661" cy="46957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6,675,614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篇英文文章 </a:t>
            </a:r>
            <a:r>
              <a:rPr lang="en-US" altLang="zh-CN" sz="16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(2023</a:t>
            </a:r>
            <a:r>
              <a:rPr lang="zh-CN" altLang="en-US" sz="16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16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16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月更新</a:t>
            </a:r>
            <a:r>
              <a:rPr lang="en-US" altLang="zh-CN" sz="16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3105151" cy="206381"/>
          </a:xfrm>
        </p:spPr>
        <p:txBody>
          <a:bodyPr/>
          <a:lstStyle/>
          <a:p>
            <a:r>
              <a:rPr lang="en-US" altLang="zh-CN" dirty="0"/>
              <a:t>https://wikicount.net/</a:t>
            </a:r>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2"/>
            <a:ext cx="7953661" cy="74996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Wikipedia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是一个基于网络、多语言、免费的百科全书，其内容是公开可编辑和可查看的</a:t>
            </a:r>
          </a:p>
        </p:txBody>
      </p:sp>
      <p:pic>
        <p:nvPicPr>
          <p:cNvPr id="9" name="图片 8">
            <a:extLst>
              <a:ext uri="{FF2B5EF4-FFF2-40B4-BE49-F238E27FC236}">
                <a16:creationId xmlns:a16="http://schemas.microsoft.com/office/drawing/2014/main" id="{9C6B620E-4D1E-40A0-9086-0CAE3857B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143" y="1971722"/>
            <a:ext cx="4333094" cy="3466475"/>
          </a:xfrm>
          <a:prstGeom prst="rect">
            <a:avLst/>
          </a:prstGeom>
        </p:spPr>
      </p:pic>
      <p:pic>
        <p:nvPicPr>
          <p:cNvPr id="10" name="图片 9">
            <a:extLst>
              <a:ext uri="{FF2B5EF4-FFF2-40B4-BE49-F238E27FC236}">
                <a16:creationId xmlns:a16="http://schemas.microsoft.com/office/drawing/2014/main" id="{62777123-BFB3-4737-9E0C-088B6A6A0A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358" y="1840558"/>
            <a:ext cx="3061127" cy="3515194"/>
          </a:xfrm>
          <a:prstGeom prst="rect">
            <a:avLst/>
          </a:prstGeom>
        </p:spPr>
      </p:pic>
    </p:spTree>
    <p:extLst>
      <p:ext uri="{BB962C8B-B14F-4D97-AF65-F5344CB8AC3E}">
        <p14:creationId xmlns:p14="http://schemas.microsoft.com/office/powerpoint/2010/main" val="318082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2022</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AI</a:t>
            </a:r>
            <a:r>
              <a:rPr lang="zh-CN" altLang="en-US" dirty="0"/>
              <a:t>界的爆炸新闻</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dirty="0"/>
          </a:p>
        </p:txBody>
      </p:sp>
      <p:sp>
        <p:nvSpPr>
          <p:cNvPr id="13" name="内容占位符 2"/>
          <p:cNvSpPr txBox="1"/>
          <p:nvPr/>
        </p:nvSpPr>
        <p:spPr>
          <a:xfrm>
            <a:off x="502443" y="1181186"/>
            <a:ext cx="7968457" cy="55478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ChatGPT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背后的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深度神经网络架构和数据形式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p:cNvSpPr>
            <a:spLocks noGrp="1"/>
          </p:cNvSpPr>
          <p:nvPr>
            <p:ph type="ftr" sz="quarter" idx="11"/>
          </p:nvPr>
        </p:nvSpPr>
        <p:spPr>
          <a:xfrm>
            <a:off x="502443" y="6198897"/>
            <a:ext cx="3105151" cy="495896"/>
          </a:xfrm>
        </p:spPr>
        <p:txBody>
          <a:bodyPr/>
          <a:lstStyle/>
          <a:p>
            <a:r>
              <a:rPr lang="en-US" altLang="zh-CN" dirty="0">
                <a:solidFill>
                  <a:schemeClr val="accent1"/>
                </a:solidFill>
                <a:hlinkClick r:id="rId3"/>
              </a:rPr>
              <a:t>https://chat.openai.com/</a:t>
            </a:r>
            <a:endParaRPr lang="zh-CN" altLang="en-US" dirty="0"/>
          </a:p>
          <a:p>
            <a:endParaRPr lang="zh-CN" altLang="en-US" dirty="0"/>
          </a:p>
        </p:txBody>
      </p:sp>
      <p:pic>
        <p:nvPicPr>
          <p:cNvPr id="3" name="图片 2">
            <a:extLst>
              <a:ext uri="{FF2B5EF4-FFF2-40B4-BE49-F238E27FC236}">
                <a16:creationId xmlns:a16="http://schemas.microsoft.com/office/drawing/2014/main" id="{94AD2439-7C29-3F7A-8C4D-13C5F13F2CE9}"/>
              </a:ext>
            </a:extLst>
          </p:cNvPr>
          <p:cNvPicPr>
            <a:picLocks noChangeAspect="1"/>
          </p:cNvPicPr>
          <p:nvPr/>
        </p:nvPicPr>
        <p:blipFill>
          <a:blip r:embed="rId4"/>
          <a:stretch>
            <a:fillRect/>
          </a:stretch>
        </p:blipFill>
        <p:spPr>
          <a:xfrm>
            <a:off x="50800" y="2085981"/>
            <a:ext cx="9042400" cy="3772657"/>
          </a:xfrm>
          <a:prstGeom prst="rect">
            <a:avLst/>
          </a:prstGeom>
        </p:spPr>
      </p:pic>
    </p:spTree>
    <p:extLst>
      <p:ext uri="{BB962C8B-B14F-4D97-AF65-F5344CB8AC3E}">
        <p14:creationId xmlns:p14="http://schemas.microsoft.com/office/powerpoint/2010/main" val="1842487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行为数据集</a:t>
            </a:r>
            <a:r>
              <a:rPr lang="en-US" altLang="zh-CN" dirty="0"/>
              <a:t>:Criteo</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8" y="3632642"/>
                <a:ext cx="7953661" cy="240198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Criteo Terabyte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数据集包含一个月的点击日志，其中有数十亿个数据实例</a:t>
                </a: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统计</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10</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8</m:t>
                        </m:r>
                      </m:sup>
                    </m:sSup>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分类特征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10</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6</m:t>
                        </m:r>
                      </m:sup>
                    </m:sSup>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域</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39</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95168" y="3632642"/>
                <a:ext cx="7953661" cy="2401985"/>
              </a:xfrm>
              <a:prstGeom prst="rect">
                <a:avLst/>
              </a:prstGeom>
              <a:blipFill>
                <a:blip r:embed="rId4"/>
                <a:stretch>
                  <a:fillRect l="-460" t="-761" b="-254"/>
                </a:stretch>
              </a:blipFill>
            </p:spPr>
            <p:txBody>
              <a:bodyPr/>
              <a:lstStyle/>
              <a:p>
                <a:r>
                  <a:rPr lang="zh-CN" altLang="en-US">
                    <a:noFill/>
                  </a:rPr>
                  <a:t> </a:t>
                </a:r>
              </a:p>
            </p:txBody>
          </p:sp>
        </mc:Fallback>
      </mc:AlternateContent>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4152255" cy="206381"/>
          </a:xfrm>
        </p:spPr>
        <p:txBody>
          <a:bodyPr/>
          <a:lstStyle/>
          <a:p>
            <a:pPr algn="ctr"/>
            <a:r>
              <a:rPr lang="en-US" altLang="zh-CN" dirty="0"/>
              <a:t>http://labs.criteo.com/2013/12/download-terabyte-click-logs/</a:t>
            </a:r>
            <a:endParaRPr lang="zh-CN" altLang="en-US" dirty="0"/>
          </a:p>
        </p:txBody>
      </p:sp>
      <p:pic>
        <p:nvPicPr>
          <p:cNvPr id="8" name="Picture 4" descr="Image result for criteo Terabyte Click Logs">
            <a:extLst>
              <a:ext uri="{FF2B5EF4-FFF2-40B4-BE49-F238E27FC236}">
                <a16:creationId xmlns:a16="http://schemas.microsoft.com/office/drawing/2014/main" id="{00A90B84-EC07-4D6D-A842-F4CEFBE8E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081" y="1562105"/>
            <a:ext cx="3585837" cy="160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7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通过 </a:t>
            </a:r>
            <a:r>
              <a:rPr lang="en-US" altLang="zh-CN" dirty="0"/>
              <a:t>GPU </a:t>
            </a:r>
            <a:r>
              <a:rPr lang="zh-CN" altLang="en-US" dirty="0"/>
              <a:t>计算</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9" y="4766147"/>
            <a:ext cx="7953661" cy="129070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之所以这么快，是因为它们对于矩阵乘法和卷积操作非常有效</a:t>
            </a:r>
          </a:p>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优化延迟，而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优化带宽</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4529759" cy="206381"/>
          </a:xfrm>
        </p:spPr>
        <p:txBody>
          <a:bodyPr/>
          <a:lstStyle/>
          <a:p>
            <a:r>
              <a:rPr lang="zh-CN" altLang="en-US" dirty="0"/>
              <a:t>https://www.quora.com/Why-are-GPUs-well-suited-to-deep-learning</a:t>
            </a:r>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2"/>
            <a:ext cx="7953661" cy="46957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神经网络通过张量（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tensor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a:t>
            </a:r>
          </a:p>
        </p:txBody>
      </p:sp>
      <p:pic>
        <p:nvPicPr>
          <p:cNvPr id="11" name="Picture 2" descr="Image result for Neural networks calculates via tensors">
            <a:extLst>
              <a:ext uri="{FF2B5EF4-FFF2-40B4-BE49-F238E27FC236}">
                <a16:creationId xmlns:a16="http://schemas.microsoft.com/office/drawing/2014/main" id="{BB6A1D6A-3141-4E45-83AC-142F0CFF80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 t="3059" r="957" b="1377"/>
          <a:stretch/>
        </p:blipFill>
        <p:spPr bwMode="auto">
          <a:xfrm>
            <a:off x="333531" y="1765676"/>
            <a:ext cx="8476938" cy="276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93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CPU </a:t>
            </a:r>
            <a:r>
              <a:rPr lang="zh-CN" altLang="en-US" dirty="0"/>
              <a:t>的工作原理</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62</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4319112"/>
            <a:ext cx="7953661" cy="16961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的最大好处是它的灵活性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凭借其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Von Neumann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架构可以为数百万种不同的应用程序加载任何类型的软件</a:t>
            </a: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硬件在从软件读取下一个指令之前并不确定其下一个计算是什么</a:t>
            </a:r>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7071624" cy="271643"/>
          </a:xfrm>
        </p:spPr>
        <p:txBody>
          <a:bodyPr/>
          <a:lstStyle/>
          <a:p>
            <a:r>
              <a:rPr lang="en-US" altLang="zh-CN" dirty="0"/>
              <a:t>https://cloud.google.com/blog/products/ai-machine-learning/what-makes-tpus-fine-tuned-for-deep-learning</a:t>
            </a:r>
            <a:endParaRPr lang="zh-CN" altLang="en-US" dirty="0"/>
          </a:p>
        </p:txBody>
      </p:sp>
      <p:pic>
        <p:nvPicPr>
          <p:cNvPr id="8" name="内容占位符 6">
            <a:extLst>
              <a:ext uri="{FF2B5EF4-FFF2-40B4-BE49-F238E27FC236}">
                <a16:creationId xmlns:a16="http://schemas.microsoft.com/office/drawing/2014/main" id="{C6E86647-BFA5-43F6-9129-9D9B12FC1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65" y="1250922"/>
            <a:ext cx="8751070" cy="2926139"/>
          </a:xfrm>
          <a:prstGeom prst="rect">
            <a:avLst/>
          </a:prstGeom>
        </p:spPr>
      </p:pic>
    </p:spTree>
    <p:extLst>
      <p:ext uri="{BB962C8B-B14F-4D97-AF65-F5344CB8AC3E}">
        <p14:creationId xmlns:p14="http://schemas.microsoft.com/office/powerpoint/2010/main" val="4176713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GPU </a:t>
            </a:r>
            <a:r>
              <a:rPr lang="zh-CN" altLang="en-US" dirty="0"/>
              <a:t>的工作原理</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4520960"/>
            <a:ext cx="7889823" cy="1719504"/>
          </a:xfrm>
          <a:prstGeom prst="rect">
            <a:avLst/>
          </a:prstGeom>
        </p:spPr>
        <p:txBody>
          <a:bodyPr vert="horz" lIns="91440" tIns="45720" rIns="91440" bIns="45720" rtlCol="0">
            <a:normAutofit fontScale="850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体系结构适用于具有大量并行性的应用程序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神经网络中的矩阵乘法</a:t>
            </a:r>
          </a:p>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Nvidia 1080Ti 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3584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个内核</a:t>
            </a:r>
          </a:p>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仍然是一个通用处理器，必须支持数百万种不同的应用程序和软件</a:t>
            </a:r>
          </a:p>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TPU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是专门为深度学习中的张量计算设计的</a:t>
            </a:r>
          </a:p>
          <a:p>
            <a:pPr>
              <a:lnSpc>
                <a:spcPct val="11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7071624" cy="271643"/>
          </a:xfrm>
        </p:spPr>
        <p:txBody>
          <a:bodyPr/>
          <a:lstStyle/>
          <a:p>
            <a:r>
              <a:rPr lang="en-US" altLang="zh-CN" dirty="0"/>
              <a:t>https://cloud.google.com/blog/products/ai-machine-learning/what-makes-tpus-fine-tuned-for-deep-learning</a:t>
            </a:r>
            <a:endParaRPr lang="zh-CN" altLang="en-US" dirty="0"/>
          </a:p>
        </p:txBody>
      </p:sp>
      <p:pic>
        <p:nvPicPr>
          <p:cNvPr id="9" name="内容占位符 11">
            <a:extLst>
              <a:ext uri="{FF2B5EF4-FFF2-40B4-BE49-F238E27FC236}">
                <a16:creationId xmlns:a16="http://schemas.microsoft.com/office/drawing/2014/main" id="{4A02DDD0-DE9B-4153-8A9D-68215BCDF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44" y="1237476"/>
            <a:ext cx="7348312" cy="3077105"/>
          </a:xfrm>
          <a:prstGeom prst="rect">
            <a:avLst/>
          </a:prstGeom>
        </p:spPr>
      </p:pic>
    </p:spTree>
    <p:extLst>
      <p:ext uri="{BB962C8B-B14F-4D97-AF65-F5344CB8AC3E}">
        <p14:creationId xmlns:p14="http://schemas.microsoft.com/office/powerpoint/2010/main" val="3135456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梯度消失问题的解决方法</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129169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a:extLst>
              <a:ext uri="{FF2B5EF4-FFF2-40B4-BE49-F238E27FC236}">
                <a16:creationId xmlns:a16="http://schemas.microsoft.com/office/drawing/2014/main" id="{4480C692-B31A-0344-BFAA-BF8D473C02A8}"/>
              </a:ext>
            </a:extLst>
          </p:cNvPr>
          <p:cNvSpPr>
            <a:spLocks noGrp="1"/>
          </p:cNvSpPr>
          <p:nvPr>
            <p:ph type="sldNum" sz="quarter" idx="19"/>
          </p:nvPr>
        </p:nvSpPr>
        <p:spPr/>
        <p:txBody>
          <a:bodyPr/>
          <a:lstStyle/>
          <a:p>
            <a:fld id="{5DD3DB80-B894-403A-B48E-6FDC1A72010E}" type="slidenum">
              <a:rPr lang="zh-CN" altLang="en-US" smtClean="0"/>
              <a:pPr/>
              <a:t>65</a:t>
            </a:fld>
            <a:endParaRPr lang="zh-CN" altLang="en-US" dirty="0"/>
          </a:p>
        </p:txBody>
      </p:sp>
      <p:sp>
        <p:nvSpPr>
          <p:cNvPr id="11" name="文本占位符 1">
            <a:extLst>
              <a:ext uri="{FF2B5EF4-FFF2-40B4-BE49-F238E27FC236}">
                <a16:creationId xmlns:a16="http://schemas.microsoft.com/office/drawing/2014/main" id="{3296A87F-F951-AE48-9C79-1BD310D19200}"/>
              </a:ext>
            </a:extLst>
          </p:cNvPr>
          <p:cNvSpPr>
            <a:spLocks noGrp="1"/>
          </p:cNvSpPr>
          <p:nvPr>
            <p:ph type="body" idx="1"/>
          </p:nvPr>
        </p:nvSpPr>
        <p:spPr>
          <a:xfrm>
            <a:off x="5343104" y="2507693"/>
            <a:ext cx="3441065" cy="407781"/>
          </a:xfrm>
        </p:spPr>
        <p:txBody>
          <a:bodyPr anchor="ctr" anchorCtr="0">
            <a:normAutofit lnSpcReduction="10000"/>
          </a:bodyPr>
          <a:lstStyle/>
          <a:p>
            <a:r>
              <a:rPr kumimoji="1" lang="en-US" altLang="zh-CN" dirty="0" err="1"/>
              <a:t>ReLU</a:t>
            </a:r>
            <a:r>
              <a:rPr kumimoji="1" lang="zh-CN" altLang="en-US" dirty="0"/>
              <a:t>函数</a:t>
            </a:r>
          </a:p>
        </p:txBody>
      </p:sp>
      <p:sp>
        <p:nvSpPr>
          <p:cNvPr id="12" name="文本占位符 2">
            <a:extLst>
              <a:ext uri="{FF2B5EF4-FFF2-40B4-BE49-F238E27FC236}">
                <a16:creationId xmlns:a16="http://schemas.microsoft.com/office/drawing/2014/main" id="{5724F0BF-53A1-8C4C-AD42-0E17F053D77A}"/>
              </a:ext>
            </a:extLst>
          </p:cNvPr>
          <p:cNvSpPr>
            <a:spLocks noGrp="1"/>
          </p:cNvSpPr>
          <p:nvPr>
            <p:ph type="body" idx="12"/>
          </p:nvPr>
        </p:nvSpPr>
        <p:spPr>
          <a:xfrm>
            <a:off x="4572000" y="2473403"/>
            <a:ext cx="636022" cy="407781"/>
          </a:xfrm>
        </p:spPr>
        <p:txBody>
          <a:bodyPr/>
          <a:lstStyle/>
          <a:p>
            <a:r>
              <a:rPr kumimoji="1" lang="en-US" altLang="zh-CN" dirty="0"/>
              <a:t>01</a:t>
            </a:r>
            <a:endParaRPr kumimoji="1" lang="zh-CN" altLang="en-US" dirty="0"/>
          </a:p>
        </p:txBody>
      </p:sp>
      <p:sp>
        <p:nvSpPr>
          <p:cNvPr id="13" name="文本占位符 3">
            <a:extLst>
              <a:ext uri="{FF2B5EF4-FFF2-40B4-BE49-F238E27FC236}">
                <a16:creationId xmlns:a16="http://schemas.microsoft.com/office/drawing/2014/main" id="{6CFF8168-52EA-4041-999C-A03781529AD1}"/>
              </a:ext>
            </a:extLst>
          </p:cNvPr>
          <p:cNvSpPr>
            <a:spLocks noGrp="1"/>
          </p:cNvSpPr>
          <p:nvPr>
            <p:ph type="body" idx="13"/>
          </p:nvPr>
        </p:nvSpPr>
        <p:spPr>
          <a:xfrm>
            <a:off x="5343104" y="3286394"/>
            <a:ext cx="3441065" cy="407781"/>
          </a:xfrm>
        </p:spPr>
        <p:txBody>
          <a:bodyPr anchor="ctr" anchorCtr="0">
            <a:normAutofit lnSpcReduction="10000"/>
          </a:bodyPr>
          <a:lstStyle/>
          <a:p>
            <a:r>
              <a:rPr kumimoji="1" lang="zh-CN" altLang="en-US" dirty="0"/>
              <a:t>深度残差网络</a:t>
            </a:r>
          </a:p>
        </p:txBody>
      </p:sp>
      <p:sp>
        <p:nvSpPr>
          <p:cNvPr id="14" name="文本占位符 4">
            <a:extLst>
              <a:ext uri="{FF2B5EF4-FFF2-40B4-BE49-F238E27FC236}">
                <a16:creationId xmlns:a16="http://schemas.microsoft.com/office/drawing/2014/main" id="{3A06AF6E-4CC5-1448-8068-D29DC14654CF}"/>
              </a:ext>
            </a:extLst>
          </p:cNvPr>
          <p:cNvSpPr>
            <a:spLocks noGrp="1"/>
          </p:cNvSpPr>
          <p:nvPr>
            <p:ph type="body" idx="14"/>
          </p:nvPr>
        </p:nvSpPr>
        <p:spPr>
          <a:xfrm>
            <a:off x="4572000" y="3252104"/>
            <a:ext cx="636022" cy="407781"/>
          </a:xfrm>
        </p:spPr>
        <p:txBody>
          <a:bodyPr/>
          <a:lstStyle/>
          <a:p>
            <a:r>
              <a:rPr kumimoji="1" lang="en-US" altLang="zh-CN" dirty="0"/>
              <a:t>02</a:t>
            </a:r>
            <a:endParaRPr kumimoji="1" lang="zh-CN" altLang="en-US" dirty="0"/>
          </a:p>
        </p:txBody>
      </p:sp>
      <p:sp>
        <p:nvSpPr>
          <p:cNvPr id="7" name="文本占位符 3">
            <a:extLst>
              <a:ext uri="{FF2B5EF4-FFF2-40B4-BE49-F238E27FC236}">
                <a16:creationId xmlns:a16="http://schemas.microsoft.com/office/drawing/2014/main" id="{08192246-8F23-456C-97F7-929C6688A326}"/>
              </a:ext>
            </a:extLst>
          </p:cNvPr>
          <p:cNvSpPr txBox="1">
            <a:spLocks/>
          </p:cNvSpPr>
          <p:nvPr/>
        </p:nvSpPr>
        <p:spPr>
          <a:xfrm>
            <a:off x="5343104" y="4064895"/>
            <a:ext cx="3441065" cy="407781"/>
          </a:xfrm>
          <a:prstGeom prst="rect">
            <a:avLst/>
          </a:prstGeom>
        </p:spPr>
        <p:txBody>
          <a:bodyPr vert="horz" lIns="91440" tIns="45720" rIns="91440" bIns="45720" rtlCol="0" anchor="ctr" anchorCtr="0">
            <a:normAutofit lnSpcReduction="10000"/>
          </a:bodyPr>
          <a:lstStyle>
            <a:lvl1pPr marL="0" indent="0" algn="l" defTabSz="685766" rtl="0" eaLnBrk="1" latinLnBrk="0" hangingPunct="1">
              <a:lnSpc>
                <a:spcPct val="90000"/>
              </a:lnSpc>
              <a:spcBef>
                <a:spcPts val="750"/>
              </a:spcBef>
              <a:buFont typeface="Arial" panose="020B0604020202020204" pitchFamily="34" charset="0"/>
              <a:buNone/>
              <a:defRPr sz="24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zh-CN" altLang="en-US" dirty="0"/>
              <a:t>批标准化</a:t>
            </a:r>
          </a:p>
        </p:txBody>
      </p:sp>
      <p:sp>
        <p:nvSpPr>
          <p:cNvPr id="8" name="文本占位符 4">
            <a:extLst>
              <a:ext uri="{FF2B5EF4-FFF2-40B4-BE49-F238E27FC236}">
                <a16:creationId xmlns:a16="http://schemas.microsoft.com/office/drawing/2014/main" id="{5190B015-1F57-4702-9A31-E37FCCF2AD84}"/>
              </a:ext>
            </a:extLst>
          </p:cNvPr>
          <p:cNvSpPr txBox="1">
            <a:spLocks/>
          </p:cNvSpPr>
          <p:nvPr/>
        </p:nvSpPr>
        <p:spPr>
          <a:xfrm>
            <a:off x="4572000" y="4030605"/>
            <a:ext cx="636022" cy="407781"/>
          </a:xfrm>
          <a:prstGeom prst="rect">
            <a:avLst/>
          </a:prstGeom>
        </p:spPr>
        <p:txBody>
          <a:bodyPr vert="horz" lIns="91440" tIns="45720" rIns="91440" bIns="45720" rtlCol="0">
            <a:noAutofit/>
          </a:bodyPr>
          <a:lstStyle>
            <a:lvl1pPr marL="0" indent="0" algn="ctr" defTabSz="685766" rtl="0" eaLnBrk="1" latinLnBrk="0" hangingPunct="1">
              <a:lnSpc>
                <a:spcPct val="90000"/>
              </a:lnSpc>
              <a:spcBef>
                <a:spcPts val="750"/>
              </a:spcBef>
              <a:buFont typeface="Arial" panose="020B0604020202020204" pitchFamily="34" charset="0"/>
              <a:buNone/>
              <a:defRPr sz="2800" b="1" kern="1200">
                <a:solidFill>
                  <a:schemeClr val="accent1"/>
                </a:solidFill>
                <a:latin typeface="阿里巴巴普惠体 B" panose="00020600040101010101" pitchFamily="18" charset="-122"/>
                <a:ea typeface="阿里巴巴普惠体 B" panose="00020600040101010101" pitchFamily="18" charset="-122"/>
                <a:cs typeface="+mn-cs"/>
              </a:defRPr>
            </a:lvl1pPr>
            <a:lvl2pPr marL="457200" indent="0" algn="l" defTabSz="685766" rtl="0" eaLnBrk="1" latinLnBrk="0" hangingPunct="1">
              <a:lnSpc>
                <a:spcPct val="90000"/>
              </a:lnSpc>
              <a:spcBef>
                <a:spcPts val="375"/>
              </a:spcBef>
              <a:buFont typeface="Arial" panose="020B0604020202020204" pitchFamily="34" charset="0"/>
              <a:buNone/>
              <a:defRPr sz="20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2pPr>
            <a:lvl3pPr marL="914400" indent="0" algn="l" defTabSz="685766"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3pPr>
            <a:lvl4pPr marL="1371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4pPr>
            <a:lvl5pPr marL="18288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阿里巴巴普惠体 R" panose="00020600040101010101" pitchFamily="18" charset="-122"/>
                <a:ea typeface="阿里巴巴普惠体 R" panose="00020600040101010101" pitchFamily="18" charset="-122"/>
                <a:cs typeface="+mn-cs"/>
              </a:defRPr>
            </a:lvl5pPr>
            <a:lvl6pPr marL="22860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685766" rtl="0" eaLnBrk="1" latinLnBrk="0" hangingPunct="1">
              <a:lnSpc>
                <a:spcPct val="90000"/>
              </a:lnSpc>
              <a:spcBef>
                <a:spcPts val="375"/>
              </a:spcBef>
              <a:buFont typeface="Arial" panose="020B0604020202020204" pitchFamily="34" charset="0"/>
              <a:buNone/>
              <a:defRPr sz="1600" kern="1200">
                <a:solidFill>
                  <a:schemeClr val="tx1">
                    <a:tint val="75000"/>
                  </a:schemeClr>
                </a:solidFill>
                <a:latin typeface="+mn-lt"/>
                <a:ea typeface="+mn-ea"/>
                <a:cs typeface="+mn-cs"/>
              </a:defRPr>
            </a:lvl9pPr>
          </a:lstStyle>
          <a:p>
            <a:r>
              <a:rPr kumimoji="1" lang="en-US" altLang="zh-CN" dirty="0"/>
              <a:t>03</a:t>
            </a:r>
            <a:endParaRPr kumimoji="1" lang="zh-CN" altLang="en-US" dirty="0"/>
          </a:p>
        </p:txBody>
      </p:sp>
    </p:spTree>
    <p:extLst>
      <p:ext uri="{BB962C8B-B14F-4D97-AF65-F5344CB8AC3E}">
        <p14:creationId xmlns:p14="http://schemas.microsoft.com/office/powerpoint/2010/main" val="851351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66</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3366117" y="2818892"/>
            <a:ext cx="1967778" cy="1220215"/>
          </a:xfrm>
        </p:spPr>
        <p:txBody>
          <a:bodyPr>
            <a:normAutofit fontScale="90000"/>
          </a:bodyPr>
          <a:lstStyle/>
          <a:p>
            <a:r>
              <a:rPr kumimoji="1" lang="en-US" altLang="zh-CN" dirty="0" err="1"/>
              <a:t>ReLU</a:t>
            </a:r>
            <a:r>
              <a:rPr kumimoji="1" lang="zh-CN" altLang="en-US" dirty="0"/>
              <a:t>函数</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928851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梯度消失问题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67</a:t>
            </a:fld>
            <a:endParaRPr lang="zh-CN" altLang="en-US" dirty="0"/>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4529759" cy="206381"/>
          </a:xfrm>
        </p:spPr>
        <p:txBody>
          <a:bodyPr/>
          <a:lstStyle/>
          <a:p>
            <a:r>
              <a:rPr lang="zh-CN" altLang="en-US" dirty="0"/>
              <a:t>https://www.quora.com/Why-are-GPUs-well-suited-to-deep-learning</a:t>
            </a:r>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1"/>
            <a:ext cx="8370135" cy="49443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梯度范围可能会变得越来越小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在反向传播超过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层后，梯度可能会消失</a:t>
            </a:r>
          </a:p>
        </p:txBody>
      </p:sp>
      <p:pic>
        <p:nvPicPr>
          <p:cNvPr id="10" name="图片 9">
            <a:extLst>
              <a:ext uri="{FF2B5EF4-FFF2-40B4-BE49-F238E27FC236}">
                <a16:creationId xmlns:a16="http://schemas.microsoft.com/office/drawing/2014/main" id="{6743643C-7C13-4D5D-A335-3B0FA00827CC}"/>
              </a:ext>
            </a:extLst>
          </p:cNvPr>
          <p:cNvPicPr>
            <a:picLocks noChangeAspect="1"/>
          </p:cNvPicPr>
          <p:nvPr/>
        </p:nvPicPr>
        <p:blipFill>
          <a:blip r:embed="rId2"/>
          <a:stretch>
            <a:fillRect/>
          </a:stretch>
        </p:blipFill>
        <p:spPr>
          <a:xfrm>
            <a:off x="5785856" y="1750448"/>
            <a:ext cx="3058108" cy="1748705"/>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E9126-7C9D-4911-B29C-84A6785B943F}"/>
                  </a:ext>
                </a:extLst>
              </p:cNvPr>
              <p:cNvSpPr/>
              <p:nvPr/>
            </p:nvSpPr>
            <p:spPr>
              <a:xfrm>
                <a:off x="1414139" y="1866391"/>
                <a:ext cx="2523448"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𝑧</m:t>
                              </m:r>
                            </m:sup>
                          </m:sSup>
                        </m:den>
                      </m:f>
                      <m:r>
                        <a:rPr lang="zh-CN" altLang="en-US">
                          <a:latin typeface="Cambria Math" panose="02040503050406030204" pitchFamily="18" charset="0"/>
                        </a:rPr>
                        <m:t>∈(0,1</m:t>
                      </m:r>
                      <m:r>
                        <a:rPr lang="en-US" altLang="zh-CN" b="0" i="0" smtClean="0">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1C6E9126-7C9D-4911-B29C-84A6785B943F}"/>
                  </a:ext>
                </a:extLst>
              </p:cNvPr>
              <p:cNvSpPr>
                <a:spLocks noRot="1" noChangeAspect="1" noMove="1" noResize="1" noEditPoints="1" noAdjustHandles="1" noChangeArrowheads="1" noChangeShapeType="1" noTextEdit="1"/>
              </p:cNvSpPr>
              <p:nvPr/>
            </p:nvSpPr>
            <p:spPr>
              <a:xfrm>
                <a:off x="1414139" y="1866391"/>
                <a:ext cx="2523448" cy="6173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D27BE9D-5E25-4FC2-BBD2-0F316FE7331D}"/>
                  </a:ext>
                </a:extLst>
              </p:cNvPr>
              <p:cNvSpPr/>
              <p:nvPr/>
            </p:nvSpPr>
            <p:spPr>
              <a:xfrm>
                <a:off x="811923" y="2578710"/>
                <a:ext cx="3694858"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e>
                          </m:d>
                        </m:num>
                        <m:den>
                          <m:r>
                            <a:rPr lang="zh-CN" altLang="en-US">
                              <a:latin typeface="Cambria Math" panose="02040503050406030204" pitchFamily="18" charset="0"/>
                            </a:rPr>
                            <m:t>𝜕</m:t>
                          </m:r>
                          <m:r>
                            <a:rPr lang="zh-CN" altLang="en-US" i="1">
                              <a:latin typeface="Cambria Math" panose="02040503050406030204" pitchFamily="18" charset="0"/>
                            </a:rPr>
                            <m:t>𝑧</m:t>
                          </m:r>
                        </m:den>
                      </m:f>
                      <m:r>
                        <a:rPr lang="zh-CN" altLang="en-US">
                          <a:latin typeface="Cambria Math" panose="02040503050406030204" pitchFamily="18" charset="0"/>
                        </a:rPr>
                        <m:t>=</m:t>
                      </m:r>
                      <m:r>
                        <a:rPr lang="zh-CN" altLang="en-US" i="1">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)(1−</m:t>
                      </m:r>
                      <m:r>
                        <a:rPr lang="zh-CN" altLang="en-US" i="1">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))∈(0,0.25</m:t>
                      </m:r>
                      <m:r>
                        <a:rPr lang="en-US" altLang="zh-CN" b="0" i="1" smtClean="0">
                          <a:latin typeface="Cambria Math" panose="02040503050406030204" pitchFamily="18" charset="0"/>
                        </a:rPr>
                        <m:t>)</m:t>
                      </m:r>
                    </m:oMath>
                  </m:oMathPara>
                </a14:m>
                <a:endParaRPr lang="zh-CN" altLang="en-US" dirty="0"/>
              </a:p>
            </p:txBody>
          </p:sp>
        </mc:Choice>
        <mc:Fallback xmlns="">
          <p:sp>
            <p:nvSpPr>
              <p:cNvPr id="5" name="矩形 4">
                <a:extLst>
                  <a:ext uri="{FF2B5EF4-FFF2-40B4-BE49-F238E27FC236}">
                    <a16:creationId xmlns:a16="http://schemas.microsoft.com/office/drawing/2014/main" id="{8D27BE9D-5E25-4FC2-BBD2-0F316FE7331D}"/>
                  </a:ext>
                </a:extLst>
              </p:cNvPr>
              <p:cNvSpPr>
                <a:spLocks noRot="1" noChangeAspect="1" noMove="1" noResize="1" noEditPoints="1" noAdjustHandles="1" noChangeArrowheads="1" noChangeShapeType="1" noTextEdit="1"/>
              </p:cNvSpPr>
              <p:nvPr/>
            </p:nvSpPr>
            <p:spPr>
              <a:xfrm>
                <a:off x="811923" y="2578710"/>
                <a:ext cx="3694858" cy="6298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6D3D306-D4CA-4D7F-A5C7-8DEDEE2D1BD7}"/>
                  </a:ext>
                </a:extLst>
              </p:cNvPr>
              <p:cNvSpPr/>
              <p:nvPr/>
            </p:nvSpPr>
            <p:spPr>
              <a:xfrm>
                <a:off x="178696" y="3830226"/>
                <a:ext cx="9127228" cy="810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𝛥</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r>
                        <a:rPr lang="zh-CN" altLang="en-US" sz="1600" i="0">
                          <a:latin typeface="Cambria Math" panose="02040503050406030204" pitchFamily="18" charset="0"/>
                        </a:rPr>
                        <m:t>=−</m:t>
                      </m:r>
                      <m:r>
                        <a:rPr lang="zh-CN" altLang="en-US" sz="1600" i="1">
                          <a:latin typeface="Cambria Math" panose="02040503050406030204" pitchFamily="18" charset="0"/>
                        </a:rPr>
                        <m:t>𝜂</m:t>
                      </m:r>
                      <m:f>
                        <m:fPr>
                          <m:ctrlPr>
                            <a:rPr lang="zh-CN" altLang="en-US" sz="1600" i="1">
                              <a:latin typeface="Cambria Math" panose="02040503050406030204" pitchFamily="18" charset="0"/>
                            </a:rPr>
                          </m:ctrlPr>
                        </m:fPr>
                        <m:num>
                          <m:d>
                            <m:dPr>
                              <m:begChr m:val=""/>
                              <m:ctrlPr>
                                <a:rPr lang="zh-CN" altLang="en-US" sz="1600" i="1">
                                  <a:latin typeface="Cambria Math" panose="02040503050406030204" pitchFamily="18" charset="0"/>
                                </a:rPr>
                              </m:ctrlPr>
                            </m:dPr>
                            <m:e>
                              <m:r>
                                <a:rPr lang="zh-CN" altLang="en-US" sz="1600" i="0">
                                  <a:latin typeface="Cambria Math" panose="02040503050406030204" pitchFamily="18" charset="0"/>
                                </a:rPr>
                                <m:t>𝜕</m:t>
                              </m:r>
                              <m:r>
                                <a:rPr lang="zh-CN" altLang="en-US" sz="1600" i="1">
                                  <a:latin typeface="Cambria Math" panose="02040503050406030204" pitchFamily="18" charset="0"/>
                                </a:rPr>
                                <m:t>𝐸</m:t>
                              </m:r>
                              <m:r>
                                <a:rPr lang="zh-CN" altLang="en-US" sz="1600" i="0">
                                  <a:latin typeface="Cambria Math" panose="02040503050406030204" pitchFamily="18" charset="0"/>
                                </a:rPr>
                                <m:t>(</m:t>
                              </m:r>
                              <m:r>
                                <a:rPr lang="zh-CN" altLang="en-US" sz="1600" i="1">
                                  <a:latin typeface="Cambria Math" panose="02040503050406030204" pitchFamily="18" charset="0"/>
                                </a:rPr>
                                <m:t>𝑊</m:t>
                              </m:r>
                            </m:e>
                          </m:d>
                        </m:num>
                        <m:den>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𝑤</m:t>
                              </m:r>
                            </m:e>
                            <m:sub>
                              <m:r>
                                <a:rPr lang="zh-CN" altLang="en-US" sz="1600" i="1">
                                  <a:latin typeface="Cambria Math" panose="02040503050406030204" pitchFamily="18" charset="0"/>
                                </a:rPr>
                                <m:t>𝑗</m:t>
                              </m:r>
                              <m:r>
                                <a:rPr lang="zh-CN" altLang="en-US" sz="1600" i="0">
                                  <a:latin typeface="Cambria Math" panose="02040503050406030204" pitchFamily="18" charset="0"/>
                                </a:rPr>
                                <m:t>,</m:t>
                              </m:r>
                              <m:r>
                                <a:rPr lang="zh-CN" altLang="en-US" sz="1600" i="1">
                                  <a:latin typeface="Cambria Math" panose="02040503050406030204" pitchFamily="18" charset="0"/>
                                </a:rPr>
                                <m:t>𝑚</m:t>
                              </m:r>
                            </m:sub>
                            <m:sup>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e>
                              </m:d>
                            </m:sup>
                          </m:sSubSup>
                        </m:den>
                      </m:f>
                      <m:r>
                        <a:rPr lang="zh-CN" altLang="en-US" sz="1600" i="0">
                          <a:latin typeface="Cambria Math" panose="02040503050406030204" pitchFamily="18" charset="0"/>
                        </a:rPr>
                        <m:t>=−</m:t>
                      </m:r>
                      <m:r>
                        <a:rPr lang="zh-CN" altLang="en-US" sz="1600" i="1">
                          <a:latin typeface="Cambria Math" panose="02040503050406030204" pitchFamily="18" charset="0"/>
                        </a:rPr>
                        <m:t>𝜂</m:t>
                      </m:r>
                      <m:f>
                        <m:fPr>
                          <m:ctrlPr>
                            <a:rPr lang="zh-CN" altLang="en-US" sz="1600" i="1" smtClean="0">
                              <a:solidFill>
                                <a:schemeClr val="accent2"/>
                              </a:solidFill>
                              <a:latin typeface="Cambria Math" panose="02040503050406030204" pitchFamily="18" charset="0"/>
                            </a:rPr>
                          </m:ctrlPr>
                        </m:fPr>
                        <m:num>
                          <m:d>
                            <m:dPr>
                              <m:begChr m:val=""/>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𝐸</m:t>
                              </m:r>
                              <m:r>
                                <a:rPr lang="zh-CN" altLang="en-US" sz="1600" i="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𝑊</m:t>
                              </m:r>
                            </m:e>
                          </m:d>
                        </m:num>
                        <m:den>
                          <m:r>
                            <a:rPr lang="zh-CN" altLang="en-US" sz="1600" i="0">
                              <a:solidFill>
                                <a:schemeClr val="accent2"/>
                              </a:solidFill>
                              <a:latin typeface="Cambria Math" panose="02040503050406030204" pitchFamily="18" charset="0"/>
                            </a:rPr>
                            <m:t>𝜕</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h</m:t>
                              </m:r>
                            </m:e>
                            <m:sub>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1</m:t>
                                  </m:r>
                                </m:e>
                              </m:d>
                            </m:sup>
                          </m:sSubSup>
                        </m:den>
                      </m:f>
                      <m:f>
                        <m:fPr>
                          <m:ctrlPr>
                            <a:rPr lang="zh-CN" altLang="en-US" sz="1600" i="1" smtClean="0">
                              <a:solidFill>
                                <a:schemeClr val="accent1"/>
                              </a:solidFill>
                              <a:latin typeface="Cambria Math" panose="02040503050406030204" pitchFamily="18" charset="0"/>
                            </a:rPr>
                          </m:ctrlPr>
                        </m:fPr>
                        <m:num>
                          <m:r>
                            <a:rPr lang="zh-CN" altLang="en-US" sz="1600" i="0">
                              <a:solidFill>
                                <a:schemeClr val="accent1"/>
                              </a:solidFill>
                              <a:latin typeface="Cambria Math" panose="02040503050406030204" pitchFamily="18" charset="0"/>
                            </a:rPr>
                            <m:t>𝜕</m:t>
                          </m:r>
                          <m:sSubSup>
                            <m:sSubSupPr>
                              <m:ctrlPr>
                                <a:rPr lang="zh-CN" altLang="en-US" sz="1600" i="1">
                                  <a:solidFill>
                                    <a:schemeClr val="accent1"/>
                                  </a:solidFill>
                                  <a:latin typeface="Cambria Math" panose="02040503050406030204" pitchFamily="18" charset="0"/>
                                </a:rPr>
                              </m:ctrlPr>
                            </m:sSubSupPr>
                            <m:e>
                              <m:r>
                                <a:rPr lang="zh-CN" altLang="en-US" sz="1600" i="1">
                                  <a:solidFill>
                                    <a:schemeClr val="accent1"/>
                                  </a:solidFill>
                                  <a:latin typeface="Cambria Math" panose="02040503050406030204" pitchFamily="18" charset="0"/>
                                </a:rPr>
                                <m:t>h</m:t>
                              </m:r>
                            </m:e>
                            <m:sub>
                              <m:r>
                                <a:rPr lang="zh-CN" altLang="en-US" sz="1600" i="1">
                                  <a:solidFill>
                                    <a:schemeClr val="accent1"/>
                                  </a:solidFill>
                                  <a:latin typeface="Cambria Math" panose="02040503050406030204" pitchFamily="18" charset="0"/>
                                </a:rPr>
                                <m:t>𝑗</m:t>
                              </m:r>
                            </m:sub>
                            <m:sup>
                              <m:d>
                                <m:dPr>
                                  <m:ctrlPr>
                                    <a:rPr lang="zh-CN" altLang="en-US" sz="1600" i="1">
                                      <a:solidFill>
                                        <a:schemeClr val="accent1"/>
                                      </a:solidFill>
                                      <a:latin typeface="Cambria Math" panose="02040503050406030204" pitchFamily="18" charset="0"/>
                                    </a:rPr>
                                  </m:ctrlPr>
                                </m:dPr>
                                <m:e>
                                  <m:r>
                                    <a:rPr lang="zh-CN" altLang="en-US" sz="1600" i="0">
                                      <a:solidFill>
                                        <a:schemeClr val="accent1"/>
                                      </a:solidFill>
                                      <a:latin typeface="Cambria Math" panose="02040503050406030204" pitchFamily="18" charset="0"/>
                                    </a:rPr>
                                    <m:t>1</m:t>
                                  </m:r>
                                </m:e>
                              </m:d>
                            </m:sup>
                          </m:sSubSup>
                        </m:num>
                        <m:den>
                          <m:r>
                            <a:rPr lang="zh-CN" altLang="en-US" sz="1600" i="0">
                              <a:solidFill>
                                <a:schemeClr val="accent1"/>
                              </a:solidFill>
                              <a:latin typeface="Cambria Math" panose="02040503050406030204" pitchFamily="18" charset="0"/>
                            </a:rPr>
                            <m:t>𝜕</m:t>
                          </m:r>
                          <m:sSubSup>
                            <m:sSubSupPr>
                              <m:ctrlPr>
                                <a:rPr lang="zh-CN" altLang="en-US" sz="1600" i="1">
                                  <a:solidFill>
                                    <a:schemeClr val="accent1"/>
                                  </a:solidFill>
                                  <a:latin typeface="Cambria Math" panose="02040503050406030204" pitchFamily="18" charset="0"/>
                                </a:rPr>
                              </m:ctrlPr>
                            </m:sSubSupPr>
                            <m:e>
                              <m:r>
                                <a:rPr lang="zh-CN" altLang="en-US" sz="1600" i="1">
                                  <a:solidFill>
                                    <a:schemeClr val="accent1"/>
                                  </a:solidFill>
                                  <a:latin typeface="Cambria Math" panose="02040503050406030204" pitchFamily="18" charset="0"/>
                                </a:rPr>
                                <m:t>𝑤</m:t>
                              </m:r>
                            </m:e>
                            <m:sub>
                              <m:r>
                                <a:rPr lang="zh-CN" altLang="en-US" sz="1600" i="1">
                                  <a:solidFill>
                                    <a:schemeClr val="accent1"/>
                                  </a:solidFill>
                                  <a:latin typeface="Cambria Math" panose="02040503050406030204" pitchFamily="18" charset="0"/>
                                </a:rPr>
                                <m:t>𝑗</m:t>
                              </m:r>
                              <m:r>
                                <a:rPr lang="zh-CN" altLang="en-US" sz="1600" i="0">
                                  <a:solidFill>
                                    <a:schemeClr val="accent1"/>
                                  </a:solidFill>
                                  <a:latin typeface="Cambria Math" panose="02040503050406030204" pitchFamily="18" charset="0"/>
                                </a:rPr>
                                <m:t>,</m:t>
                              </m:r>
                              <m:r>
                                <a:rPr lang="zh-CN" altLang="en-US" sz="1600" i="1">
                                  <a:solidFill>
                                    <a:schemeClr val="accent1"/>
                                  </a:solidFill>
                                  <a:latin typeface="Cambria Math" panose="02040503050406030204" pitchFamily="18" charset="0"/>
                                </a:rPr>
                                <m:t>𝑚</m:t>
                              </m:r>
                            </m:sub>
                            <m:sup>
                              <m:d>
                                <m:dPr>
                                  <m:ctrlPr>
                                    <a:rPr lang="zh-CN" altLang="en-US" sz="1600" i="1">
                                      <a:solidFill>
                                        <a:schemeClr val="accent1"/>
                                      </a:solidFill>
                                      <a:latin typeface="Cambria Math" panose="02040503050406030204" pitchFamily="18" charset="0"/>
                                    </a:rPr>
                                  </m:ctrlPr>
                                </m:dPr>
                                <m:e>
                                  <m:r>
                                    <a:rPr lang="zh-CN" altLang="en-US" sz="1600" i="0">
                                      <a:solidFill>
                                        <a:schemeClr val="accent1"/>
                                      </a:solidFill>
                                      <a:latin typeface="Cambria Math" panose="02040503050406030204" pitchFamily="18" charset="0"/>
                                    </a:rPr>
                                    <m:t>1</m:t>
                                  </m:r>
                                </m:e>
                              </m:d>
                            </m:sup>
                          </m:sSubSup>
                        </m:den>
                      </m:f>
                      <m:r>
                        <a:rPr lang="zh-CN" altLang="en-US" sz="1600" i="0">
                          <a:latin typeface="Cambria Math" panose="02040503050406030204" pitchFamily="18" charset="0"/>
                        </a:rPr>
                        <m:t>=</m:t>
                      </m:r>
                      <m:r>
                        <a:rPr lang="zh-CN" altLang="en-US" sz="1600" i="1">
                          <a:latin typeface="Cambria Math" panose="02040503050406030204" pitchFamily="18" charset="0"/>
                        </a:rPr>
                        <m:t>𝜂</m:t>
                      </m:r>
                      <m:nary>
                        <m:naryPr>
                          <m:chr m:val="∑"/>
                          <m:limLoc m:val="undOvr"/>
                          <m:grow m:val="on"/>
                          <m:supHide m:val="on"/>
                          <m:ctrlPr>
                            <a:rPr lang="zh-CN" altLang="en-US" sz="1600" i="1" smtClean="0">
                              <a:solidFill>
                                <a:schemeClr val="accent2"/>
                              </a:solidFill>
                              <a:latin typeface="Cambria Math" panose="02040503050406030204" pitchFamily="18" charset="0"/>
                            </a:rPr>
                          </m:ctrlPr>
                        </m:naryPr>
                        <m:sub>
                          <m:r>
                            <a:rPr lang="zh-CN" altLang="en-US" sz="1600" i="1">
                              <a:solidFill>
                                <a:schemeClr val="accent2"/>
                              </a:solidFill>
                              <a:latin typeface="Cambria Math" panose="02040503050406030204" pitchFamily="18" charset="0"/>
                            </a:rPr>
                            <m:t>𝑘</m:t>
                          </m:r>
                        </m:sub>
                        <m:sup/>
                        <m:e>
                          <m:d>
                            <m:dPr>
                              <m:ctrlPr>
                                <a:rPr lang="zh-CN" altLang="en-US" sz="1600" i="1">
                                  <a:solidFill>
                                    <a:schemeClr val="accent2"/>
                                  </a:solidFill>
                                  <a:latin typeface="Cambria Math" panose="02040503050406030204" pitchFamily="18" charset="0"/>
                                </a:rPr>
                              </m:ctrlPr>
                            </m:dPr>
                            <m:e>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𝑑</m:t>
                                  </m:r>
                                </m:e>
                                <m:sub>
                                  <m:r>
                                    <a:rPr lang="zh-CN" altLang="en-US" sz="1600" i="1">
                                      <a:solidFill>
                                        <a:schemeClr val="accent2"/>
                                      </a:solidFill>
                                      <a:latin typeface="Cambria Math" panose="02040503050406030204" pitchFamily="18" charset="0"/>
                                    </a:rPr>
                                    <m:t>𝑘</m:t>
                                  </m:r>
                                </m:sub>
                              </m:sSub>
                              <m:r>
                                <a:rPr lang="zh-CN" altLang="en-US" sz="1600" i="0">
                                  <a:solidFill>
                                    <a:schemeClr val="accent2"/>
                                  </a:solidFill>
                                  <a:latin typeface="Cambria Math" panose="02040503050406030204" pitchFamily="18" charset="0"/>
                                </a:rPr>
                                <m:t>−</m:t>
                              </m:r>
                              <m:sSub>
                                <m:sSubPr>
                                  <m:ctrlPr>
                                    <a:rPr lang="zh-CN" altLang="en-US" sz="1600" i="1">
                                      <a:solidFill>
                                        <a:schemeClr val="accent2"/>
                                      </a:solidFill>
                                      <a:latin typeface="Cambria Math" panose="02040503050406030204" pitchFamily="18" charset="0"/>
                                    </a:rPr>
                                  </m:ctrlPr>
                                </m:sSubPr>
                                <m:e>
                                  <m:r>
                                    <a:rPr lang="zh-CN" altLang="en-US" sz="1600" i="1">
                                      <a:solidFill>
                                        <a:schemeClr val="accent2"/>
                                      </a:solidFill>
                                      <a:latin typeface="Cambria Math" panose="02040503050406030204" pitchFamily="18" charset="0"/>
                                    </a:rPr>
                                    <m:t>𝑦</m:t>
                                  </m:r>
                                </m:e>
                                <m:sub>
                                  <m:r>
                                    <a:rPr lang="zh-CN" altLang="en-US" sz="1600" i="1">
                                      <a:solidFill>
                                        <a:schemeClr val="accent2"/>
                                      </a:solidFill>
                                      <a:latin typeface="Cambria Math" panose="02040503050406030204" pitchFamily="18" charset="0"/>
                                    </a:rPr>
                                    <m:t>𝑘</m:t>
                                  </m:r>
                                </m:sub>
                              </m:sSub>
                            </m:e>
                          </m:d>
                        </m:e>
                      </m:nary>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𝑓</m:t>
                          </m:r>
                        </m:e>
                        <m:sub>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2</m:t>
                              </m:r>
                            </m:e>
                          </m:d>
                        </m:sub>
                        <m:sup>
                          <m:r>
                            <a:rPr lang="zh-CN" altLang="en-US" sz="1600" i="0">
                              <a:solidFill>
                                <a:schemeClr val="accent2"/>
                              </a:solidFill>
                              <a:latin typeface="Cambria Math" panose="02040503050406030204" pitchFamily="18" charset="0"/>
                            </a:rPr>
                            <m:t>′</m:t>
                          </m:r>
                        </m:sup>
                      </m:sSubSup>
                      <m:r>
                        <a:rPr lang="zh-CN" altLang="en-US" sz="1600" i="0">
                          <a:solidFill>
                            <a:schemeClr val="accent2"/>
                          </a:solidFill>
                          <a:latin typeface="Cambria Math" panose="02040503050406030204" pitchFamily="18" charset="0"/>
                        </a:rPr>
                        <m:t>(</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𝑛𝑒𝑡</m:t>
                          </m:r>
                        </m:e>
                        <m:sub>
                          <m:r>
                            <a:rPr lang="zh-CN" altLang="en-US" sz="1600" i="1">
                              <a:solidFill>
                                <a:schemeClr val="accent2"/>
                              </a:solidFill>
                              <a:latin typeface="Cambria Math" panose="02040503050406030204" pitchFamily="18" charset="0"/>
                            </a:rPr>
                            <m:t>𝑘</m:t>
                          </m:r>
                        </m:sub>
                        <m:sup>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2</m:t>
                              </m:r>
                            </m:e>
                          </m:d>
                        </m:sup>
                      </m:sSubSup>
                      <m:r>
                        <a:rPr lang="zh-CN" altLang="en-US" sz="1600" i="0">
                          <a:solidFill>
                            <a:schemeClr val="accent2"/>
                          </a:solidFill>
                          <a:latin typeface="Cambria Math" panose="02040503050406030204" pitchFamily="18" charset="0"/>
                        </a:rPr>
                        <m:t>)</m:t>
                      </m:r>
                      <m:sSubSup>
                        <m:sSubSupPr>
                          <m:ctrlPr>
                            <a:rPr lang="zh-CN" altLang="en-US" sz="1600" i="1">
                              <a:solidFill>
                                <a:schemeClr val="accent2"/>
                              </a:solidFill>
                              <a:latin typeface="Cambria Math" panose="02040503050406030204" pitchFamily="18" charset="0"/>
                            </a:rPr>
                          </m:ctrlPr>
                        </m:sSubSupPr>
                        <m:e>
                          <m:r>
                            <a:rPr lang="zh-CN" altLang="en-US" sz="1600" i="1">
                              <a:solidFill>
                                <a:schemeClr val="accent2"/>
                              </a:solidFill>
                              <a:latin typeface="Cambria Math" panose="02040503050406030204" pitchFamily="18" charset="0"/>
                            </a:rPr>
                            <m:t>𝑤</m:t>
                          </m:r>
                        </m:e>
                        <m:sub>
                          <m:r>
                            <a:rPr lang="zh-CN" altLang="en-US" sz="1600" i="1">
                              <a:solidFill>
                                <a:schemeClr val="accent2"/>
                              </a:solidFill>
                              <a:latin typeface="Cambria Math" panose="02040503050406030204" pitchFamily="18" charset="0"/>
                            </a:rPr>
                            <m:t>𝑘</m:t>
                          </m:r>
                          <m:r>
                            <a:rPr lang="zh-CN" altLang="en-US" sz="1600" i="0">
                              <a:solidFill>
                                <a:schemeClr val="accent2"/>
                              </a:solidFill>
                              <a:latin typeface="Cambria Math" panose="02040503050406030204" pitchFamily="18" charset="0"/>
                            </a:rPr>
                            <m:t>,</m:t>
                          </m:r>
                          <m:r>
                            <a:rPr lang="zh-CN" altLang="en-US" sz="1600" i="1">
                              <a:solidFill>
                                <a:schemeClr val="accent2"/>
                              </a:solidFill>
                              <a:latin typeface="Cambria Math" panose="02040503050406030204" pitchFamily="18" charset="0"/>
                            </a:rPr>
                            <m:t>𝑗</m:t>
                          </m:r>
                        </m:sub>
                        <m:sup>
                          <m:d>
                            <m:dPr>
                              <m:ctrlPr>
                                <a:rPr lang="zh-CN" altLang="en-US" sz="1600" i="1">
                                  <a:solidFill>
                                    <a:schemeClr val="accent2"/>
                                  </a:solidFill>
                                  <a:latin typeface="Cambria Math" panose="02040503050406030204" pitchFamily="18" charset="0"/>
                                </a:rPr>
                              </m:ctrlPr>
                            </m:dPr>
                            <m:e>
                              <m:r>
                                <a:rPr lang="zh-CN" altLang="en-US" sz="1600" i="0">
                                  <a:solidFill>
                                    <a:schemeClr val="accent2"/>
                                  </a:solidFill>
                                  <a:latin typeface="Cambria Math" panose="02040503050406030204" pitchFamily="18" charset="0"/>
                                </a:rPr>
                                <m:t>2</m:t>
                              </m:r>
                            </m:e>
                          </m:d>
                        </m:sup>
                      </m:sSubSup>
                      <m:sSub>
                        <m:sSubPr>
                          <m:ctrlPr>
                            <a:rPr lang="zh-CN" altLang="en-US" sz="1600" i="1" smtClean="0">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𝑥</m:t>
                          </m:r>
                        </m:e>
                        <m:sub>
                          <m:r>
                            <a:rPr lang="zh-CN" altLang="en-US" sz="1600" i="1">
                              <a:solidFill>
                                <a:schemeClr val="accent1"/>
                              </a:solidFill>
                              <a:latin typeface="Cambria Math" panose="02040503050406030204" pitchFamily="18" charset="0"/>
                            </a:rPr>
                            <m:t>𝑚</m:t>
                          </m:r>
                        </m:sub>
                      </m:sSub>
                      <m:sSubSup>
                        <m:sSubSupPr>
                          <m:ctrlPr>
                            <a:rPr lang="zh-CN" altLang="en-US" sz="1600" i="1">
                              <a:solidFill>
                                <a:schemeClr val="accent1"/>
                              </a:solidFill>
                              <a:latin typeface="Cambria Math" panose="02040503050406030204" pitchFamily="18" charset="0"/>
                            </a:rPr>
                          </m:ctrlPr>
                        </m:sSubSupPr>
                        <m:e>
                          <m:r>
                            <a:rPr lang="zh-CN" altLang="en-US" sz="1600" i="1">
                              <a:solidFill>
                                <a:schemeClr val="accent1"/>
                              </a:solidFill>
                              <a:latin typeface="Cambria Math" panose="02040503050406030204" pitchFamily="18" charset="0"/>
                            </a:rPr>
                            <m:t>𝑓</m:t>
                          </m:r>
                        </m:e>
                        <m:sub>
                          <m:d>
                            <m:dPr>
                              <m:ctrlPr>
                                <a:rPr lang="zh-CN" altLang="en-US" sz="1600" i="1">
                                  <a:solidFill>
                                    <a:schemeClr val="accent1"/>
                                  </a:solidFill>
                                  <a:latin typeface="Cambria Math" panose="02040503050406030204" pitchFamily="18" charset="0"/>
                                </a:rPr>
                              </m:ctrlPr>
                            </m:dPr>
                            <m:e>
                              <m:r>
                                <a:rPr lang="zh-CN" altLang="en-US" sz="1600" i="0">
                                  <a:solidFill>
                                    <a:schemeClr val="accent1"/>
                                  </a:solidFill>
                                  <a:latin typeface="Cambria Math" panose="02040503050406030204" pitchFamily="18" charset="0"/>
                                </a:rPr>
                                <m:t>1</m:t>
                              </m:r>
                            </m:e>
                          </m:d>
                        </m:sub>
                        <m:sup>
                          <m:r>
                            <a:rPr lang="zh-CN" altLang="en-US" sz="1600" i="0">
                              <a:solidFill>
                                <a:schemeClr val="accent1"/>
                              </a:solidFill>
                              <a:latin typeface="Cambria Math" panose="02040503050406030204" pitchFamily="18" charset="0"/>
                            </a:rPr>
                            <m:t>′</m:t>
                          </m:r>
                        </m:sup>
                      </m:sSubSup>
                      <m:r>
                        <a:rPr lang="zh-CN" altLang="en-US" sz="1600" i="0">
                          <a:solidFill>
                            <a:schemeClr val="accent1"/>
                          </a:solidFill>
                          <a:latin typeface="Cambria Math" panose="02040503050406030204" pitchFamily="18" charset="0"/>
                        </a:rPr>
                        <m:t>(</m:t>
                      </m:r>
                      <m:r>
                        <a:rPr lang="zh-CN" altLang="en-US" sz="1600" i="1">
                          <a:solidFill>
                            <a:schemeClr val="accent1"/>
                          </a:solidFill>
                          <a:latin typeface="Cambria Math" panose="02040503050406030204" pitchFamily="18" charset="0"/>
                        </a:rPr>
                        <m:t>𝑛𝑒</m:t>
                      </m:r>
                      <m:sSubSup>
                        <m:sSubSupPr>
                          <m:ctrlPr>
                            <a:rPr lang="zh-CN" altLang="en-US" sz="1600" i="1">
                              <a:solidFill>
                                <a:schemeClr val="accent1"/>
                              </a:solidFill>
                              <a:latin typeface="Cambria Math" panose="02040503050406030204" pitchFamily="18" charset="0"/>
                            </a:rPr>
                          </m:ctrlPr>
                        </m:sSubSupPr>
                        <m:e>
                          <m:r>
                            <a:rPr lang="zh-CN" altLang="en-US" sz="1600" i="1">
                              <a:solidFill>
                                <a:schemeClr val="accent1"/>
                              </a:solidFill>
                              <a:latin typeface="Cambria Math" panose="02040503050406030204" pitchFamily="18" charset="0"/>
                            </a:rPr>
                            <m:t>𝑡</m:t>
                          </m:r>
                        </m:e>
                        <m:sub>
                          <m:r>
                            <a:rPr lang="zh-CN" altLang="en-US" sz="1600" i="1">
                              <a:solidFill>
                                <a:schemeClr val="accent1"/>
                              </a:solidFill>
                              <a:latin typeface="Cambria Math" panose="02040503050406030204" pitchFamily="18" charset="0"/>
                            </a:rPr>
                            <m:t>𝑗</m:t>
                          </m:r>
                        </m:sub>
                        <m:sup>
                          <m:d>
                            <m:dPr>
                              <m:ctrlPr>
                                <a:rPr lang="zh-CN" altLang="en-US" sz="1600" i="1">
                                  <a:solidFill>
                                    <a:schemeClr val="accent1"/>
                                  </a:solidFill>
                                  <a:latin typeface="Cambria Math" panose="02040503050406030204" pitchFamily="18" charset="0"/>
                                </a:rPr>
                              </m:ctrlPr>
                            </m:dPr>
                            <m:e>
                              <m:r>
                                <a:rPr lang="zh-CN" altLang="en-US" sz="1600" i="0">
                                  <a:solidFill>
                                    <a:schemeClr val="accent1"/>
                                  </a:solidFill>
                                  <a:latin typeface="Cambria Math" panose="02040503050406030204" pitchFamily="18" charset="0"/>
                                </a:rPr>
                                <m:t>1</m:t>
                              </m:r>
                            </m:e>
                          </m:d>
                        </m:sup>
                      </m:sSubSup>
                      <m:r>
                        <a:rPr lang="zh-CN" altLang="en-US" sz="1600" i="0">
                          <a:solidFill>
                            <a:schemeClr val="accent1"/>
                          </a:solidFill>
                          <a:latin typeface="Cambria Math" panose="02040503050406030204" pitchFamily="18" charset="0"/>
                        </a:rPr>
                        <m:t>)</m:t>
                      </m:r>
                      <m:r>
                        <a:rPr lang="zh-CN" altLang="en-US" sz="1600" i="0" smtClean="0">
                          <a:solidFill>
                            <a:schemeClr val="tx1"/>
                          </a:solidFill>
                          <a:latin typeface="Cambria Math" panose="02040503050406030204" pitchFamily="18" charset="0"/>
                        </a:rPr>
                        <m:t>=</m:t>
                      </m:r>
                      <m:r>
                        <a:rPr lang="zh-CN" altLang="en-US" sz="1600" i="1">
                          <a:latin typeface="Cambria Math" panose="02040503050406030204" pitchFamily="18" charset="0"/>
                        </a:rPr>
                        <m:t>𝜂</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𝑗</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𝑚</m:t>
                          </m:r>
                        </m:sub>
                      </m:sSub>
                    </m:oMath>
                  </m:oMathPara>
                </a14:m>
                <a:endParaRPr lang="zh-CN" altLang="en-US" sz="1600" dirty="0"/>
              </a:p>
            </p:txBody>
          </p:sp>
        </mc:Choice>
        <mc:Fallback xmlns="">
          <p:sp>
            <p:nvSpPr>
              <p:cNvPr id="6" name="矩形 5">
                <a:extLst>
                  <a:ext uri="{FF2B5EF4-FFF2-40B4-BE49-F238E27FC236}">
                    <a16:creationId xmlns:a16="http://schemas.microsoft.com/office/drawing/2014/main" id="{E6D3D306-D4CA-4D7F-A5C7-8DEDEE2D1BD7}"/>
                  </a:ext>
                </a:extLst>
              </p:cNvPr>
              <p:cNvSpPr>
                <a:spLocks noRot="1" noChangeAspect="1" noMove="1" noResize="1" noEditPoints="1" noAdjustHandles="1" noChangeArrowheads="1" noChangeShapeType="1" noTextEdit="1"/>
              </p:cNvSpPr>
              <p:nvPr/>
            </p:nvSpPr>
            <p:spPr>
              <a:xfrm>
                <a:off x="178696" y="3830226"/>
                <a:ext cx="9127228" cy="810607"/>
              </a:xfrm>
              <a:prstGeom prst="rect">
                <a:avLst/>
              </a:prstGeom>
              <a:blipFill>
                <a:blip r:embed="rId7"/>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411BD10-DB9F-495B-87C8-2C6ABFBB2BEE}"/>
              </a:ext>
            </a:extLst>
          </p:cNvPr>
          <p:cNvSpPr txBox="1"/>
          <p:nvPr/>
        </p:nvSpPr>
        <p:spPr>
          <a:xfrm>
            <a:off x="5448030" y="4810122"/>
            <a:ext cx="1021433" cy="369332"/>
          </a:xfrm>
          <a:prstGeom prst="rect">
            <a:avLst/>
          </a:prstGeom>
          <a:noFill/>
        </p:spPr>
        <p:txBody>
          <a:bodyPr wrap="non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(0,0.25)</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8" name="直接箭头连接符 17">
            <a:extLst>
              <a:ext uri="{FF2B5EF4-FFF2-40B4-BE49-F238E27FC236}">
                <a16:creationId xmlns:a16="http://schemas.microsoft.com/office/drawing/2014/main" id="{E23E7356-909C-467C-BA50-2CC19325C3A9}"/>
              </a:ext>
            </a:extLst>
          </p:cNvPr>
          <p:cNvCxnSpPr/>
          <p:nvPr/>
        </p:nvCxnSpPr>
        <p:spPr>
          <a:xfrm>
            <a:off x="5891680" y="4390396"/>
            <a:ext cx="0" cy="4047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文本框 18">
            <a:extLst>
              <a:ext uri="{FF2B5EF4-FFF2-40B4-BE49-F238E27FC236}">
                <a16:creationId xmlns:a16="http://schemas.microsoft.com/office/drawing/2014/main" id="{BC8B8810-1908-4F0D-B3F8-5B2784ACD364}"/>
              </a:ext>
            </a:extLst>
          </p:cNvPr>
          <p:cNvSpPr txBox="1"/>
          <p:nvPr/>
        </p:nvSpPr>
        <p:spPr>
          <a:xfrm>
            <a:off x="7081958" y="4810122"/>
            <a:ext cx="1021433" cy="369332"/>
          </a:xfrm>
          <a:prstGeom prst="rect">
            <a:avLst/>
          </a:prstGeom>
          <a:noFill/>
        </p:spPr>
        <p:txBody>
          <a:bodyPr wrap="non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(0,0.25)</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20" name="直接箭头连接符 19">
            <a:extLst>
              <a:ext uri="{FF2B5EF4-FFF2-40B4-BE49-F238E27FC236}">
                <a16:creationId xmlns:a16="http://schemas.microsoft.com/office/drawing/2014/main" id="{5AAE4699-662C-463D-8517-399366B6D569}"/>
              </a:ext>
            </a:extLst>
          </p:cNvPr>
          <p:cNvCxnSpPr/>
          <p:nvPr/>
        </p:nvCxnSpPr>
        <p:spPr>
          <a:xfrm>
            <a:off x="7525608" y="4390396"/>
            <a:ext cx="0" cy="4047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1366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2CF31AE3-65E8-4246-A610-F5683186AE63}"/>
                  </a:ext>
                </a:extLst>
              </p:cNvPr>
              <p:cNvSpPr txBox="1">
                <a:spLocks/>
              </p:cNvSpPr>
              <p:nvPr/>
            </p:nvSpPr>
            <p:spPr>
              <a:xfrm>
                <a:off x="4772741" y="1377407"/>
                <a:ext cx="4269702" cy="4875200"/>
              </a:xfrm>
              <a:prstGeom prst="rect">
                <a:avLst/>
              </a:prstGeom>
            </p:spPr>
            <p:txBody>
              <a:bodyPr vert="horz" lIns="91440" tIns="45720" rIns="91440" bIns="45720" rtlCol="0">
                <a:normAutofit fontScale="850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导数：</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i="1">
                              <a:latin typeface="Cambria Math" panose="02040503050406030204" pitchFamily="18" charset="0"/>
                            </a:rPr>
                            <m:t>𝑓</m:t>
                          </m:r>
                        </m:e>
                        <m:sub>
                          <m:r>
                            <a:rPr lang="en-US" altLang="zh-CN" sz="2100" i="1">
                              <a:latin typeface="Cambria Math" panose="02040503050406030204" pitchFamily="18" charset="0"/>
                            </a:rPr>
                            <m:t>𝑅𝑒𝐿𝑈</m:t>
                          </m:r>
                        </m:sub>
                        <m:sup>
                          <m:r>
                            <a:rPr lang="en-US" altLang="zh-CN" sz="2100" b="0" i="1" smtClean="0">
                              <a:latin typeface="Cambria Math" panose="02040503050406030204" pitchFamily="18" charset="0"/>
                            </a:rPr>
                            <m:t>′</m:t>
                          </m:r>
                        </m:sup>
                      </m:sSubSup>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d>
                        <m:dPr>
                          <m:begChr m:val="{"/>
                          <m:endChr m:val=""/>
                          <m:ctrlPr>
                            <a:rPr lang="en-US" altLang="zh-CN" sz="2100" i="1" smtClean="0">
                              <a:latin typeface="Cambria Math" panose="02040503050406030204" pitchFamily="18" charset="0"/>
                            </a:rPr>
                          </m:ctrlPr>
                        </m:dPr>
                        <m:e>
                          <m:eqArr>
                            <m:eqArrPr>
                              <m:ctrlPr>
                                <a:rPr lang="en-US" altLang="zh-CN" sz="2100" i="1" smtClean="0">
                                  <a:latin typeface="Cambria Math" panose="02040503050406030204" pitchFamily="18" charset="0"/>
                                </a:rPr>
                              </m:ctrlPr>
                            </m:eqArrPr>
                            <m:e>
                              <m:r>
                                <a:rPr lang="en-US" altLang="zh-CN" sz="2100" b="0" i="1" smtClean="0">
                                  <a:latin typeface="Cambria Math" panose="02040503050406030204" pitchFamily="18" charset="0"/>
                                </a:rPr>
                                <m:t>1    </m:t>
                              </m:r>
                              <m:r>
                                <a:rPr lang="en-US" altLang="zh-CN" sz="2100" b="0" i="1" smtClean="0">
                                  <a:latin typeface="Cambria Math" panose="02040503050406030204" pitchFamily="18" charset="0"/>
                                </a:rPr>
                                <m:t>𝑖𝑓</m:t>
                              </m:r>
                              <m:r>
                                <a:rPr lang="en-US" altLang="zh-CN" sz="2100" b="0" i="1" smtClean="0">
                                  <a:latin typeface="Cambria Math" panose="02040503050406030204" pitchFamily="18" charset="0"/>
                                </a:rPr>
                                <m:t> </m:t>
                              </m:r>
                              <m:r>
                                <a:rPr lang="zh-CN" altLang="en-US" sz="2100" i="1">
                                  <a:latin typeface="Cambria Math" panose="02040503050406030204" pitchFamily="18" charset="0"/>
                                </a:rPr>
                                <m:t>𝑥</m:t>
                              </m:r>
                              <m:r>
                                <a:rPr lang="en-US" altLang="zh-CN" sz="2100" i="1">
                                  <a:latin typeface="Cambria Math" panose="02040503050406030204" pitchFamily="18" charset="0"/>
                                </a:rPr>
                                <m:t>&gt;0</m:t>
                              </m:r>
                            </m:e>
                            <m:e>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𝑖𝑓</m:t>
                              </m:r>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≤0</m:t>
                              </m:r>
                            </m:e>
                          </m:eqArr>
                        </m:e>
                      </m:d>
                    </m:oMath>
                  </m:oMathPara>
                </a14:m>
                <a:endParaRPr lang="en-US" altLang="zh-CN" sz="2100" dirty="0"/>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另一个版本</a:t>
                </a:r>
                <a:r>
                  <a:rPr lang="en-US" altLang="zh-CN" sz="21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Noise </a:t>
                </a:r>
                <a:r>
                  <a:rPr lang="en-US" altLang="zh-CN" sz="2100"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𝑁𝑜𝑖𝑠𝑦𝑅𝑒𝐿𝑈</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𝑚𝑎𝑥</m:t>
                      </m:r>
                      <m:r>
                        <a:rPr lang="en-US" altLang="zh-CN" sz="2100" i="1">
                          <a:latin typeface="Cambria Math" panose="02040503050406030204" pitchFamily="18" charset="0"/>
                        </a:rPr>
                        <m:t>(0,</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𝑁</m:t>
                      </m:r>
                      <m:r>
                        <a:rPr lang="en-US" altLang="zh-CN" sz="2100" i="1">
                          <a:latin typeface="Cambria Math" panose="02040503050406030204" pitchFamily="18" charset="0"/>
                        </a:rPr>
                        <m:t>(0,</m:t>
                      </m:r>
                      <m:r>
                        <a:rPr lang="en-US" altLang="zh-CN" sz="2100" i="1">
                          <a:latin typeface="Cambria Math" panose="02040503050406030204" pitchFamily="18" charset="0"/>
                        </a:rPr>
                        <m:t>𝛿</m:t>
                      </m:r>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oMath>
                  </m:oMathPara>
                </a14:m>
                <a:endParaRPr lang="zh-CN" altLang="zh-CN" sz="2100" dirty="0"/>
              </a:p>
              <a:p>
                <a:pPr>
                  <a:lnSpc>
                    <a:spcPct val="120000"/>
                  </a:lnSpc>
                </a:pPr>
                <a:r>
                  <a:rPr lang="en-US" altLang="zh-CN" sz="21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可以被近似为</a:t>
                </a:r>
                <a:r>
                  <a:rPr lang="en-US" altLang="zh-CN" sz="21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softplus</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𝑆𝑜𝑓𝑡𝑝𝑙𝑢𝑠</m:t>
                          </m:r>
                        </m:sub>
                      </m:sSub>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𝑙𝑜𝑔</m:t>
                      </m:r>
                      <m:r>
                        <a:rPr lang="en-US" altLang="zh-CN" sz="2100" i="1">
                          <a:latin typeface="Cambria Math" panose="02040503050406030204" pitchFamily="18" charset="0"/>
                        </a:rPr>
                        <m:t>(1+</m:t>
                      </m:r>
                      <m:sSup>
                        <m:sSupPr>
                          <m:ctrlPr>
                            <a:rPr lang="zh-CN" altLang="zh-CN" sz="2100" i="1">
                              <a:latin typeface="Cambria Math" panose="02040503050406030204" pitchFamily="18" charset="0"/>
                            </a:rPr>
                          </m:ctrlPr>
                        </m:sSupPr>
                        <m:e>
                          <m:r>
                            <a:rPr lang="en-US" altLang="zh-CN" sz="2100" i="1">
                              <a:latin typeface="Cambria Math" panose="02040503050406030204" pitchFamily="18" charset="0"/>
                            </a:rPr>
                            <m:t>𝑒</m:t>
                          </m:r>
                        </m:e>
                        <m:sup>
                          <m:r>
                            <a:rPr lang="en-US" altLang="zh-CN" sz="2100" i="1">
                              <a:latin typeface="Cambria Math" panose="02040503050406030204" pitchFamily="18" charset="0"/>
                            </a:rPr>
                            <m:t>𝑥</m:t>
                          </m:r>
                        </m:sup>
                      </m:sSup>
                      <m:r>
                        <a:rPr lang="en-US" altLang="zh-CN" sz="2100" i="1">
                          <a:latin typeface="Cambria Math" panose="02040503050406030204" pitchFamily="18" charset="0"/>
                        </a:rPr>
                        <m:t>)</m:t>
                      </m:r>
                    </m:oMath>
                  </m:oMathPara>
                </a14:m>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14:m>
                  <m:oMath xmlns:m="http://schemas.openxmlformats.org/officeDocument/2006/math">
                    <m:r>
                      <a:rPr lang="en-US" altLang="zh-CN" sz="21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增加时</a:t>
                </a:r>
                <a:r>
                  <a:rPr lang="en-US" altLang="zh-CN" sz="21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的梯度不会消失</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可以用来对正值输入进行建模</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由于无需计算指数函数所以它的计算速度很快</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使用它可以不再需要“预训练”过程</a:t>
                </a:r>
                <a:endParaRPr lang="en-US" altLang="zh-CN" sz="21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2CF31AE3-65E8-4246-A610-F5683186AE63}"/>
                  </a:ext>
                </a:extLst>
              </p:cNvPr>
              <p:cNvSpPr txBox="1">
                <a:spLocks noRot="1" noChangeAspect="1" noMove="1" noResize="1" noEditPoints="1" noAdjustHandles="1" noChangeArrowheads="1" noChangeShapeType="1" noTextEdit="1"/>
              </p:cNvSpPr>
              <p:nvPr/>
            </p:nvSpPr>
            <p:spPr>
              <a:xfrm>
                <a:off x="4772741" y="1377407"/>
                <a:ext cx="4269702" cy="4875200"/>
              </a:xfrm>
              <a:prstGeom prst="rect">
                <a:avLst/>
              </a:prstGeom>
              <a:blipFill>
                <a:blip r:embed="rId4"/>
                <a:stretch>
                  <a:fillRect l="-571" t="-375"/>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E3378B06-CC73-4E3D-8F05-8F6BDAB92447}"/>
              </a:ext>
            </a:extLst>
          </p:cNvPr>
          <p:cNvSpPr>
            <a:spLocks noGrp="1"/>
          </p:cNvSpPr>
          <p:nvPr>
            <p:ph type="ftr" sz="quarter" idx="11"/>
          </p:nvPr>
        </p:nvSpPr>
        <p:spPr>
          <a:xfrm>
            <a:off x="502443" y="6240464"/>
            <a:ext cx="6050757" cy="206381"/>
          </a:xfrm>
        </p:spPr>
        <p:txBody>
          <a:bodyPr/>
          <a:lstStyle/>
          <a:p>
            <a:r>
              <a:rPr lang="en-US" altLang="zh-CN" dirty="0"/>
              <a:t>http://static.googleusercontent.com/media/research.google.com/en//pubs/archive/40811.pdf</a:t>
            </a:r>
          </a:p>
        </p:txBody>
      </p:sp>
      <p:sp>
        <p:nvSpPr>
          <p:cNvPr id="3" name="灯片编号占位符 2">
            <a:extLst>
              <a:ext uri="{FF2B5EF4-FFF2-40B4-BE49-F238E27FC236}">
                <a16:creationId xmlns:a16="http://schemas.microsoft.com/office/drawing/2014/main" id="{07595E29-F878-4B39-AEFF-D88DEC3ADEE9}"/>
              </a:ext>
            </a:extLst>
          </p:cNvPr>
          <p:cNvSpPr>
            <a:spLocks noGrp="1"/>
          </p:cNvSpPr>
          <p:nvPr>
            <p:ph type="sldNum" sz="quarter" idx="12"/>
          </p:nvPr>
        </p:nvSpPr>
        <p:spPr>
          <a:xfrm>
            <a:off x="6459141" y="6252607"/>
            <a:ext cx="2182416" cy="206381"/>
          </a:xfrm>
        </p:spPr>
        <p:txBody>
          <a:bodyPr/>
          <a:lstStyle/>
          <a:p>
            <a:fld id="{5DD3DB80-B894-403A-B48E-6FDC1A72010E}" type="slidenum">
              <a:rPr lang="zh-CN" altLang="en-US" smtClean="0"/>
              <a:pPr/>
              <a:t>68</a:t>
            </a:fld>
            <a:endParaRPr lang="zh-CN" altLang="en-US" dirty="0"/>
          </a:p>
        </p:txBody>
      </p:sp>
      <p:sp>
        <p:nvSpPr>
          <p:cNvPr id="9" name="标题 3">
            <a:extLst>
              <a:ext uri="{FF2B5EF4-FFF2-40B4-BE49-F238E27FC236}">
                <a16:creationId xmlns:a16="http://schemas.microsoft.com/office/drawing/2014/main" id="{61E81EBB-53B0-4784-A942-E78E6017D8AE}"/>
              </a:ext>
            </a:extLst>
          </p:cNvPr>
          <p:cNvSpPr>
            <a:spLocks noGrp="1"/>
          </p:cNvSpPr>
          <p:nvPr>
            <p:ph type="title"/>
          </p:nvPr>
        </p:nvSpPr>
        <p:spPr>
          <a:xfrm>
            <a:off x="703780" y="0"/>
            <a:ext cx="8137922" cy="1028699"/>
          </a:xfrm>
        </p:spPr>
        <p:txBody>
          <a:bodyPr/>
          <a:lstStyle/>
          <a:p>
            <a:r>
              <a:rPr lang="zh-CN" altLang="en-US" dirty="0"/>
              <a:t>激活函数</a:t>
            </a:r>
          </a:p>
        </p:txBody>
      </p:sp>
      <p:sp>
        <p:nvSpPr>
          <p:cNvPr id="6" name="文本占位符 3 1">
            <a:extLst>
              <a:ext uri="{FF2B5EF4-FFF2-40B4-BE49-F238E27FC236}">
                <a16:creationId xmlns:a16="http://schemas.microsoft.com/office/drawing/2014/main" id="{1D915F90-1A2F-466B-A2EF-B79A63F6AAFE}"/>
              </a:ext>
            </a:extLst>
          </p:cNvPr>
          <p:cNvSpPr txBox="1">
            <a:spLocks/>
          </p:cNvSpPr>
          <p:nvPr/>
        </p:nvSpPr>
        <p:spPr>
          <a:xfrm>
            <a:off x="502444" y="1285289"/>
            <a:ext cx="4069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t>ReLU</a:t>
            </a:r>
            <a:r>
              <a:rPr lang="zh-CN" altLang="en-US" dirty="0"/>
              <a:t>函数</a:t>
            </a:r>
            <a:r>
              <a:rPr lang="en-US" altLang="zh-CN" dirty="0"/>
              <a:t>(rectified linear unit)</a:t>
            </a:r>
          </a:p>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函数</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F74679D-5DF1-4097-83EA-FC28A3C7CA8B}"/>
                  </a:ext>
                </a:extLst>
              </p:cNvPr>
              <p:cNvSpPr/>
              <p:nvPr/>
            </p:nvSpPr>
            <p:spPr>
              <a:xfrm>
                <a:off x="703780" y="1956781"/>
                <a:ext cx="236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𝑅𝑒𝐿𝑈</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𝑚𝑎𝑥</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m:oMathPara>
                </a14:m>
                <a:endParaRPr lang="zh-CN" altLang="zh-CN"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2F74679D-5DF1-4097-83EA-FC28A3C7CA8B}"/>
                  </a:ext>
                </a:extLst>
              </p:cNvPr>
              <p:cNvSpPr>
                <a:spLocks noRot="1" noChangeAspect="1" noMove="1" noResize="1" noEditPoints="1" noAdjustHandles="1" noChangeArrowheads="1" noChangeShapeType="1" noTextEdit="1"/>
              </p:cNvSpPr>
              <p:nvPr/>
            </p:nvSpPr>
            <p:spPr>
              <a:xfrm>
                <a:off x="703780" y="1956781"/>
                <a:ext cx="2362506" cy="369332"/>
              </a:xfrm>
              <a:prstGeom prst="rect">
                <a:avLst/>
              </a:prstGeom>
              <a:blipFill>
                <a:blip r:embed="rId5"/>
                <a:stretch>
                  <a:fillRect b="-13115"/>
                </a:stretch>
              </a:blipFill>
            </p:spPr>
            <p:txBody>
              <a:bodyPr/>
              <a:lstStyle/>
              <a:p>
                <a:r>
                  <a:rPr lang="zh-CN" altLang="en-US">
                    <a:noFill/>
                  </a:rPr>
                  <a:t> </a:t>
                </a:r>
              </a:p>
            </p:txBody>
          </p:sp>
        </mc:Fallback>
      </mc:AlternateContent>
      <p:pic>
        <p:nvPicPr>
          <p:cNvPr id="10" name="Picture 13">
            <a:extLst>
              <a:ext uri="{FF2B5EF4-FFF2-40B4-BE49-F238E27FC236}">
                <a16:creationId xmlns:a16="http://schemas.microsoft.com/office/drawing/2014/main" id="{0DF99CD6-1E93-4E62-A84E-220898B728E6}"/>
              </a:ext>
            </a:extLst>
          </p:cNvPr>
          <p:cNvPicPr>
            <a:picLocks noChangeAspect="1"/>
          </p:cNvPicPr>
          <p:nvPr/>
        </p:nvPicPr>
        <p:blipFill>
          <a:blip r:embed="rId6"/>
          <a:stretch>
            <a:fillRect/>
          </a:stretch>
        </p:blipFill>
        <p:spPr>
          <a:xfrm>
            <a:off x="219285" y="2900693"/>
            <a:ext cx="3982037" cy="2781300"/>
          </a:xfrm>
          <a:prstGeom prst="rect">
            <a:avLst/>
          </a:prstGeom>
        </p:spPr>
      </p:pic>
    </p:spTree>
    <p:extLst>
      <p:ext uri="{BB962C8B-B14F-4D97-AF65-F5344CB8AC3E}">
        <p14:creationId xmlns:p14="http://schemas.microsoft.com/office/powerpoint/2010/main" val="1265851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69</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3018826" y="2818892"/>
            <a:ext cx="2662360" cy="1220215"/>
          </a:xfrm>
        </p:spPr>
        <p:txBody>
          <a:bodyPr>
            <a:normAutofit fontScale="90000"/>
          </a:bodyPr>
          <a:lstStyle/>
          <a:p>
            <a:r>
              <a:rPr kumimoji="1" lang="zh-CN" altLang="en-US" dirty="0"/>
              <a:t>深度残差网络</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300556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7</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人工神经网络</a:t>
            </a:r>
          </a:p>
        </p:txBody>
      </p:sp>
      <p:sp>
        <p:nvSpPr>
          <p:cNvPr id="5" name="内容占位符 2"/>
          <p:cNvSpPr txBox="1"/>
          <p:nvPr/>
        </p:nvSpPr>
        <p:spPr>
          <a:xfrm>
            <a:off x="502443" y="1458577"/>
            <a:ext cx="7710379" cy="54639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神经网络是深度学习的基础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7" name="图片 6"/>
          <p:cNvPicPr>
            <a:picLocks noChangeAspect="1"/>
          </p:cNvPicPr>
          <p:nvPr/>
        </p:nvPicPr>
        <p:blipFill>
          <a:blip r:embed="rId2"/>
          <a:stretch>
            <a:fillRect/>
          </a:stretch>
        </p:blipFill>
        <p:spPr>
          <a:xfrm>
            <a:off x="628650" y="2004969"/>
            <a:ext cx="3603717" cy="1704167"/>
          </a:xfrm>
          <a:prstGeom prst="rect">
            <a:avLst/>
          </a:prstGeom>
        </p:spPr>
      </p:pic>
      <p:sp>
        <p:nvSpPr>
          <p:cNvPr id="8" name="文本框 7"/>
          <p:cNvSpPr txBox="1"/>
          <p:nvPr/>
        </p:nvSpPr>
        <p:spPr>
          <a:xfrm>
            <a:off x="1968137" y="3748559"/>
            <a:ext cx="877163"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感知机</a:t>
            </a:r>
          </a:p>
        </p:txBody>
      </p:sp>
      <p:pic>
        <p:nvPicPr>
          <p:cNvPr id="9" name="Picture 6"/>
          <p:cNvPicPr>
            <a:picLocks noChangeAspect="1"/>
          </p:cNvPicPr>
          <p:nvPr/>
        </p:nvPicPr>
        <p:blipFill>
          <a:blip r:embed="rId3"/>
          <a:stretch>
            <a:fillRect/>
          </a:stretch>
        </p:blipFill>
        <p:spPr>
          <a:xfrm>
            <a:off x="5308032" y="1511597"/>
            <a:ext cx="2761681" cy="2236962"/>
          </a:xfrm>
          <a:prstGeom prst="rect">
            <a:avLst/>
          </a:prstGeom>
        </p:spPr>
      </p:pic>
      <p:sp>
        <p:nvSpPr>
          <p:cNvPr id="10" name="文本框 9"/>
          <p:cNvSpPr txBox="1"/>
          <p:nvPr/>
        </p:nvSpPr>
        <p:spPr>
          <a:xfrm>
            <a:off x="6027473" y="3748559"/>
            <a:ext cx="1322798"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多层感知机</a:t>
            </a:r>
          </a:p>
        </p:txBody>
      </p:sp>
      <p:pic>
        <p:nvPicPr>
          <p:cNvPr id="11" name="Picture 2" descr="Image result for convolutional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73" y="4037698"/>
            <a:ext cx="4461327" cy="195183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631506" y="6032963"/>
            <a:ext cx="1550424"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卷积神经网络</a:t>
            </a:r>
          </a:p>
        </p:txBody>
      </p:sp>
      <p:pic>
        <p:nvPicPr>
          <p:cNvPr id="13" name="Picture 6" descr="Image result for recurrent neural net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946" y="4392698"/>
            <a:ext cx="3459848" cy="138829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5976658" y="6032963"/>
            <a:ext cx="1550424"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循环神经网络</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err="1"/>
              <a:t>ResNet</a:t>
            </a:r>
            <a:r>
              <a:rPr lang="zh-CN" altLang="en-US" dirty="0"/>
              <a:t>：深度残差网络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70</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95169" y="4766147"/>
            <a:ext cx="7953661" cy="129070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有时，即使是在训练数据上更深层的网络性能也可能比较浅层的网络差</a:t>
            </a:r>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2"/>
            <a:ext cx="7953661" cy="46957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训练深度网络的困难性：</a:t>
            </a:r>
          </a:p>
        </p:txBody>
      </p:sp>
      <p:pic>
        <p:nvPicPr>
          <p:cNvPr id="9" name="Picture 3">
            <a:extLst>
              <a:ext uri="{FF2B5EF4-FFF2-40B4-BE49-F238E27FC236}">
                <a16:creationId xmlns:a16="http://schemas.microsoft.com/office/drawing/2014/main" id="{FA3985FD-23D5-4A56-ACB7-A0F9DD37C257}"/>
              </a:ext>
            </a:extLst>
          </p:cNvPr>
          <p:cNvPicPr>
            <a:picLocks noChangeAspect="1"/>
          </p:cNvPicPr>
          <p:nvPr/>
        </p:nvPicPr>
        <p:blipFill>
          <a:blip r:embed="rId2"/>
          <a:stretch>
            <a:fillRect/>
          </a:stretch>
        </p:blipFill>
        <p:spPr>
          <a:xfrm>
            <a:off x="1071999" y="2073054"/>
            <a:ext cx="7000000" cy="2385714"/>
          </a:xfrm>
          <a:prstGeom prst="rect">
            <a:avLst/>
          </a:prstGeom>
        </p:spPr>
      </p:pic>
    </p:spTree>
    <p:extLst>
      <p:ext uri="{BB962C8B-B14F-4D97-AF65-F5344CB8AC3E}">
        <p14:creationId xmlns:p14="http://schemas.microsoft.com/office/powerpoint/2010/main" val="1390218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91CBCFDD-9396-4912-B130-0F5779D3674A}"/>
              </a:ext>
            </a:extLst>
          </p:cNvPr>
          <p:cNvPicPr>
            <a:picLocks noChangeAspect="1"/>
          </p:cNvPicPr>
          <p:nvPr/>
        </p:nvPicPr>
        <p:blipFill rotWithShape="1">
          <a:blip r:embed="rId5"/>
          <a:srcRect b="12350"/>
          <a:stretch/>
        </p:blipFill>
        <p:spPr>
          <a:xfrm>
            <a:off x="3144030" y="1381821"/>
            <a:ext cx="5999970" cy="2775262"/>
          </a:xfrm>
          <a:prstGeom prst="rect">
            <a:avLst/>
          </a:prstGeom>
        </p:spPr>
      </p:pic>
      <p:sp>
        <p:nvSpPr>
          <p:cNvPr id="2" name="标题 1"/>
          <p:cNvSpPr>
            <a:spLocks noGrp="1"/>
          </p:cNvSpPr>
          <p:nvPr>
            <p:ph type="title"/>
          </p:nvPr>
        </p:nvSpPr>
        <p:spPr>
          <a:xfrm>
            <a:off x="681738" y="1"/>
            <a:ext cx="8137922" cy="1028699"/>
          </a:xfrm>
        </p:spPr>
        <p:txBody>
          <a:bodyPr/>
          <a:lstStyle/>
          <a:p>
            <a:r>
              <a:rPr lang="en-US" altLang="zh-CN" dirty="0" err="1"/>
              <a:t>ResNet</a:t>
            </a:r>
            <a:r>
              <a:rPr lang="zh-CN" altLang="en-US" dirty="0"/>
              <a:t>：深度残差网络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71</a:t>
            </a:fld>
            <a:endParaRPr lang="zh-CN" altLang="en-US" dirty="0"/>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4529759" cy="206381"/>
          </a:xfrm>
        </p:spPr>
        <p:txBody>
          <a:bodyPr/>
          <a:lstStyle/>
          <a:p>
            <a:r>
              <a:rPr lang="zh-CN" altLang="en-US" dirty="0"/>
              <a:t>https://www.quora.com/Why-are-GPUs-well-suited-to-deep-learning</a:t>
            </a:r>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681738" y="2611478"/>
            <a:ext cx="2757150" cy="66860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ResNet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的构造块</a:t>
            </a:r>
          </a:p>
        </p:txBody>
      </p:sp>
      <p:pic>
        <p:nvPicPr>
          <p:cNvPr id="11" name="图片 10">
            <a:extLst>
              <a:ext uri="{FF2B5EF4-FFF2-40B4-BE49-F238E27FC236}">
                <a16:creationId xmlns:a16="http://schemas.microsoft.com/office/drawing/2014/main" id="{EC3EA2B6-100F-4FC1-A773-D3FD1124C38B}"/>
              </a:ext>
            </a:extLst>
          </p:cNvPr>
          <p:cNvPicPr>
            <a:picLocks noChangeAspect="1"/>
          </p:cNvPicPr>
          <p:nvPr/>
        </p:nvPicPr>
        <p:blipFill>
          <a:blip r:embed="rId6"/>
          <a:stretch>
            <a:fillRect/>
          </a:stretch>
        </p:blipFill>
        <p:spPr>
          <a:xfrm>
            <a:off x="231094" y="4413415"/>
            <a:ext cx="14314849" cy="2289762"/>
          </a:xfrm>
          <a:prstGeom prst="rect">
            <a:avLst/>
          </a:prstGeom>
        </p:spPr>
      </p:pic>
      <p:pic>
        <p:nvPicPr>
          <p:cNvPr id="5" name="音频 4">
            <a:hlinkClick r:id="" action="ppaction://media"/>
            <a:extLst>
              <a:ext uri="{FF2B5EF4-FFF2-40B4-BE49-F238E27FC236}">
                <a16:creationId xmlns:a16="http://schemas.microsoft.com/office/drawing/2014/main" id="{2E6067C6-AD88-4BD9-926B-FD7CC6722C9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375176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3.88889E-6 3.33333E-6 L -0.61754 0.00069 " pathEditMode="relative" rAng="0" ptsTypes="AA">
                                      <p:cBhvr>
                                        <p:cTn id="15" dur="2000" fill="hold"/>
                                        <p:tgtEl>
                                          <p:spTgt spid="11"/>
                                        </p:tgtEl>
                                        <p:attrNameLst>
                                          <p:attrName>ppt_x</p:attrName>
                                          <p:attrName>ppt_y</p:attrName>
                                        </p:attrNameLst>
                                      </p:cBhvr>
                                      <p:rCtr x="-30885" y="23"/>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5"/>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残差网络在</a:t>
            </a:r>
            <a:r>
              <a:rPr lang="en-US" altLang="zh-CN" dirty="0"/>
              <a:t>ImageNet</a:t>
            </a:r>
            <a:r>
              <a:rPr lang="zh-CN" altLang="en-US" dirty="0"/>
              <a:t>上的表现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72</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4902740"/>
            <a:ext cx="7889823" cy="144091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细线表示训练误差，粗线表示验证误差</a:t>
            </a: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与普通网络相比，残差网络没有额外的参数</a:t>
            </a:r>
          </a:p>
        </p:txBody>
      </p:sp>
      <p:pic>
        <p:nvPicPr>
          <p:cNvPr id="8" name="图片 7">
            <a:extLst>
              <a:ext uri="{FF2B5EF4-FFF2-40B4-BE49-F238E27FC236}">
                <a16:creationId xmlns:a16="http://schemas.microsoft.com/office/drawing/2014/main" id="{B11FD624-1ADC-4B00-93DB-29CBCA6A907F}"/>
              </a:ext>
            </a:extLst>
          </p:cNvPr>
          <p:cNvPicPr>
            <a:picLocks noChangeAspect="1"/>
          </p:cNvPicPr>
          <p:nvPr/>
        </p:nvPicPr>
        <p:blipFill>
          <a:blip r:embed="rId2"/>
          <a:stretch>
            <a:fillRect/>
          </a:stretch>
        </p:blipFill>
        <p:spPr>
          <a:xfrm>
            <a:off x="297230" y="1406405"/>
            <a:ext cx="8549540" cy="2736850"/>
          </a:xfrm>
          <a:prstGeom prst="rect">
            <a:avLst/>
          </a:prstGeom>
        </p:spPr>
      </p:pic>
      <p:sp>
        <p:nvSpPr>
          <p:cNvPr id="10" name="内容占位符 2">
            <a:extLst>
              <a:ext uri="{FF2B5EF4-FFF2-40B4-BE49-F238E27FC236}">
                <a16:creationId xmlns:a16="http://schemas.microsoft.com/office/drawing/2014/main" id="{FED6B7F3-17CF-4A3B-BBA3-ECFE22157B77}"/>
              </a:ext>
            </a:extLst>
          </p:cNvPr>
          <p:cNvSpPr txBox="1">
            <a:spLocks/>
          </p:cNvSpPr>
          <p:nvPr/>
        </p:nvSpPr>
        <p:spPr>
          <a:xfrm>
            <a:off x="1394415" y="4143255"/>
            <a:ext cx="2800081" cy="4153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18</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层和</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34</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层的普通网络</a:t>
            </a:r>
          </a:p>
        </p:txBody>
      </p:sp>
      <p:sp>
        <p:nvSpPr>
          <p:cNvPr id="3" name="矩形 2">
            <a:extLst>
              <a:ext uri="{FF2B5EF4-FFF2-40B4-BE49-F238E27FC236}">
                <a16:creationId xmlns:a16="http://schemas.microsoft.com/office/drawing/2014/main" id="{1BE3837D-E8C8-43E6-ACE0-62C14988D58D}"/>
              </a:ext>
            </a:extLst>
          </p:cNvPr>
          <p:cNvSpPr/>
          <p:nvPr/>
        </p:nvSpPr>
        <p:spPr>
          <a:xfrm>
            <a:off x="5601647" y="4157995"/>
            <a:ext cx="2307042" cy="344325"/>
          </a:xfrm>
          <a:prstGeom prst="rect">
            <a:avLst/>
          </a:prstGeom>
        </p:spPr>
        <p:txBody>
          <a:bodyPr wrap="none">
            <a:spAutoFit/>
          </a:bodyPr>
          <a:lstStyle/>
          <a:p>
            <a:pPr>
              <a:lnSpc>
                <a:spcPct val="110000"/>
              </a:lnSpc>
            </a:pP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18</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层和</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34</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层的残差网络</a:t>
            </a:r>
          </a:p>
        </p:txBody>
      </p:sp>
    </p:spTree>
    <p:extLst>
      <p:ext uri="{BB962C8B-B14F-4D97-AF65-F5344CB8AC3E}">
        <p14:creationId xmlns:p14="http://schemas.microsoft.com/office/powerpoint/2010/main" val="3989949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73</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3018826" y="2818892"/>
            <a:ext cx="2662360" cy="1220215"/>
          </a:xfrm>
        </p:spPr>
        <p:txBody>
          <a:bodyPr>
            <a:normAutofit/>
          </a:bodyPr>
          <a:lstStyle/>
          <a:p>
            <a:r>
              <a:rPr kumimoji="1" lang="zh-CN" altLang="en-US" dirty="0"/>
              <a:t>批标准化</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2657388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2927225-0139-4990-94EC-E1768A530539}"/>
              </a:ext>
            </a:extLst>
          </p:cNvPr>
          <p:cNvSpPr/>
          <p:nvPr/>
        </p:nvSpPr>
        <p:spPr>
          <a:xfrm>
            <a:off x="6349303" y="2881965"/>
            <a:ext cx="1512744" cy="13491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81738" y="1"/>
            <a:ext cx="8137922" cy="1028699"/>
          </a:xfrm>
        </p:spPr>
        <p:txBody>
          <a:bodyPr/>
          <a:lstStyle/>
          <a:p>
            <a:r>
              <a:rPr lang="zh-CN" altLang="en-US" dirty="0"/>
              <a:t>批标准化（</a:t>
            </a:r>
            <a:r>
              <a:rPr lang="en-US" altLang="zh-CN" dirty="0"/>
              <a:t>Batch Normalization</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a:xfrm>
            <a:off x="6366414" y="6254370"/>
            <a:ext cx="2182416" cy="206381"/>
          </a:xfrm>
        </p:spPr>
        <p:txBody>
          <a:bodyPr/>
          <a:lstStyle/>
          <a:p>
            <a:fld id="{5DD3DB80-B894-403A-B48E-6FDC1A72010E}" type="slidenum">
              <a:rPr lang="zh-CN" altLang="en-US" smtClean="0"/>
              <a:pPr/>
              <a:t>74</a:t>
            </a:fld>
            <a:endParaRPr lang="zh-CN" altLang="en-US" dirty="0"/>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2"/>
            <a:ext cx="7953661" cy="83749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内部协变量变化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(Covariate Shift)</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某一层神经网络的输入分布会发生变化</a:t>
            </a:r>
          </a:p>
        </p:txBody>
      </p:sp>
      <p:sp>
        <p:nvSpPr>
          <p:cNvPr id="6" name="页脚占位符 1">
            <a:extLst>
              <a:ext uri="{FF2B5EF4-FFF2-40B4-BE49-F238E27FC236}">
                <a16:creationId xmlns:a16="http://schemas.microsoft.com/office/drawing/2014/main" id="{03EC2894-91A3-4E6D-9B68-BEF39980B510}"/>
              </a:ext>
            </a:extLst>
          </p:cNvPr>
          <p:cNvSpPr>
            <a:spLocks noGrp="1"/>
          </p:cNvSpPr>
          <p:nvPr>
            <p:ph type="ftr" sz="quarter" idx="11"/>
          </p:nvPr>
        </p:nvSpPr>
        <p:spPr>
          <a:xfrm>
            <a:off x="502443" y="6240464"/>
            <a:ext cx="7833122" cy="357560"/>
          </a:xfrm>
        </p:spPr>
        <p:txBody>
          <a:bodyPr/>
          <a:lstStyle/>
          <a:p>
            <a:r>
              <a:rPr lang="en-US" altLang="zh-CN" sz="900" dirty="0"/>
              <a:t>Batch Normalization: Accelerating Deep Network Training by Reducing Internal Covariate Shift. Sergey </a:t>
            </a:r>
            <a:r>
              <a:rPr lang="en-US" altLang="zh-CN" sz="900" dirty="0" err="1"/>
              <a:t>Ioffe</a:t>
            </a:r>
            <a:r>
              <a:rPr lang="en-US" altLang="zh-CN" sz="900" dirty="0"/>
              <a:t>, Christian </a:t>
            </a:r>
            <a:r>
              <a:rPr lang="en-US" altLang="zh-CN" sz="900" dirty="0" err="1"/>
              <a:t>Szegedy</a:t>
            </a:r>
            <a:r>
              <a:rPr lang="en-US" altLang="zh-CN" sz="900" dirty="0"/>
              <a:t>. ICML2015</a:t>
            </a:r>
          </a:p>
          <a:p>
            <a:r>
              <a:rPr lang="en-US" altLang="zh-CN" sz="900" dirty="0">
                <a:hlinkClick r:id="rId2"/>
              </a:rPr>
              <a:t>https://www.zhihu.com/question/283715823</a:t>
            </a:r>
            <a:r>
              <a:rPr lang="en-US" altLang="zh-CN" sz="900" dirty="0"/>
              <a:t>    </a:t>
            </a:r>
            <a:r>
              <a:rPr lang="en-US" altLang="zh-CN" sz="900" dirty="0">
                <a:hlinkClick r:id="rId3"/>
              </a:rPr>
              <a:t>https://zhuanlan.zhihu.com/p/33173246</a:t>
            </a:r>
            <a:r>
              <a:rPr lang="en-US" altLang="zh-CN" sz="900" dirty="0"/>
              <a:t> </a:t>
            </a:r>
          </a:p>
          <a:p>
            <a:endParaRPr lang="en-US" altLang="zh-CN" sz="900" dirty="0"/>
          </a:p>
        </p:txBody>
      </p:sp>
      <p:pic>
        <p:nvPicPr>
          <p:cNvPr id="7" name="图片 6">
            <a:extLst>
              <a:ext uri="{FF2B5EF4-FFF2-40B4-BE49-F238E27FC236}">
                <a16:creationId xmlns:a16="http://schemas.microsoft.com/office/drawing/2014/main" id="{A990BC78-E504-4512-8AF0-2DF11BB90AD6}"/>
              </a:ext>
            </a:extLst>
          </p:cNvPr>
          <p:cNvPicPr>
            <a:picLocks noChangeAspect="1"/>
          </p:cNvPicPr>
          <p:nvPr/>
        </p:nvPicPr>
        <p:blipFill>
          <a:blip r:embed="rId4"/>
          <a:stretch>
            <a:fillRect/>
          </a:stretch>
        </p:blipFill>
        <p:spPr>
          <a:xfrm>
            <a:off x="595169" y="2218524"/>
            <a:ext cx="5377840" cy="3873935"/>
          </a:xfrm>
          <a:prstGeom prst="rect">
            <a:avLst/>
          </a:prstGeom>
        </p:spPr>
      </p:pic>
      <p:pic>
        <p:nvPicPr>
          <p:cNvPr id="10" name="图片 9">
            <a:extLst>
              <a:ext uri="{FF2B5EF4-FFF2-40B4-BE49-F238E27FC236}">
                <a16:creationId xmlns:a16="http://schemas.microsoft.com/office/drawing/2014/main" id="{EA939594-2675-4072-A301-0963A32B47FC}"/>
              </a:ext>
            </a:extLst>
          </p:cNvPr>
          <p:cNvPicPr>
            <a:picLocks noChangeAspect="1"/>
          </p:cNvPicPr>
          <p:nvPr/>
        </p:nvPicPr>
        <p:blipFill>
          <a:blip r:embed="rId5"/>
          <a:stretch>
            <a:fillRect/>
          </a:stretch>
        </p:blipFill>
        <p:spPr>
          <a:xfrm>
            <a:off x="6238873" y="4788493"/>
            <a:ext cx="2658710" cy="115596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3066133-64A4-460E-8BEA-1AAF66D20AC4}"/>
                  </a:ext>
                </a:extLst>
              </p:cNvPr>
              <p:cNvSpPr/>
              <p:nvPr/>
            </p:nvSpPr>
            <p:spPr>
              <a:xfrm>
                <a:off x="6445284" y="2910060"/>
                <a:ext cx="1273953" cy="1289456"/>
              </a:xfrm>
              <a:prstGeom prst="rect">
                <a:avLst/>
              </a:prstGeom>
            </p:spPr>
            <p:txBody>
              <a:bodyPr wrap="square">
                <a:spAutoFit/>
              </a:bodyPr>
              <a:lstStyle/>
              <a:p>
                <a:pPr>
                  <a:lnSpc>
                    <a:spcPct val="150000"/>
                  </a:lnSpc>
                </a:pPr>
                <a:r>
                  <a:rPr lang="zh-CN" altLang="en-US"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endParaRPr lang="en-US" altLang="zh-CN"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14:m>
                  <m:oMath xmlns:m="http://schemas.openxmlformats.org/officeDocument/2006/math">
                    <m:r>
                      <a:rPr lang="en-US" altLang="zh-CN" b="0" i="1" smtClean="0">
                        <a:solidFill>
                          <a:srgbClr val="FF0000"/>
                        </a:solidFill>
                        <a:latin typeface="Cambria Math" panose="02040503050406030204" pitchFamily="18" charset="0"/>
                      </a:rPr>
                      <m:t>𝛾</m:t>
                    </m:r>
                  </m:oMath>
                </a14:m>
                <a:r>
                  <a:rPr lang="zh-CN" altLang="en-US" dirty="0">
                    <a:solidFill>
                      <a:srgbClr val="FF0000"/>
                    </a:solidFill>
                  </a:rPr>
                  <a:t>和</a:t>
                </a:r>
                <a14:m>
                  <m:oMath xmlns:m="http://schemas.openxmlformats.org/officeDocument/2006/math">
                    <m:r>
                      <a:rPr lang="en-US" altLang="zh-CN" b="0" i="1" dirty="0" smtClean="0">
                        <a:solidFill>
                          <a:srgbClr val="FF0000"/>
                        </a:solidFill>
                        <a:latin typeface="Cambria Math" panose="02040503050406030204" pitchFamily="18" charset="0"/>
                      </a:rPr>
                      <m:t>𝛽</m:t>
                    </m:r>
                  </m:oMath>
                </a14:m>
                <a:r>
                  <a:rPr lang="zh-CN" altLang="en-US" dirty="0">
                    <a:solidFill>
                      <a:srgbClr val="FF0000"/>
                    </a:solidFill>
                  </a:rPr>
                  <a:t>可以被学出来</a:t>
                </a:r>
              </a:p>
            </p:txBody>
          </p:sp>
        </mc:Choice>
        <mc:Fallback xmlns="">
          <p:sp>
            <p:nvSpPr>
              <p:cNvPr id="3" name="矩形 2">
                <a:extLst>
                  <a:ext uri="{FF2B5EF4-FFF2-40B4-BE49-F238E27FC236}">
                    <a16:creationId xmlns:a16="http://schemas.microsoft.com/office/drawing/2014/main" id="{03066133-64A4-460E-8BEA-1AAF66D20AC4}"/>
                  </a:ext>
                </a:extLst>
              </p:cNvPr>
              <p:cNvSpPr>
                <a:spLocks noRot="1" noChangeAspect="1" noMove="1" noResize="1" noEditPoints="1" noAdjustHandles="1" noChangeArrowheads="1" noChangeShapeType="1" noTextEdit="1"/>
              </p:cNvSpPr>
              <p:nvPr/>
            </p:nvSpPr>
            <p:spPr>
              <a:xfrm>
                <a:off x="6445284" y="2910060"/>
                <a:ext cx="1273953" cy="1289456"/>
              </a:xfrm>
              <a:prstGeom prst="rect">
                <a:avLst/>
              </a:prstGeom>
              <a:blipFill>
                <a:blip r:embed="rId8"/>
                <a:stretch>
                  <a:fillRect l="-3828"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916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批标准化实验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75</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852069" y="4378113"/>
            <a:ext cx="2004314" cy="92061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数据集上的测试准确率</a:t>
            </a:r>
          </a:p>
        </p:txBody>
      </p:sp>
      <p:sp>
        <p:nvSpPr>
          <p:cNvPr id="7" name="页脚占位符 1">
            <a:extLst>
              <a:ext uri="{FF2B5EF4-FFF2-40B4-BE49-F238E27FC236}">
                <a16:creationId xmlns:a16="http://schemas.microsoft.com/office/drawing/2014/main" id="{E431E73E-26A4-4D29-B2F2-0EE6F9BA043A}"/>
              </a:ext>
            </a:extLst>
          </p:cNvPr>
          <p:cNvSpPr>
            <a:spLocks noGrp="1"/>
          </p:cNvSpPr>
          <p:nvPr>
            <p:ph type="ftr" sz="quarter" idx="11"/>
          </p:nvPr>
        </p:nvSpPr>
        <p:spPr>
          <a:xfrm>
            <a:off x="503635" y="6330493"/>
            <a:ext cx="7071624" cy="271643"/>
          </a:xfrm>
        </p:spPr>
        <p:txBody>
          <a:bodyPr/>
          <a:lstStyle/>
          <a:p>
            <a:r>
              <a:rPr lang="en-US" altLang="zh-CN" dirty="0"/>
              <a:t>Batch Normalization: Accelerating Deep Network Training by Reducing Internal Covariate Shift. Sergey </a:t>
            </a:r>
            <a:r>
              <a:rPr lang="en-US" altLang="zh-CN" dirty="0" err="1"/>
              <a:t>Ioffe</a:t>
            </a:r>
            <a:r>
              <a:rPr lang="en-US" altLang="zh-CN" dirty="0"/>
              <a:t>, Christian </a:t>
            </a:r>
            <a:r>
              <a:rPr lang="en-US" altLang="zh-CN" dirty="0" err="1"/>
              <a:t>Szegedy</a:t>
            </a:r>
            <a:r>
              <a:rPr lang="en-US" altLang="zh-CN" dirty="0"/>
              <a:t>. ICML2015</a:t>
            </a:r>
          </a:p>
        </p:txBody>
      </p:sp>
      <p:pic>
        <p:nvPicPr>
          <p:cNvPr id="8" name="内容占位符 5">
            <a:extLst>
              <a:ext uri="{FF2B5EF4-FFF2-40B4-BE49-F238E27FC236}">
                <a16:creationId xmlns:a16="http://schemas.microsoft.com/office/drawing/2014/main" id="{8878A98D-CF62-4052-A8DA-354D0214504C}"/>
              </a:ext>
            </a:extLst>
          </p:cNvPr>
          <p:cNvPicPr>
            <a:picLocks noChangeAspect="1"/>
          </p:cNvPicPr>
          <p:nvPr/>
        </p:nvPicPr>
        <p:blipFill>
          <a:blip r:embed="rId2"/>
          <a:stretch>
            <a:fillRect/>
          </a:stretch>
        </p:blipFill>
        <p:spPr>
          <a:xfrm>
            <a:off x="628650" y="1756495"/>
            <a:ext cx="7886700" cy="2343575"/>
          </a:xfrm>
          <a:prstGeom prst="rect">
            <a:avLst/>
          </a:prstGeom>
        </p:spPr>
      </p:pic>
      <p:sp>
        <p:nvSpPr>
          <p:cNvPr id="10" name="内容占位符 2">
            <a:extLst>
              <a:ext uri="{FF2B5EF4-FFF2-40B4-BE49-F238E27FC236}">
                <a16:creationId xmlns:a16="http://schemas.microsoft.com/office/drawing/2014/main" id="{873C76EF-E5A7-4924-82E9-5AEAEB336DAE}"/>
              </a:ext>
            </a:extLst>
          </p:cNvPr>
          <p:cNvSpPr txBox="1">
            <a:spLocks/>
          </p:cNvSpPr>
          <p:nvPr/>
        </p:nvSpPr>
        <p:spPr>
          <a:xfrm>
            <a:off x="3037289" y="4378113"/>
            <a:ext cx="5254641" cy="92061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b,c</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）输入到</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函数的数据在训练过程中的分布变化，图中分别代表</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85%</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的数据</a:t>
            </a:r>
          </a:p>
        </p:txBody>
      </p:sp>
    </p:spTree>
    <p:extLst>
      <p:ext uri="{BB962C8B-B14F-4D97-AF65-F5344CB8AC3E}">
        <p14:creationId xmlns:p14="http://schemas.microsoft.com/office/powerpoint/2010/main" val="2660399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陷入局部最小的解决方法</a:t>
            </a:r>
          </a:p>
        </p:txBody>
      </p:sp>
      <p:sp>
        <p:nvSpPr>
          <p:cNvPr id="15" name="文本框 14"/>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9"/>
          </p:nvPr>
        </p:nvSpPr>
        <p:spPr/>
        <p:txBody>
          <a:bodyPr/>
          <a:lstStyle/>
          <a:p>
            <a:fld id="{5DD3DB80-B894-403A-B48E-6FDC1A72010E}" type="slidenum">
              <a:rPr lang="zh-CN" altLang="en-US" smtClean="0"/>
              <a:t>77</a:t>
            </a:fld>
            <a:endParaRPr lang="zh-CN" altLang="en-US" dirty="0"/>
          </a:p>
        </p:txBody>
      </p:sp>
      <p:sp>
        <p:nvSpPr>
          <p:cNvPr id="11" name="文本占位符 1"/>
          <p:cNvSpPr>
            <a:spLocks noGrp="1"/>
          </p:cNvSpPr>
          <p:nvPr>
            <p:ph type="body" idx="1"/>
          </p:nvPr>
        </p:nvSpPr>
        <p:spPr>
          <a:xfrm>
            <a:off x="5199300" y="2863572"/>
            <a:ext cx="3441065" cy="407781"/>
          </a:xfrm>
        </p:spPr>
        <p:txBody>
          <a:bodyPr anchor="ctr" anchorCtr="0">
            <a:normAutofit lnSpcReduction="10000"/>
          </a:bodyPr>
          <a:lstStyle/>
          <a:p>
            <a:r>
              <a:rPr kumimoji="1" lang="zh-CN" altLang="en-US" dirty="0"/>
              <a:t>深度信念网络</a:t>
            </a:r>
          </a:p>
        </p:txBody>
      </p:sp>
      <p:sp>
        <p:nvSpPr>
          <p:cNvPr id="12" name="文本占位符 2"/>
          <p:cNvSpPr>
            <a:spLocks noGrp="1"/>
          </p:cNvSpPr>
          <p:nvPr>
            <p:ph type="body" idx="12"/>
          </p:nvPr>
        </p:nvSpPr>
        <p:spPr>
          <a:xfrm>
            <a:off x="4428196" y="2829282"/>
            <a:ext cx="636022" cy="407781"/>
          </a:xfrm>
        </p:spPr>
        <p:txBody>
          <a:bodyPr/>
          <a:lstStyle/>
          <a:p>
            <a:r>
              <a:rPr kumimoji="1" lang="en-US" altLang="zh-CN" dirty="0"/>
              <a:t>01</a:t>
            </a:r>
            <a:endParaRPr kumimoji="1" lang="zh-CN" altLang="en-US" dirty="0"/>
          </a:p>
        </p:txBody>
      </p:sp>
      <p:sp>
        <p:nvSpPr>
          <p:cNvPr id="13" name="文本占位符 3"/>
          <p:cNvSpPr>
            <a:spLocks noGrp="1"/>
          </p:cNvSpPr>
          <p:nvPr>
            <p:ph type="body" idx="13"/>
          </p:nvPr>
        </p:nvSpPr>
        <p:spPr>
          <a:xfrm>
            <a:off x="5199300" y="3642273"/>
            <a:ext cx="3441065" cy="407781"/>
          </a:xfrm>
        </p:spPr>
        <p:txBody>
          <a:bodyPr anchor="ctr" anchorCtr="0">
            <a:normAutofit lnSpcReduction="10000"/>
          </a:bodyPr>
          <a:lstStyle/>
          <a:p>
            <a:r>
              <a:rPr kumimoji="1" lang="en-US" altLang="zh-CN" dirty="0"/>
              <a:t>Adam</a:t>
            </a:r>
            <a:r>
              <a:rPr kumimoji="1" lang="zh-CN" altLang="en-US" dirty="0"/>
              <a:t>算法</a:t>
            </a:r>
          </a:p>
        </p:txBody>
      </p:sp>
      <p:sp>
        <p:nvSpPr>
          <p:cNvPr id="14" name="文本占位符 4"/>
          <p:cNvSpPr>
            <a:spLocks noGrp="1"/>
          </p:cNvSpPr>
          <p:nvPr>
            <p:ph type="body" idx="14"/>
          </p:nvPr>
        </p:nvSpPr>
        <p:spPr>
          <a:xfrm>
            <a:off x="4428196" y="3607983"/>
            <a:ext cx="636022" cy="407781"/>
          </a:xfrm>
        </p:spPr>
        <p:txBody>
          <a:bodyPr/>
          <a:lstStyle/>
          <a:p>
            <a:r>
              <a:rPr kumimoji="1" lang="en-US" altLang="zh-CN" dirty="0"/>
              <a:t>02</a:t>
            </a:r>
            <a:endParaRPr kumimoji="1"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78</a:t>
            </a:fld>
            <a:endParaRPr lang="zh-CN" altLang="en-US" dirty="0"/>
          </a:p>
        </p:txBody>
      </p:sp>
      <p:sp>
        <p:nvSpPr>
          <p:cNvPr id="3" name="标题 2"/>
          <p:cNvSpPr>
            <a:spLocks noGrp="1"/>
          </p:cNvSpPr>
          <p:nvPr>
            <p:ph type="ctrTitle"/>
          </p:nvPr>
        </p:nvSpPr>
        <p:spPr>
          <a:xfrm>
            <a:off x="3018826" y="2818892"/>
            <a:ext cx="2662360" cy="1220215"/>
          </a:xfrm>
        </p:spPr>
        <p:txBody>
          <a:bodyPr>
            <a:normAutofit fontScale="90000"/>
          </a:bodyPr>
          <a:lstStyle/>
          <a:p>
            <a:r>
              <a:rPr kumimoji="1" lang="zh-CN" altLang="en-US" dirty="0"/>
              <a:t>深度信念网络</a:t>
            </a:r>
          </a:p>
        </p:txBody>
      </p:sp>
      <p:sp>
        <p:nvSpPr>
          <p:cNvPr id="4" name="副标题 3"/>
          <p:cNvSpPr>
            <a:spLocks noGrp="1"/>
          </p:cNvSpPr>
          <p:nvPr>
            <p:ph type="subTitle" idx="1"/>
          </p:nvPr>
        </p:nvSpPr>
        <p:spPr/>
        <p:txBody>
          <a:bodyPr/>
          <a:lstStyle/>
          <a:p>
            <a:r>
              <a:rPr kumimoji="1" lang="en-US" altLang="zh-CN" dirty="0"/>
              <a:t>01</a:t>
            </a:r>
            <a:endParaRPr kumimoji="1"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mountains"/>
          <p:cNvPicPr>
            <a:picLocks noChangeAspect="1" noChangeArrowheads="1"/>
          </p:cNvPicPr>
          <p:nvPr/>
        </p:nvPicPr>
        <p:blipFill rotWithShape="1">
          <a:blip r:embed="rId2">
            <a:extLst>
              <a:ext uri="{28A0092B-C50C-407E-A947-70E740481C1C}">
                <a14:useLocalDpi xmlns:a14="http://schemas.microsoft.com/office/drawing/2010/main" val="0"/>
              </a:ext>
            </a:extLst>
          </a:blip>
          <a:srcRect l="7139" b="6311"/>
          <a:stretch>
            <a:fillRect/>
          </a:stretch>
        </p:blipFill>
        <p:spPr bwMode="auto">
          <a:xfrm>
            <a:off x="-307298" y="1"/>
            <a:ext cx="973611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5DD3DB80-B894-403A-B48E-6FDC1A72010E}" type="slidenum">
              <a:rPr lang="zh-CN" altLang="en-US" smtClean="0"/>
              <a:t>79</a:t>
            </a:fld>
            <a:endParaRPr lang="zh-CN" altLang="en-US" dirty="0"/>
          </a:p>
        </p:txBody>
      </p:sp>
      <p:sp>
        <p:nvSpPr>
          <p:cNvPr id="4" name="标题 3"/>
          <p:cNvSpPr>
            <a:spLocks noGrp="1"/>
          </p:cNvSpPr>
          <p:nvPr>
            <p:ph type="title"/>
          </p:nvPr>
        </p:nvSpPr>
        <p:spPr>
          <a:xfrm>
            <a:off x="721452" y="2"/>
            <a:ext cx="7918913" cy="1028699"/>
          </a:xfrm>
        </p:spPr>
        <p:txBody>
          <a:bodyPr/>
          <a:lstStyle/>
          <a:p>
            <a:r>
              <a:rPr lang="zh-CN" altLang="en-US" dirty="0"/>
              <a:t>差的局部最小值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8</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真正的神经元</a:t>
            </a:r>
          </a:p>
        </p:txBody>
      </p:sp>
      <p:sp>
        <p:nvSpPr>
          <p:cNvPr id="5" name="内容占位符 2"/>
          <p:cNvSpPr txBox="1"/>
          <p:nvPr/>
        </p:nvSpPr>
        <p:spPr>
          <a:xfrm>
            <a:off x="502444" y="1458577"/>
            <a:ext cx="3490504" cy="42543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细胞结构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细胞体</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树突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轴突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突触末梢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6" name="Picture 4" descr="neuron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318" y="1190626"/>
            <a:ext cx="3763963" cy="5049838"/>
          </a:xfrm>
          <a:prstGeom prst="rect">
            <a:avLst/>
          </a:prstGeom>
          <a:noFill/>
          <a:extLst>
            <a:ext uri="{909E8E84-426E-40DD-AFC4-6F175D3DCCD1}">
              <a14:hiddenFill xmlns:a14="http://schemas.microsoft.com/office/drawing/2010/main">
                <a:solidFill>
                  <a:srgbClr val="FFFFFF"/>
                </a:solidFill>
              </a14:hiddenFill>
            </a:ext>
          </a:extLst>
        </p:spPr>
      </p:pic>
      <p:sp>
        <p:nvSpPr>
          <p:cNvPr id="17" name="Line 5"/>
          <p:cNvSpPr>
            <a:spLocks noChangeShapeType="1"/>
          </p:cNvSpPr>
          <p:nvPr/>
        </p:nvSpPr>
        <p:spPr bwMode="auto">
          <a:xfrm flipV="1">
            <a:off x="2096295" y="2206626"/>
            <a:ext cx="3763962" cy="41972"/>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18" name="Line 6"/>
          <p:cNvSpPr>
            <a:spLocks noChangeShapeType="1"/>
          </p:cNvSpPr>
          <p:nvPr/>
        </p:nvSpPr>
        <p:spPr bwMode="auto">
          <a:xfrm>
            <a:off x="1803633" y="2678476"/>
            <a:ext cx="3154923" cy="126638"/>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19" name="Line 7"/>
          <p:cNvSpPr>
            <a:spLocks noChangeShapeType="1"/>
          </p:cNvSpPr>
          <p:nvPr/>
        </p:nvSpPr>
        <p:spPr bwMode="auto">
          <a:xfrm flipV="1">
            <a:off x="4127383" y="2427288"/>
            <a:ext cx="964523" cy="344722"/>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20" name="Line 8"/>
          <p:cNvSpPr>
            <a:spLocks noChangeShapeType="1"/>
          </p:cNvSpPr>
          <p:nvPr/>
        </p:nvSpPr>
        <p:spPr bwMode="auto">
          <a:xfrm>
            <a:off x="1803633" y="3197460"/>
            <a:ext cx="5994960" cy="33104"/>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21" name="Line 9"/>
          <p:cNvSpPr>
            <a:spLocks noChangeShapeType="1"/>
          </p:cNvSpPr>
          <p:nvPr/>
        </p:nvSpPr>
        <p:spPr bwMode="auto">
          <a:xfrm>
            <a:off x="2265029" y="3725021"/>
            <a:ext cx="2826878" cy="651718"/>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23" name="页脚占位符 1"/>
          <p:cNvSpPr>
            <a:spLocks noGrp="1"/>
          </p:cNvSpPr>
          <p:nvPr>
            <p:ph type="ftr" sz="quarter" idx="11"/>
          </p:nvPr>
        </p:nvSpPr>
        <p:spPr>
          <a:xfrm>
            <a:off x="502443" y="6240464"/>
            <a:ext cx="3105151" cy="206381"/>
          </a:xfrm>
        </p:spPr>
        <p:txBody>
          <a:bodyPr/>
          <a:lstStyle/>
          <a:p>
            <a:r>
              <a:rPr lang="en-US" altLang="zh-CN" dirty="0"/>
              <a:t>Slides credit: Ray Mooney</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预训练：寻找一个好的网络初始化</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80</a:t>
            </a:fld>
            <a:endParaRPr lang="zh-CN" altLang="en-US" dirty="0"/>
          </a:p>
        </p:txBody>
      </p:sp>
      <p:sp>
        <p:nvSpPr>
          <p:cNvPr id="8" name="内容占位符 2"/>
          <p:cNvSpPr txBox="1"/>
          <p:nvPr/>
        </p:nvSpPr>
        <p:spPr>
          <a:xfrm>
            <a:off x="595169" y="1296102"/>
            <a:ext cx="7953661" cy="137512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使用神经网络的无监督学习</a:t>
            </a: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基本思想：使用神经网络恢复数据</a:t>
            </a: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限制玻尔兹曼机</a:t>
            </a:r>
          </a:p>
        </p:txBody>
      </p:sp>
      <p:grpSp>
        <p:nvGrpSpPr>
          <p:cNvPr id="6" name="组合 5"/>
          <p:cNvGrpSpPr/>
          <p:nvPr/>
        </p:nvGrpSpPr>
        <p:grpSpPr>
          <a:xfrm>
            <a:off x="3465610" y="2671224"/>
            <a:ext cx="2212778" cy="3728035"/>
            <a:chOff x="3465610" y="2671224"/>
            <a:chExt cx="2212778" cy="3728035"/>
          </a:xfrm>
        </p:grpSpPr>
        <p:pic>
          <p:nvPicPr>
            <p:cNvPr id="12" name="Picture 2" descr="https://upload.wikimedia.org/wikipedia/commons/thumb/e/e8/Restricted_Boltzmann_machine.svg/310px-Restricted_Boltzmann_machin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610" y="2671224"/>
              <a:ext cx="2212778" cy="339887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619099" y="3188368"/>
              <a:ext cx="80852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527070" y="3259723"/>
              <a:ext cx="992579" cy="338554"/>
            </a:xfrm>
            <a:prstGeom prst="rect">
              <a:avLst/>
            </a:prstGeom>
            <a:noFill/>
          </p:spPr>
          <p:txBody>
            <a:bodyPr wrap="non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a:t>
              </a:r>
            </a:p>
          </p:txBody>
        </p:sp>
        <p:sp>
          <p:nvSpPr>
            <p:cNvPr id="13" name="矩形 12"/>
            <p:cNvSpPr/>
            <p:nvPr/>
          </p:nvSpPr>
          <p:spPr>
            <a:xfrm>
              <a:off x="4687244" y="2880262"/>
              <a:ext cx="828032" cy="20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604970" y="2880262"/>
              <a:ext cx="1005403" cy="338554"/>
            </a:xfrm>
            <a:prstGeom prst="rect">
              <a:avLst/>
            </a:prstGeom>
            <a:noFill/>
          </p:spPr>
          <p:txBody>
            <a:bodyPr wrap="non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隐含单元</a:t>
              </a:r>
            </a:p>
          </p:txBody>
        </p:sp>
        <mc:AlternateContent xmlns:mc="http://schemas.openxmlformats.org/markup-compatibility/2006" xmlns:a14="http://schemas.microsoft.com/office/drawing/2010/main">
          <mc:Choice Requires="a14">
            <p:sp>
              <p:nvSpPr>
                <p:cNvPr id="17" name="文本框 16"/>
                <p:cNvSpPr txBox="1"/>
                <p:nvPr/>
              </p:nvSpPr>
              <p:spPr>
                <a:xfrm>
                  <a:off x="3822178" y="5608438"/>
                  <a:ext cx="4023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oMath>
                    </m:oMathPara>
                  </a14:m>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822178" y="5608438"/>
                  <a:ext cx="402362" cy="46166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900078" y="5937594"/>
                  <a:ext cx="4023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oMath>
                    </m:oMathPara>
                  </a14:m>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4900078" y="5937594"/>
                  <a:ext cx="402362" cy="46166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受限玻尔兹曼机（</a:t>
            </a:r>
            <a:r>
              <a:rPr lang="en-US" altLang="zh-CN" dirty="0"/>
              <a:t>RBM</a:t>
            </a:r>
            <a:r>
              <a:rPr lang="zh-CN" altLang="en-US" dirty="0"/>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81</a:t>
            </a:fld>
            <a:endParaRPr lang="zh-CN" altLang="en-US" dirty="0"/>
          </a:p>
        </p:txBody>
      </p:sp>
      <p:sp>
        <p:nvSpPr>
          <p:cNvPr id="8" name="内容占位符 2"/>
          <p:cNvSpPr txBox="1"/>
          <p:nvPr/>
        </p:nvSpPr>
        <p:spPr>
          <a:xfrm>
            <a:off x="686704" y="1997585"/>
            <a:ext cx="7953661" cy="303411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限制玻尔兹曼机（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restricted Boltzmann machine, 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）是一种可以通过输入数据集学习概率分布的随机生成神经网络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受限：可见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单元没有相互连接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势能函数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1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p:cNvSpPr/>
              <p:nvPr/>
            </p:nvSpPr>
            <p:spPr>
              <a:xfrm>
                <a:off x="2016067" y="5256430"/>
                <a:ext cx="2159116"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h</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𝑍</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h</m:t>
                              </m:r>
                            </m:e>
                          </m:d>
                        </m:sup>
                      </m:sSup>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016067" y="5256430"/>
                <a:ext cx="2159116" cy="61093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矩形 5"/>
              <p:cNvSpPr/>
              <p:nvPr/>
            </p:nvSpPr>
            <p:spPr>
              <a:xfrm>
                <a:off x="805286" y="4396217"/>
                <a:ext cx="4580678"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𝐸</m:t>
                      </m:r>
                      <m:r>
                        <a:rPr lang="zh-CN" altLang="en-US">
                          <a:latin typeface="Cambria Math" panose="02040503050406030204" pitchFamily="18" charset="0"/>
                        </a:rPr>
                        <m:t>(</m:t>
                      </m:r>
                      <m:r>
                        <a:rPr lang="zh-CN" altLang="en-US" i="1">
                          <a:latin typeface="Cambria Math" panose="02040503050406030204" pitchFamily="18" charset="0"/>
                        </a:rPr>
                        <m:t>𝑣</m:t>
                      </m:r>
                      <m:r>
                        <a:rPr lang="zh-CN" altLang="en-US">
                          <a:latin typeface="Cambria Math" panose="02040503050406030204" pitchFamily="18" charset="0"/>
                        </a:rPr>
                        <m:t>,</m:t>
                      </m:r>
                      <m:r>
                        <a:rPr lang="zh-CN" altLang="en-US" i="1">
                          <a:latin typeface="Cambria Math" panose="02040503050406030204" pitchFamily="18" charset="0"/>
                        </a:rPr>
                        <m:t>h</m:t>
                      </m:r>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e>
                      </m:nary>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m:t>
                              </m:r>
                            </m:sub>
                          </m:sSub>
                        </m:e>
                      </m:nary>
                      <m:r>
                        <a:rPr lang="zh-CN" altLang="en-US">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m:t>
                              </m:r>
                            </m:sub>
                          </m:sSub>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05286" y="4396217"/>
                <a:ext cx="4580678" cy="79585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3" name="文本占位符 3 1"/>
          <p:cNvSpPr txBox="1"/>
          <p:nvPr/>
        </p:nvSpPr>
        <p:spPr>
          <a:xfrm>
            <a:off x="681738" y="1302699"/>
            <a:ext cx="1007574"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定义</a:t>
            </a:r>
            <a:endParaRPr lang="en-US" altLang="zh-CN" dirty="0"/>
          </a:p>
        </p:txBody>
      </p:sp>
      <p:grpSp>
        <p:nvGrpSpPr>
          <p:cNvPr id="16" name="组合 15"/>
          <p:cNvGrpSpPr/>
          <p:nvPr/>
        </p:nvGrpSpPr>
        <p:grpSpPr>
          <a:xfrm>
            <a:off x="5916400" y="2718810"/>
            <a:ext cx="2212778" cy="3728035"/>
            <a:chOff x="3465610" y="2671224"/>
            <a:chExt cx="2212778" cy="3728035"/>
          </a:xfrm>
        </p:grpSpPr>
        <p:pic>
          <p:nvPicPr>
            <p:cNvPr id="17" name="Picture 2" descr="https://upload.wikimedia.org/wikipedia/commons/thumb/e/e8/Restricted_Boltzmann_machine.svg/310px-Restricted_Boltzmann_machin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610" y="2671224"/>
              <a:ext cx="2212778" cy="339887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619099" y="3188368"/>
              <a:ext cx="808522" cy="240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527070" y="3259723"/>
              <a:ext cx="992579" cy="338554"/>
            </a:xfrm>
            <a:prstGeom prst="rect">
              <a:avLst/>
            </a:prstGeom>
            <a:noFill/>
          </p:spPr>
          <p:txBody>
            <a:bodyPr wrap="non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a:t>
              </a:r>
            </a:p>
          </p:txBody>
        </p:sp>
        <p:sp>
          <p:nvSpPr>
            <p:cNvPr id="20" name="矩形 19"/>
            <p:cNvSpPr/>
            <p:nvPr/>
          </p:nvSpPr>
          <p:spPr>
            <a:xfrm>
              <a:off x="4687244" y="2880262"/>
              <a:ext cx="828032" cy="20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04970" y="2880262"/>
              <a:ext cx="1005403" cy="338554"/>
            </a:xfrm>
            <a:prstGeom prst="rect">
              <a:avLst/>
            </a:prstGeom>
            <a:noFill/>
          </p:spPr>
          <p:txBody>
            <a:bodyPr wrap="none" rtlCol="0">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隐含单元</a:t>
              </a:r>
            </a:p>
          </p:txBody>
        </p:sp>
        <mc:AlternateContent xmlns:mc="http://schemas.openxmlformats.org/markup-compatibility/2006" xmlns:a14="http://schemas.microsoft.com/office/drawing/2010/main">
          <mc:Choice Requires="a14">
            <p:sp>
              <p:nvSpPr>
                <p:cNvPr id="22" name="文本框 21"/>
                <p:cNvSpPr txBox="1"/>
                <p:nvPr/>
              </p:nvSpPr>
              <p:spPr>
                <a:xfrm>
                  <a:off x="3822178" y="5608438"/>
                  <a:ext cx="4023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oMath>
                    </m:oMathPara>
                  </a14:m>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822178" y="5608438"/>
                  <a:ext cx="402362"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900078" y="5937594"/>
                  <a:ext cx="4023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oMath>
                    </m:oMathPara>
                  </a14:m>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900078" y="5937594"/>
                  <a:ext cx="402362" cy="461665"/>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深度信念网络（</a:t>
            </a:r>
            <a:r>
              <a:rPr lang="en-US" altLang="zh-CN" dirty="0"/>
              <a:t>DBN</a:t>
            </a:r>
            <a:r>
              <a:rPr lang="zh-CN" altLang="en-US" dirty="0"/>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82</a:t>
            </a:fld>
            <a:endParaRPr lang="zh-CN" altLang="en-US" dirty="0"/>
          </a:p>
        </p:txBody>
      </p:sp>
      <p:pic>
        <p:nvPicPr>
          <p:cNvPr id="16" name="图片 15"/>
          <p:cNvPicPr>
            <a:picLocks noChangeAspect="1"/>
          </p:cNvPicPr>
          <p:nvPr/>
        </p:nvPicPr>
        <p:blipFill>
          <a:blip r:embed="rId3"/>
          <a:stretch>
            <a:fillRect/>
          </a:stretch>
        </p:blipFill>
        <p:spPr>
          <a:xfrm>
            <a:off x="1505589" y="1264779"/>
            <a:ext cx="6132822" cy="4975685"/>
          </a:xfrm>
          <a:prstGeom prst="rect">
            <a:avLst/>
          </a:prstGeom>
        </p:spPr>
      </p:pic>
      <p:sp>
        <p:nvSpPr>
          <p:cNvPr id="17" name="页脚占位符 1"/>
          <p:cNvSpPr>
            <a:spLocks noGrp="1"/>
          </p:cNvSpPr>
          <p:nvPr>
            <p:ph type="ftr" sz="quarter" idx="11"/>
          </p:nvPr>
        </p:nvSpPr>
        <p:spPr>
          <a:xfrm>
            <a:off x="502443" y="6240464"/>
            <a:ext cx="6787590" cy="428784"/>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潜在因子分析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83</a:t>
            </a:fld>
            <a:endParaRPr lang="zh-CN" altLang="en-US" dirty="0"/>
          </a:p>
        </p:txBody>
      </p:sp>
      <p:sp>
        <p:nvSpPr>
          <p:cNvPr id="17" name="页脚占位符 1"/>
          <p:cNvSpPr>
            <a:spLocks noGrp="1"/>
          </p:cNvSpPr>
          <p:nvPr>
            <p:ph type="ftr" sz="quarter" idx="11"/>
          </p:nvPr>
        </p:nvSpPr>
        <p:spPr>
          <a:xfrm>
            <a:off x="502443" y="6240464"/>
            <a:ext cx="6787590" cy="428784"/>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pic>
        <p:nvPicPr>
          <p:cNvPr id="6" name="图片 5"/>
          <p:cNvPicPr>
            <a:picLocks noChangeAspect="1"/>
          </p:cNvPicPr>
          <p:nvPr/>
        </p:nvPicPr>
        <p:blipFill>
          <a:blip r:embed="rId3"/>
          <a:stretch>
            <a:fillRect/>
          </a:stretch>
        </p:blipFill>
        <p:spPr>
          <a:xfrm>
            <a:off x="268930" y="1656309"/>
            <a:ext cx="3745602" cy="3558322"/>
          </a:xfrm>
          <a:prstGeom prst="rect">
            <a:avLst/>
          </a:prstGeom>
        </p:spPr>
      </p:pic>
      <p:pic>
        <p:nvPicPr>
          <p:cNvPr id="7" name="图片 6"/>
          <p:cNvPicPr>
            <a:picLocks noChangeAspect="1"/>
          </p:cNvPicPr>
          <p:nvPr/>
        </p:nvPicPr>
        <p:blipFill>
          <a:blip r:embed="rId4"/>
          <a:stretch>
            <a:fillRect/>
          </a:stretch>
        </p:blipFill>
        <p:spPr>
          <a:xfrm>
            <a:off x="4225178" y="1397001"/>
            <a:ext cx="4730562" cy="3765689"/>
          </a:xfrm>
          <a:prstGeom prst="rect">
            <a:avLst/>
          </a:prstGeom>
        </p:spPr>
      </p:pic>
      <p:sp>
        <p:nvSpPr>
          <p:cNvPr id="12" name="内容占位符 2"/>
          <p:cNvSpPr txBox="1"/>
          <p:nvPr/>
        </p:nvSpPr>
        <p:spPr>
          <a:xfrm>
            <a:off x="1214451" y="5479307"/>
            <a:ext cx="2800081" cy="4153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的潜在因子分析</a:t>
            </a:r>
          </a:p>
        </p:txBody>
      </p:sp>
      <p:sp>
        <p:nvSpPr>
          <p:cNvPr id="13" name="矩形 12"/>
          <p:cNvSpPr/>
          <p:nvPr/>
        </p:nvSpPr>
        <p:spPr>
          <a:xfrm>
            <a:off x="5056847" y="5239521"/>
            <a:ext cx="3307224" cy="894925"/>
          </a:xfrm>
          <a:prstGeom prst="rect">
            <a:avLst/>
          </a:prstGeom>
        </p:spPr>
        <p:txBody>
          <a:bodyPr wrap="square">
            <a:spAutoFit/>
          </a:bodyPr>
          <a:lstStyle/>
          <a:p>
            <a:pPr>
              <a:lnSpc>
                <a:spcPct val="11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基于一个由</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DBN</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训练的</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2000- 500-250-125-2</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的自编码器的潜在因子分析</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84</a:t>
            </a:fld>
            <a:endParaRPr lang="zh-CN" altLang="en-US" dirty="0"/>
          </a:p>
        </p:txBody>
      </p:sp>
      <p:sp>
        <p:nvSpPr>
          <p:cNvPr id="3" name="标题 2"/>
          <p:cNvSpPr>
            <a:spLocks noGrp="1"/>
          </p:cNvSpPr>
          <p:nvPr>
            <p:ph type="ctrTitle"/>
          </p:nvPr>
        </p:nvSpPr>
        <p:spPr>
          <a:xfrm>
            <a:off x="3018826" y="2818892"/>
            <a:ext cx="2662360" cy="1220215"/>
          </a:xfrm>
        </p:spPr>
        <p:txBody>
          <a:bodyPr>
            <a:normAutofit fontScale="90000"/>
          </a:bodyPr>
          <a:lstStyle/>
          <a:p>
            <a:r>
              <a:rPr kumimoji="1" lang="en-US" altLang="zh-CN" dirty="0"/>
              <a:t>Adam</a:t>
            </a:r>
            <a:br>
              <a:rPr kumimoji="1" lang="en-US" altLang="zh-CN" dirty="0"/>
            </a:br>
            <a:r>
              <a:rPr kumimoji="1" lang="zh-CN" altLang="en-US" dirty="0"/>
              <a:t>算法</a:t>
            </a:r>
          </a:p>
        </p:txBody>
      </p:sp>
      <p:sp>
        <p:nvSpPr>
          <p:cNvPr id="4" name="副标题 3"/>
          <p:cNvSpPr>
            <a:spLocks noGrp="1"/>
          </p:cNvSpPr>
          <p:nvPr>
            <p:ph type="subTitle" idx="1"/>
          </p:nvPr>
        </p:nvSpPr>
        <p:spPr/>
        <p:txBody>
          <a:bodyPr/>
          <a:lstStyle/>
          <a:p>
            <a:r>
              <a:rPr kumimoji="1" lang="en-US" altLang="zh-CN" dirty="0"/>
              <a:t>02</a:t>
            </a:r>
            <a:endParaRPr kumimoji="1"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91921" y="4454705"/>
            <a:ext cx="3912433" cy="13491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2570" y="4454705"/>
            <a:ext cx="3746946" cy="13491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681738" y="1"/>
            <a:ext cx="8137922" cy="1028699"/>
          </a:xfrm>
        </p:spPr>
        <p:txBody>
          <a:bodyPr/>
          <a:lstStyle/>
          <a:p>
            <a:r>
              <a:rPr lang="zh-CN" altLang="en-US" dirty="0"/>
              <a:t>带动量的梯度算法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85</a:t>
            </a:fld>
            <a:endParaRPr lang="zh-CN" altLang="en-US" dirty="0"/>
          </a:p>
        </p:txBody>
      </p:sp>
      <mc:AlternateContent xmlns:mc="http://schemas.openxmlformats.org/markup-compatibility/2006" xmlns:a14="http://schemas.microsoft.com/office/drawing/2010/main">
        <mc:Choice Requires="a14">
          <p:sp>
            <p:nvSpPr>
              <p:cNvPr id="13" name="内容占位符 2"/>
              <p:cNvSpPr txBox="1">
                <a:spLocks/>
              </p:cNvSpPr>
              <p:nvPr/>
            </p:nvSpPr>
            <p:spPr>
              <a:xfrm>
                <a:off x="681738" y="1785399"/>
                <a:ext cx="7953661" cy="165271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适应性矩估计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(Adam: Adaptive Moment Estimation)</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存储过去时刻</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梯度平方</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的指数衰减平均值</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类似于动能</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存储过去时刻</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的指数衰减平均值</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类似于动量</a:t>
                </a:r>
              </a:p>
            </p:txBody>
          </p:sp>
        </mc:Choice>
        <mc:Fallback xmlns="">
          <p:sp>
            <p:nvSpPr>
              <p:cNvPr id="13" name="内容占位符 2"/>
              <p:cNvSpPr txBox="1">
                <a:spLocks noRot="1" noChangeAspect="1" noMove="1" noResize="1" noEditPoints="1" noAdjustHandles="1" noChangeArrowheads="1" noChangeShapeType="1" noTextEdit="1"/>
              </p:cNvSpPr>
              <p:nvPr/>
            </p:nvSpPr>
            <p:spPr>
              <a:xfrm>
                <a:off x="681738" y="1785399"/>
                <a:ext cx="7953661" cy="1652717"/>
              </a:xfrm>
              <a:prstGeom prst="rect">
                <a:avLst/>
              </a:prstGeom>
              <a:blipFill>
                <a:blip r:embed="rId4"/>
                <a:stretch>
                  <a:fillRect l="-460"/>
                </a:stretch>
              </a:blipFill>
            </p:spPr>
            <p:txBody>
              <a:bodyPr/>
              <a:lstStyle/>
              <a:p>
                <a:r>
                  <a:rPr lang="zh-CN" altLang="en-US">
                    <a:noFill/>
                  </a:rPr>
                  <a:t> </a:t>
                </a:r>
              </a:p>
            </p:txBody>
          </p:sp>
        </mc:Fallback>
      </mc:AlternateContent>
      <p:sp>
        <p:nvSpPr>
          <p:cNvPr id="5" name="页脚占位符 1"/>
          <p:cNvSpPr>
            <a:spLocks noGrp="1"/>
          </p:cNvSpPr>
          <p:nvPr>
            <p:ph type="ftr" sz="quarter" idx="11"/>
          </p:nvPr>
        </p:nvSpPr>
        <p:spPr>
          <a:xfrm>
            <a:off x="502443" y="6240464"/>
            <a:ext cx="6265910" cy="276877"/>
          </a:xfrm>
        </p:spPr>
        <p:txBody>
          <a:bodyPr/>
          <a:lstStyle/>
          <a:p>
            <a:r>
              <a:rPr lang="en-US" altLang="zh-CN" dirty="0" err="1"/>
              <a:t>Kingma</a:t>
            </a:r>
            <a:r>
              <a:rPr lang="en-US" altLang="zh-CN" dirty="0"/>
              <a:t>, </a:t>
            </a:r>
            <a:r>
              <a:rPr lang="en-US" altLang="zh-CN" dirty="0" err="1"/>
              <a:t>Diederik</a:t>
            </a:r>
            <a:r>
              <a:rPr lang="en-US" altLang="zh-CN" dirty="0"/>
              <a:t> P., and Jimmy Ba. "Adam: A method for stochastic optimization." ICLR 2015.</a:t>
            </a:r>
          </a:p>
        </p:txBody>
      </p:sp>
      <mc:AlternateContent xmlns:mc="http://schemas.openxmlformats.org/markup-compatibility/2006" xmlns:a14="http://schemas.microsoft.com/office/drawing/2010/main">
        <mc:Choice Requires="a14">
          <p:sp>
            <p:nvSpPr>
              <p:cNvPr id="6" name="矩形 5"/>
              <p:cNvSpPr/>
              <p:nvPr/>
            </p:nvSpPr>
            <p:spPr>
              <a:xfrm>
                <a:off x="755572" y="4433134"/>
                <a:ext cx="1470082" cy="631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𝑚</m:t>
                              </m:r>
                            </m:e>
                          </m:acc>
                        </m:e>
                        <m:sub>
                          <m:r>
                            <a:rPr lang="zh-CN" altLang="en-US" i="1">
                              <a:latin typeface="Cambria Math" panose="02040503050406030204" pitchFamily="18" charset="0"/>
                            </a:rPr>
                            <m:t>𝑡</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𝑡</m:t>
                              </m:r>
                            </m:sub>
                          </m:sSub>
                        </m:num>
                        <m:den>
                          <m:r>
                            <a:rPr lang="zh-CN" altLang="en-US">
                              <a:latin typeface="Cambria Math" panose="02040503050406030204" pitchFamily="18" charset="0"/>
                            </a:rPr>
                            <m:t>1−</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𝛽</m:t>
                              </m:r>
                            </m:e>
                            <m:sub>
                              <m:r>
                                <a:rPr lang="zh-CN" altLang="en-US">
                                  <a:latin typeface="Cambria Math" panose="02040503050406030204" pitchFamily="18" charset="0"/>
                                </a:rPr>
                                <m:t>1</m:t>
                              </m:r>
                            </m:sub>
                            <m:sup>
                              <m:r>
                                <a:rPr lang="zh-CN" altLang="en-US" i="1">
                                  <a:latin typeface="Cambria Math" panose="02040503050406030204" pitchFamily="18" charset="0"/>
                                </a:rPr>
                                <m:t>𝑡</m:t>
                              </m:r>
                            </m:sup>
                          </m:sSubSup>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55572" y="4433134"/>
                <a:ext cx="1470082" cy="6318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5572" y="5064974"/>
                <a:ext cx="1398908" cy="6325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𝑣</m:t>
                              </m:r>
                            </m:e>
                          </m:acc>
                        </m:e>
                        <m:sub>
                          <m:r>
                            <a:rPr lang="zh-CN" altLang="en-US" i="1">
                              <a:latin typeface="Cambria Math" panose="02040503050406030204" pitchFamily="18" charset="0"/>
                            </a:rPr>
                            <m:t>𝑡</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𝑡</m:t>
                              </m:r>
                            </m:sub>
                          </m:sSub>
                        </m:num>
                        <m:den>
                          <m:r>
                            <a:rPr lang="zh-CN" altLang="en-US">
                              <a:latin typeface="Cambria Math" panose="02040503050406030204" pitchFamily="18" charset="0"/>
                            </a:rPr>
                            <m:t>1−</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𝛽</m:t>
                              </m:r>
                            </m:e>
                            <m:sub>
                              <m:r>
                                <a:rPr lang="zh-CN" altLang="en-US">
                                  <a:latin typeface="Cambria Math" panose="02040503050406030204" pitchFamily="18" charset="0"/>
                                </a:rPr>
                                <m:t>2</m:t>
                              </m:r>
                            </m:sub>
                            <m:sup>
                              <m:r>
                                <a:rPr lang="zh-CN" altLang="en-US" i="1">
                                  <a:latin typeface="Cambria Math" panose="02040503050406030204" pitchFamily="18" charset="0"/>
                                </a:rPr>
                                <m:t>𝑡</m:t>
                              </m:r>
                            </m:sup>
                          </m:sSubSup>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55572" y="5064974"/>
                <a:ext cx="1398908" cy="6325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55572" y="3958899"/>
                <a:ext cx="2779542" cy="371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𝑡</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𝑡</m:t>
                          </m:r>
                          <m:r>
                            <a:rPr lang="zh-CN" altLang="en-US">
                              <a:latin typeface="Cambria Math" panose="02040503050406030204" pitchFamily="18" charset="0"/>
                            </a:rPr>
                            <m:t>−1</m:t>
                          </m:r>
                        </m:sub>
                      </m:sSub>
                      <m:r>
                        <a:rPr lang="zh-CN" altLang="en-US">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a:latin typeface="Cambria Math" panose="02040503050406030204" pitchFamily="18" charset="0"/>
                            </a:rPr>
                            <m:t>2</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𝑔</m:t>
                          </m:r>
                        </m:e>
                        <m:sub>
                          <m:r>
                            <a:rPr lang="zh-CN" altLang="en-US" i="1">
                              <a:latin typeface="Cambria Math" panose="02040503050406030204" pitchFamily="18" charset="0"/>
                            </a:rPr>
                            <m:t>𝑡</m:t>
                          </m:r>
                        </m:sub>
                        <m:sup>
                          <m:r>
                            <a:rPr lang="zh-CN" altLang="en-US">
                              <a:latin typeface="Cambria Math" panose="02040503050406030204" pitchFamily="18" charset="0"/>
                            </a:rPr>
                            <m:t>2</m:t>
                          </m:r>
                        </m:sup>
                      </m:sSubSup>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55572" y="3958899"/>
                <a:ext cx="2779542" cy="371127"/>
              </a:xfrm>
              <a:prstGeom prst="rect">
                <a:avLst/>
              </a:prstGeom>
              <a:blipFill>
                <a:blip r:embed="rId7"/>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55572" y="3492428"/>
                <a:ext cx="28798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𝑡</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𝑡</m:t>
                          </m:r>
                          <m:r>
                            <a:rPr lang="zh-CN" altLang="en-US">
                              <a:latin typeface="Cambria Math" panose="02040503050406030204" pitchFamily="18" charset="0"/>
                            </a:rPr>
                            <m:t>−1</m:t>
                          </m:r>
                        </m:sub>
                      </m:sSub>
                      <m:r>
                        <a:rPr lang="zh-CN" altLang="en-US">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𝑡</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55572" y="3492428"/>
                <a:ext cx="2879826" cy="369332"/>
              </a:xfrm>
              <a:prstGeom prst="rect">
                <a:avLst/>
              </a:prstGeom>
              <a:blipFill>
                <a:blip r:embed="rId8"/>
                <a:stretch>
                  <a:fillRect b="-15000"/>
                </a:stretch>
              </a:blipFill>
            </p:spPr>
            <p:txBody>
              <a:bodyPr/>
              <a:lstStyle/>
              <a:p>
                <a:r>
                  <a:rPr lang="zh-CN" altLang="en-US">
                    <a:noFill/>
                  </a:rPr>
                  <a:t> </a:t>
                </a:r>
              </a:p>
            </p:txBody>
          </p:sp>
        </mc:Fallback>
      </mc:AlternateContent>
      <p:sp>
        <p:nvSpPr>
          <p:cNvPr id="11" name="文本占位符 3 1"/>
          <p:cNvSpPr txBox="1"/>
          <p:nvPr/>
        </p:nvSpPr>
        <p:spPr>
          <a:xfrm>
            <a:off x="681738" y="1302699"/>
            <a:ext cx="1007574"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定义</a:t>
            </a:r>
            <a:endParaRPr lang="en-US" altLang="zh-CN" dirty="0"/>
          </a:p>
        </p:txBody>
      </p:sp>
      <mc:AlternateContent xmlns:mc="http://schemas.openxmlformats.org/markup-compatibility/2006" xmlns:a14="http://schemas.microsoft.com/office/drawing/2010/main">
        <mc:Choice Requires="a14">
          <p:sp>
            <p:nvSpPr>
              <p:cNvPr id="10" name="矩形 9"/>
              <p:cNvSpPr/>
              <p:nvPr/>
            </p:nvSpPr>
            <p:spPr>
              <a:xfrm>
                <a:off x="5096037" y="3683594"/>
                <a:ext cx="2723823" cy="682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𝑡</m:t>
                                </m:r>
                                <m:r>
                                  <a:rPr lang="zh-CN" altLang="en-US" i="0">
                                    <a:latin typeface="Cambria Math" panose="02040503050406030204" pitchFamily="18" charset="0"/>
                                  </a:rPr>
                                  <m:t>+1</m:t>
                                </m:r>
                              </m:sub>
                            </m:sSub>
                          </m:e>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𝑡</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𝜂</m:t>
                                </m:r>
                              </m:num>
                              <m:den>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𝑣</m:t>
                                            </m:r>
                                          </m:e>
                                        </m:acc>
                                      </m:e>
                                      <m:sub>
                                        <m:r>
                                          <a:rPr lang="zh-CN" altLang="en-US" i="1">
                                            <a:latin typeface="Cambria Math" panose="02040503050406030204" pitchFamily="18" charset="0"/>
                                          </a:rPr>
                                          <m:t>𝑡</m:t>
                                        </m:r>
                                      </m:sub>
                                    </m:sSub>
                                  </m:e>
                                </m:rad>
                                <m:r>
                                  <a:rPr lang="zh-CN" altLang="en-US" i="0">
                                    <a:latin typeface="Cambria Math" panose="02040503050406030204" pitchFamily="18" charset="0"/>
                                  </a:rPr>
                                  <m:t>+</m:t>
                                </m:r>
                                <m:r>
                                  <a:rPr lang="zh-CN" altLang="en-US" i="1">
                                    <a:latin typeface="Cambria Math" panose="02040503050406030204" pitchFamily="18" charset="0"/>
                                  </a:rPr>
                                  <m:t>𝜖</m:t>
                                </m:r>
                              </m:den>
                            </m:f>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𝑚</m:t>
                                    </m:r>
                                  </m:e>
                                </m:acc>
                              </m:e>
                              <m:sub>
                                <m:r>
                                  <a:rPr lang="zh-CN" altLang="en-US" i="1">
                                    <a:latin typeface="Cambria Math" panose="02040503050406030204" pitchFamily="18" charset="0"/>
                                  </a:rPr>
                                  <m:t>𝑡</m:t>
                                </m:r>
                              </m:sub>
                            </m:sSub>
                          </m:e>
                        </m:mr>
                      </m:m>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096037" y="3683594"/>
                <a:ext cx="2723823" cy="6829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88856" y="4679424"/>
                <a:ext cx="1940142" cy="924484"/>
              </a:xfrm>
              <a:prstGeom prst="rect">
                <a:avLst/>
              </a:prstGeom>
            </p:spPr>
            <p:txBody>
              <a:bodyPr wrap="squar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由于</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𝑡</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𝑡</m:t>
                        </m:r>
                      </m:sub>
                    </m:sSub>
                    <m:r>
                      <a:rPr lang="zh-CN" altLang="en-US" i="1">
                        <a:latin typeface="Cambria Math" panose="02040503050406030204" pitchFamily="18" charset="0"/>
                      </a:rPr>
                      <m:t>初始</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化为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，需要偏置校正估计值</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488856" y="4679424"/>
                <a:ext cx="1940142" cy="924484"/>
              </a:xfrm>
              <a:prstGeom prst="rect">
                <a:avLst/>
              </a:prstGeom>
              <a:blipFill>
                <a:blip r:embed="rId10"/>
                <a:stretch>
                  <a:fillRect l="-1948" t="-2703" r="-1299" b="-9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55122" y="4645499"/>
                <a:ext cx="3386308" cy="873829"/>
              </a:xfrm>
              <a:prstGeom prst="rect">
                <a:avLst/>
              </a:prstGeom>
            </p:spPr>
            <p:txBody>
              <a:bodyPr wrap="square">
                <a:spAutoFit/>
              </a:bodyPr>
              <a:lstStyle/>
              <a:p>
                <a:pPr>
                  <a:lnSpc>
                    <a:spcPct val="150000"/>
                  </a:lnSpc>
                </a:pP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𝛽</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的默认值为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0.9</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𝛽</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t>的默认值为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0.999</a:t>
                </a:r>
                <a:r>
                  <a:rPr lang="zh-CN" altLang="en-US" dirty="0"/>
                  <a:t>，</a:t>
                </a:r>
                <a14:m>
                  <m:oMath xmlns:m="http://schemas.openxmlformats.org/officeDocument/2006/math">
                    <m:r>
                      <a:rPr lang="en-US" altLang="zh-CN" b="0" i="1" smtClean="0">
                        <a:latin typeface="Cambria Math" panose="02040503050406030204" pitchFamily="18" charset="0"/>
                      </a:rPr>
                      <m:t>𝜖</m:t>
                    </m:r>
                    <m:r>
                      <a:rPr lang="zh-CN" altLang="en-US" i="1">
                        <a:latin typeface="Cambria Math" panose="02040503050406030204" pitchFamily="18" charset="0"/>
                      </a:rPr>
                      <m:t>的</m:t>
                    </m:r>
                  </m:oMath>
                </a14:m>
                <a:r>
                  <a:rPr lang="zh-CN" altLang="en-US" dirty="0"/>
                  <a:t>默认值为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−8</m:t>
                        </m:r>
                      </m:sup>
                    </m:sSup>
                  </m:oMath>
                </a14:m>
                <a:endParaRPr lang="en-US" altLang="zh-CN" b="0" dirty="0"/>
              </a:p>
            </p:txBody>
          </p:sp>
        </mc:Choice>
        <mc:Fallback xmlns="">
          <p:sp>
            <p:nvSpPr>
              <p:cNvPr id="15" name="矩形 14"/>
              <p:cNvSpPr>
                <a:spLocks noRot="1" noChangeAspect="1" noMove="1" noResize="1" noEditPoints="1" noAdjustHandles="1" noChangeArrowheads="1" noChangeShapeType="1" noTextEdit="1"/>
              </p:cNvSpPr>
              <p:nvPr/>
            </p:nvSpPr>
            <p:spPr>
              <a:xfrm>
                <a:off x="4955122" y="4645499"/>
                <a:ext cx="3386308" cy="873829"/>
              </a:xfrm>
              <a:prstGeom prst="rect">
                <a:avLst/>
              </a:prstGeom>
              <a:blipFill>
                <a:blip r:embed="rId11"/>
                <a:stretch>
                  <a:fillRect l="-1873" b="-10000"/>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7E7B0F0-5BDB-4BE1-A19B-9643589E0C4F}"/>
              </a:ext>
            </a:extLst>
          </p:cNvPr>
          <p:cNvSpPr>
            <a:spLocks noGrp="1"/>
          </p:cNvSpPr>
          <p:nvPr>
            <p:ph type="sldNum" sz="quarter" idx="12"/>
          </p:nvPr>
        </p:nvSpPr>
        <p:spPr/>
        <p:txBody>
          <a:bodyPr/>
          <a:lstStyle/>
          <a:p>
            <a:fld id="{5DD3DB80-B894-403A-B48E-6FDC1A72010E}" type="slidenum">
              <a:rPr lang="zh-CN" altLang="en-US" smtClean="0"/>
              <a:t>86</a:t>
            </a:fld>
            <a:endParaRPr lang="zh-CN" altLang="en-US" dirty="0"/>
          </a:p>
        </p:txBody>
      </p:sp>
      <p:pic>
        <p:nvPicPr>
          <p:cNvPr id="28674" name="Picture 2">
            <a:extLst>
              <a:ext uri="{FF2B5EF4-FFF2-40B4-BE49-F238E27FC236}">
                <a16:creationId xmlns:a16="http://schemas.microsoft.com/office/drawing/2014/main" id="{DC99BA82-12D6-4E7A-9383-512202DEE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35" y="2159000"/>
            <a:ext cx="4191265" cy="324485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8C885463-CCC0-40AA-AB5E-C09100E23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80" t="11278" r="9046" b="12010"/>
          <a:stretch/>
        </p:blipFill>
        <p:spPr bwMode="auto">
          <a:xfrm>
            <a:off x="4724399" y="2127250"/>
            <a:ext cx="3732195" cy="329565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956DD4E0-111B-423B-A62A-F424CBB68400}"/>
              </a:ext>
            </a:extLst>
          </p:cNvPr>
          <p:cNvSpPr>
            <a:spLocks noGrp="1"/>
          </p:cNvSpPr>
          <p:nvPr>
            <p:ph type="title"/>
          </p:nvPr>
        </p:nvSpPr>
        <p:spPr>
          <a:xfrm>
            <a:off x="681738" y="1"/>
            <a:ext cx="8137922" cy="1028699"/>
          </a:xfrm>
        </p:spPr>
        <p:txBody>
          <a:bodyPr/>
          <a:lstStyle/>
          <a:p>
            <a:r>
              <a:rPr lang="zh-CN" altLang="en-US" dirty="0"/>
              <a:t>各类梯度方法的效果对比</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文本框 1">
            <a:extLst>
              <a:ext uri="{FF2B5EF4-FFF2-40B4-BE49-F238E27FC236}">
                <a16:creationId xmlns:a16="http://schemas.microsoft.com/office/drawing/2014/main" id="{42D5F1C2-2BC5-5EFB-C555-0B1173F5EA72}"/>
              </a:ext>
            </a:extLst>
          </p:cNvPr>
          <p:cNvSpPr txBox="1"/>
          <p:nvPr/>
        </p:nvSpPr>
        <p:spPr>
          <a:xfrm>
            <a:off x="1539137" y="1759974"/>
            <a:ext cx="1569660" cy="369332"/>
          </a:xfrm>
          <a:prstGeom prst="rect">
            <a:avLst/>
          </a:prstGeom>
          <a:noFill/>
        </p:spPr>
        <p:txBody>
          <a:bodyPr wrap="none" rtlCol="0">
            <a:spAutoFit/>
          </a:bodyPr>
          <a:lstStyle/>
          <a:p>
            <a:r>
              <a:rPr kumimoji="1" lang="zh-CN" altLang="en-US" dirty="0"/>
              <a:t>各类梯度算法</a:t>
            </a:r>
          </a:p>
        </p:txBody>
      </p:sp>
      <p:sp>
        <p:nvSpPr>
          <p:cNvPr id="8" name="文本框 7">
            <a:extLst>
              <a:ext uri="{FF2B5EF4-FFF2-40B4-BE49-F238E27FC236}">
                <a16:creationId xmlns:a16="http://schemas.microsoft.com/office/drawing/2014/main" id="{76E97606-F27A-7424-008F-211C82D42C1A}"/>
              </a:ext>
            </a:extLst>
          </p:cNvPr>
          <p:cNvSpPr txBox="1"/>
          <p:nvPr/>
        </p:nvSpPr>
        <p:spPr>
          <a:xfrm>
            <a:off x="5805666" y="1759974"/>
            <a:ext cx="1710725" cy="369332"/>
          </a:xfrm>
          <a:prstGeom prst="rect">
            <a:avLst/>
          </a:prstGeom>
          <a:noFill/>
        </p:spPr>
        <p:txBody>
          <a:bodyPr wrap="none" rtlCol="0">
            <a:spAutoFit/>
          </a:bodyPr>
          <a:lstStyle/>
          <a:p>
            <a:r>
              <a:rPr kumimoji="1" lang="en-US" altLang="zh-CN" dirty="0"/>
              <a:t>Adam</a:t>
            </a:r>
            <a:r>
              <a:rPr kumimoji="1" lang="zh-CN" altLang="en-US" dirty="0"/>
              <a:t>梯度算法</a:t>
            </a:r>
          </a:p>
        </p:txBody>
      </p:sp>
    </p:spTree>
    <p:extLst>
      <p:ext uri="{BB962C8B-B14F-4D97-AF65-F5344CB8AC3E}">
        <p14:creationId xmlns:p14="http://schemas.microsoft.com/office/powerpoint/2010/main" val="1219773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Adam</a:t>
            </a:r>
            <a:r>
              <a:rPr lang="zh-CN" altLang="en-US" dirty="0"/>
              <a:t>实验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87</a:t>
            </a:fld>
            <a:endParaRPr lang="zh-CN" altLang="en-US" dirty="0"/>
          </a:p>
        </p:txBody>
      </p:sp>
      <p:sp>
        <p:nvSpPr>
          <p:cNvPr id="8" name="内容占位符 2"/>
          <p:cNvSpPr txBox="1"/>
          <p:nvPr/>
        </p:nvSpPr>
        <p:spPr>
          <a:xfrm>
            <a:off x="595169" y="1296102"/>
            <a:ext cx="7953661" cy="83749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图像和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IMDB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电影评论上逻辑回归训练负对数似然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IMDB</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电影评论具有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个词袋（</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BoW</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）特征向量</a:t>
            </a:r>
          </a:p>
        </p:txBody>
      </p:sp>
      <p:pic>
        <p:nvPicPr>
          <p:cNvPr id="9" name="内容占位符 5"/>
          <p:cNvPicPr>
            <a:picLocks noChangeAspect="1"/>
          </p:cNvPicPr>
          <p:nvPr/>
        </p:nvPicPr>
        <p:blipFill>
          <a:blip r:embed="rId3"/>
          <a:stretch>
            <a:fillRect/>
          </a:stretch>
        </p:blipFill>
        <p:spPr>
          <a:xfrm>
            <a:off x="807349" y="2401002"/>
            <a:ext cx="7886700" cy="3734129"/>
          </a:xfrm>
          <a:prstGeom prst="rect">
            <a:avLst/>
          </a:prstGeom>
        </p:spPr>
      </p:pic>
      <p:sp>
        <p:nvSpPr>
          <p:cNvPr id="7" name="页脚占位符 1">
            <a:extLst>
              <a:ext uri="{FF2B5EF4-FFF2-40B4-BE49-F238E27FC236}">
                <a16:creationId xmlns:a16="http://schemas.microsoft.com/office/drawing/2014/main" id="{9CF6D550-8802-439A-83C6-2548D75DA8D7}"/>
              </a:ext>
            </a:extLst>
          </p:cNvPr>
          <p:cNvSpPr>
            <a:spLocks noGrp="1"/>
          </p:cNvSpPr>
          <p:nvPr>
            <p:ph type="ftr" sz="quarter" idx="11"/>
          </p:nvPr>
        </p:nvSpPr>
        <p:spPr>
          <a:xfrm>
            <a:off x="502443" y="6240464"/>
            <a:ext cx="6265910" cy="276877"/>
          </a:xfrm>
        </p:spPr>
        <p:txBody>
          <a:bodyPr/>
          <a:lstStyle/>
          <a:p>
            <a:r>
              <a:rPr lang="en-US" altLang="zh-CN" dirty="0" err="1"/>
              <a:t>Kingma</a:t>
            </a:r>
            <a:r>
              <a:rPr lang="en-US" altLang="zh-CN" dirty="0"/>
              <a:t>, </a:t>
            </a:r>
            <a:r>
              <a:rPr lang="en-US" altLang="zh-CN" dirty="0" err="1"/>
              <a:t>Diederik</a:t>
            </a:r>
            <a:r>
              <a:rPr lang="en-US" altLang="zh-CN" dirty="0"/>
              <a:t> P., and Jimmy Ba. "Adam: A method for stochastic optimization." ICLR 2015.</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深度学习中的正则化</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557147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神经网络正则化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89</a:t>
            </a:fld>
            <a:endParaRPr lang="zh-CN" altLang="en-US" dirty="0"/>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681738" y="1843146"/>
            <a:ext cx="7953661" cy="505804"/>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在训练阶段，每个小批量训练时随机禁用网络中一部分节点及其连接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页脚占位符 1">
            <a:extLst>
              <a:ext uri="{FF2B5EF4-FFF2-40B4-BE49-F238E27FC236}">
                <a16:creationId xmlns:a16="http://schemas.microsoft.com/office/drawing/2014/main" id="{BEDBB848-31F2-497B-B3BF-CFCD2793ECC4}"/>
              </a:ext>
            </a:extLst>
          </p:cNvPr>
          <p:cNvSpPr>
            <a:spLocks noGrp="1"/>
          </p:cNvSpPr>
          <p:nvPr>
            <p:ph type="ftr" sz="quarter" idx="11"/>
          </p:nvPr>
        </p:nvSpPr>
        <p:spPr>
          <a:xfrm>
            <a:off x="502443" y="6240464"/>
            <a:ext cx="6534851" cy="285842"/>
          </a:xfrm>
        </p:spPr>
        <p:txBody>
          <a:bodyPr/>
          <a:lstStyle/>
          <a:p>
            <a:r>
              <a:rPr lang="en-US" altLang="zh-CN" dirty="0"/>
              <a:t>Srivastava, Nitish, et al. "Dropout: a simple way to prevent neural networks from overfitting." JMLR 2014.</a:t>
            </a:r>
          </a:p>
        </p:txBody>
      </p:sp>
      <p:pic>
        <p:nvPicPr>
          <p:cNvPr id="7" name="图片 6">
            <a:extLst>
              <a:ext uri="{FF2B5EF4-FFF2-40B4-BE49-F238E27FC236}">
                <a16:creationId xmlns:a16="http://schemas.microsoft.com/office/drawing/2014/main" id="{98A708AE-4915-41BA-AB90-CD447E7CBD8A}"/>
              </a:ext>
            </a:extLst>
          </p:cNvPr>
          <p:cNvPicPr>
            <a:picLocks noChangeAspect="1"/>
          </p:cNvPicPr>
          <p:nvPr/>
        </p:nvPicPr>
        <p:blipFill>
          <a:blip r:embed="rId2"/>
          <a:stretch>
            <a:fillRect/>
          </a:stretch>
        </p:blipFill>
        <p:spPr>
          <a:xfrm>
            <a:off x="1157989" y="2474495"/>
            <a:ext cx="6828020" cy="3686508"/>
          </a:xfrm>
          <a:prstGeom prst="rect">
            <a:avLst/>
          </a:prstGeom>
        </p:spPr>
      </p:pic>
      <p:sp>
        <p:nvSpPr>
          <p:cNvPr id="10" name="文本占位符 3 1">
            <a:extLst>
              <a:ext uri="{FF2B5EF4-FFF2-40B4-BE49-F238E27FC236}">
                <a16:creationId xmlns:a16="http://schemas.microsoft.com/office/drawing/2014/main" id="{202945CF-4595-4B54-BFCC-81C52EA589BE}"/>
              </a:ext>
            </a:extLst>
          </p:cNvPr>
          <p:cNvSpPr txBox="1">
            <a:spLocks/>
          </p:cNvSpPr>
          <p:nvPr/>
        </p:nvSpPr>
        <p:spPr>
          <a:xfrm>
            <a:off x="681738" y="1302699"/>
            <a:ext cx="1577368"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Dropout</a:t>
            </a:r>
          </a:p>
        </p:txBody>
      </p:sp>
    </p:spTree>
    <p:extLst>
      <p:ext uri="{BB962C8B-B14F-4D97-AF65-F5344CB8AC3E}">
        <p14:creationId xmlns:p14="http://schemas.microsoft.com/office/powerpoint/2010/main" val="156735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t>9</a:t>
            </a:fld>
            <a:endParaRPr lang="zh-CN" altLang="en-US" dirty="0"/>
          </a:p>
        </p:txBody>
      </p:sp>
      <p:sp>
        <p:nvSpPr>
          <p:cNvPr id="4" name="标题 3"/>
          <p:cNvSpPr>
            <a:spLocks noGrp="1"/>
          </p:cNvSpPr>
          <p:nvPr>
            <p:ph type="title"/>
          </p:nvPr>
        </p:nvSpPr>
        <p:spPr>
          <a:xfrm>
            <a:off x="703780" y="0"/>
            <a:ext cx="8137922" cy="1028699"/>
          </a:xfrm>
        </p:spPr>
        <p:txBody>
          <a:bodyPr/>
          <a:lstStyle/>
          <a:p>
            <a:r>
              <a:rPr lang="zh-CN" altLang="en-US" dirty="0"/>
              <a:t>神经通信</a:t>
            </a:r>
          </a:p>
        </p:txBody>
      </p:sp>
      <p:sp>
        <p:nvSpPr>
          <p:cNvPr id="5" name="内容占位符 2"/>
          <p:cNvSpPr txBox="1"/>
          <p:nvPr/>
        </p:nvSpPr>
        <p:spPr>
          <a:xfrm>
            <a:off x="502443" y="1458577"/>
            <a:ext cx="7785880" cy="12811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细胞膜间的电位表现出的电信号称为动作电位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spcBef>
                <a:spcPts val="18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电信号从细胞体中产生，沿着轴突往下传，并且导致突触末梢释放神经递质介质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页脚占位符 1"/>
          <p:cNvSpPr>
            <a:spLocks noGrp="1"/>
          </p:cNvSpPr>
          <p:nvPr>
            <p:ph type="ftr" sz="quarter" idx="11"/>
          </p:nvPr>
        </p:nvSpPr>
        <p:spPr>
          <a:xfrm>
            <a:off x="502443" y="6240464"/>
            <a:ext cx="3105151" cy="206381"/>
          </a:xfrm>
        </p:spPr>
        <p:txBody>
          <a:bodyPr/>
          <a:lstStyle/>
          <a:p>
            <a:r>
              <a:rPr lang="en-US" altLang="zh-CN" dirty="0"/>
              <a:t>Slides credit: Ray Mooney</a:t>
            </a:r>
            <a:endParaRPr lang="zh-CN" altLang="en-US" dirty="0"/>
          </a:p>
        </p:txBody>
      </p:sp>
      <p:pic>
        <p:nvPicPr>
          <p:cNvPr id="12" name="Picture 4" descr="300px-Action-potent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0600" y="2672692"/>
            <a:ext cx="2857500" cy="28194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AD316C3D-9C25-4A88-8850-50EF6ABF25EA}"/>
              </a:ext>
            </a:extLst>
          </p:cNvPr>
          <p:cNvSpPr txBox="1"/>
          <p:nvPr/>
        </p:nvSpPr>
        <p:spPr>
          <a:xfrm>
            <a:off x="502443" y="3169586"/>
            <a:ext cx="5617964" cy="26985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介质通过化学扩散从突触传递到其他神经元的树突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spcBef>
                <a:spcPts val="18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神经递质可以是兴奋的或者是抑制的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spcBef>
                <a:spcPts val="1800"/>
              </a:spcBef>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如果从其他神经元来的神经递质是兴奋的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spcBef>
                <a:spcPts val="1800"/>
              </a:spcBef>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并且超过某个阈值，它就会触发一个运动电位</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Dropout</a:t>
            </a:r>
            <a:r>
              <a:rPr lang="zh-CN" altLang="en-US" dirty="0"/>
              <a:t>实验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90</a:t>
            </a:fld>
            <a:endParaRPr lang="zh-CN" altLang="en-US" dirty="0"/>
          </a:p>
        </p:txBody>
      </p:sp>
      <p:sp>
        <p:nvSpPr>
          <p:cNvPr id="8" name="内容占位符 2">
            <a:extLst>
              <a:ext uri="{FF2B5EF4-FFF2-40B4-BE49-F238E27FC236}">
                <a16:creationId xmlns:a16="http://schemas.microsoft.com/office/drawing/2014/main" id="{C9223D86-C9D0-4479-8E04-54270FBEB9EF}"/>
              </a:ext>
            </a:extLst>
          </p:cNvPr>
          <p:cNvSpPr txBox="1">
            <a:spLocks/>
          </p:cNvSpPr>
          <p:nvPr/>
        </p:nvSpPr>
        <p:spPr>
          <a:xfrm>
            <a:off x="595169" y="1296102"/>
            <a:ext cx="7953661" cy="137538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dropout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和不使用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dropout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的不同网络结构在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上的测试误差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网络有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个隐含层，每个层有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1024</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2048</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个单元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9" name="内容占位符 5">
            <a:extLst>
              <a:ext uri="{FF2B5EF4-FFF2-40B4-BE49-F238E27FC236}">
                <a16:creationId xmlns:a16="http://schemas.microsoft.com/office/drawing/2014/main" id="{0C37C851-2AA8-475C-9FF4-0B34F347CD33}"/>
              </a:ext>
            </a:extLst>
          </p:cNvPr>
          <p:cNvPicPr>
            <a:picLocks noChangeAspect="1"/>
          </p:cNvPicPr>
          <p:nvPr/>
        </p:nvPicPr>
        <p:blipFill>
          <a:blip r:embed="rId2"/>
          <a:stretch>
            <a:fillRect/>
          </a:stretch>
        </p:blipFill>
        <p:spPr>
          <a:xfrm>
            <a:off x="1794410" y="2671482"/>
            <a:ext cx="5329408" cy="3935433"/>
          </a:xfrm>
          <a:prstGeom prst="rect">
            <a:avLst/>
          </a:prstGeom>
        </p:spPr>
      </p:pic>
    </p:spTree>
    <p:extLst>
      <p:ext uri="{BB962C8B-B14F-4D97-AF65-F5344CB8AC3E}">
        <p14:creationId xmlns:p14="http://schemas.microsoft.com/office/powerpoint/2010/main" val="21907032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REVIEW</a:t>
            </a:r>
            <a:r>
              <a:rPr lang="zh-CN" altLang="en-US" dirty="0"/>
              <a:t>：训练深度网络的难点及近年发展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91</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449070"/>
            <a:ext cx="7953661" cy="4997775"/>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缺乏大数据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现在我们有很多大数据</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缺乏计算资源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现在我们有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GPU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HPC</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容易进入（坏的）局部最小值</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现在我们可以使用预训练技术和各种优化算法</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梯度消失</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ReLU</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，批标准化，残差网络等方法</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正则化</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现在我们可以使用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dropout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a:t>
            </a:r>
          </a:p>
        </p:txBody>
      </p:sp>
    </p:spTree>
    <p:extLst>
      <p:ext uri="{BB962C8B-B14F-4D97-AF65-F5344CB8AC3E}">
        <p14:creationId xmlns:p14="http://schemas.microsoft.com/office/powerpoint/2010/main" val="3166339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275060" y="3786717"/>
            <a:ext cx="5887365" cy="707886"/>
          </a:xfrm>
          <a:prstGeom prst="rect">
            <a:avLst/>
          </a:prstGeom>
          <a:noFill/>
        </p:spPr>
        <p:txBody>
          <a:bodyPr wrap="square" rtlCol="0">
            <a:spAutoFit/>
          </a:bodyPr>
          <a:lstStyle/>
          <a:p>
            <a:r>
              <a:rPr lang="zh-CN" altLang="en-US" sz="4000" b="1">
                <a:latin typeface="阿里巴巴普惠体 B" panose="00020600040101010101" pitchFamily="18" charset="-122"/>
                <a:ea typeface="阿里巴巴普惠体 B" panose="00020600040101010101" pitchFamily="18" charset="-122"/>
                <a:cs typeface="阿里巴巴普惠体 B" panose="00020600040101010101" pitchFamily="18" charset="-122"/>
              </a:rPr>
              <a:t>卷积神经网络</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19"/>
          </p:nvPr>
        </p:nvSpPr>
        <p:spPr/>
        <p:txBody>
          <a:bodyPr/>
          <a:lstStyle/>
          <a:p>
            <a:fld id="{5DD3DB80-B894-403A-B48E-6FDC1A72010E}" type="slidenum">
              <a:rPr lang="zh-CN" altLang="en-US" smtClean="0"/>
              <a:t>93</a:t>
            </a:fld>
            <a:endParaRPr lang="zh-CN" altLang="en-US" dirty="0"/>
          </a:p>
        </p:txBody>
      </p:sp>
      <p:sp>
        <p:nvSpPr>
          <p:cNvPr id="11" name="文本占位符 1"/>
          <p:cNvSpPr>
            <a:spLocks noGrp="1"/>
          </p:cNvSpPr>
          <p:nvPr>
            <p:ph type="body" idx="1"/>
          </p:nvPr>
        </p:nvSpPr>
        <p:spPr>
          <a:xfrm>
            <a:off x="5252640" y="2875751"/>
            <a:ext cx="3441065" cy="407781"/>
          </a:xfrm>
        </p:spPr>
        <p:txBody>
          <a:bodyPr anchor="ctr" anchorCtr="0">
            <a:normAutofit fontScale="90000" lnSpcReduction="10000"/>
          </a:bodyPr>
          <a:lstStyle/>
          <a:p>
            <a:pPr algn="l">
              <a:lnSpc>
                <a:spcPct val="100000"/>
              </a:lnSpc>
            </a:pPr>
            <a:r>
              <a:rPr kumimoji="1" lang="zh-CN" altLang="en-US" dirty="0"/>
              <a:t>卷积神经网络</a:t>
            </a:r>
          </a:p>
        </p:txBody>
      </p:sp>
      <p:sp>
        <p:nvSpPr>
          <p:cNvPr id="12" name="文本占位符 2"/>
          <p:cNvSpPr>
            <a:spLocks noGrp="1"/>
          </p:cNvSpPr>
          <p:nvPr>
            <p:ph type="body" idx="12"/>
          </p:nvPr>
        </p:nvSpPr>
        <p:spPr>
          <a:xfrm>
            <a:off x="4481536" y="2875751"/>
            <a:ext cx="636022" cy="407781"/>
          </a:xfrm>
        </p:spPr>
        <p:txBody>
          <a:bodyPr/>
          <a:lstStyle/>
          <a:p>
            <a:r>
              <a:rPr kumimoji="1" lang="en-US" altLang="zh-CN" dirty="0"/>
              <a:t>01</a:t>
            </a:r>
            <a:endParaRPr kumimoji="1" lang="zh-CN" altLang="en-US" dirty="0"/>
          </a:p>
        </p:txBody>
      </p:sp>
      <p:sp>
        <p:nvSpPr>
          <p:cNvPr id="13" name="文本占位符 3"/>
          <p:cNvSpPr>
            <a:spLocks noGrp="1"/>
          </p:cNvSpPr>
          <p:nvPr>
            <p:ph type="body" idx="13"/>
          </p:nvPr>
        </p:nvSpPr>
        <p:spPr>
          <a:xfrm>
            <a:off x="5252640" y="3654452"/>
            <a:ext cx="3441065" cy="407781"/>
          </a:xfrm>
        </p:spPr>
        <p:txBody>
          <a:bodyPr anchor="ctr" anchorCtr="0">
            <a:normAutofit fontScale="90000" lnSpcReduction="10000"/>
          </a:bodyPr>
          <a:lstStyle/>
          <a:p>
            <a:pPr algn="l">
              <a:lnSpc>
                <a:spcPct val="100000"/>
              </a:lnSpc>
            </a:pPr>
            <a:r>
              <a:rPr kumimoji="1" lang="zh-CN" altLang="en-US" dirty="0"/>
              <a:t>使用案例</a:t>
            </a:r>
          </a:p>
        </p:txBody>
      </p:sp>
      <p:sp>
        <p:nvSpPr>
          <p:cNvPr id="14" name="文本占位符 4"/>
          <p:cNvSpPr>
            <a:spLocks noGrp="1"/>
          </p:cNvSpPr>
          <p:nvPr>
            <p:ph type="body" idx="14"/>
          </p:nvPr>
        </p:nvSpPr>
        <p:spPr>
          <a:xfrm>
            <a:off x="4481536" y="3654451"/>
            <a:ext cx="636022" cy="407781"/>
          </a:xfrm>
        </p:spPr>
        <p:txBody>
          <a:bodyPr/>
          <a:lstStyle/>
          <a:p>
            <a:r>
              <a:rPr kumimoji="1" lang="en-US" altLang="zh-CN" dirty="0"/>
              <a:t>02</a:t>
            </a:r>
            <a:endParaRPr kumimoji="1"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49" y="6240464"/>
            <a:ext cx="2182416" cy="206381"/>
          </a:xfrm>
        </p:spPr>
        <p:txBody>
          <a:bodyPr/>
          <a:lstStyle/>
          <a:p>
            <a:fld id="{5DD3DB80-B894-403A-B48E-6FDC1A72010E}" type="slidenum">
              <a:rPr lang="zh-CN" altLang="en-US" smtClean="0"/>
              <a:t>94</a:t>
            </a:fld>
            <a:endParaRPr lang="zh-CN" altLang="en-US" dirty="0"/>
          </a:p>
        </p:txBody>
      </p:sp>
      <p:sp>
        <p:nvSpPr>
          <p:cNvPr id="3" name="标题 2"/>
          <p:cNvSpPr>
            <a:spLocks noGrp="1"/>
          </p:cNvSpPr>
          <p:nvPr>
            <p:ph type="ctrTitle"/>
          </p:nvPr>
        </p:nvSpPr>
        <p:spPr>
          <a:xfrm>
            <a:off x="1766205" y="2818892"/>
            <a:ext cx="5167602" cy="1220215"/>
          </a:xfrm>
        </p:spPr>
        <p:txBody>
          <a:bodyPr>
            <a:normAutofit/>
          </a:bodyPr>
          <a:lstStyle/>
          <a:p>
            <a:r>
              <a:rPr kumimoji="1" lang="zh-CN" altLang="en-US" dirty="0"/>
              <a:t>卷积神经网络</a:t>
            </a:r>
          </a:p>
        </p:txBody>
      </p:sp>
      <p:sp>
        <p:nvSpPr>
          <p:cNvPr id="4" name="副标题 3"/>
          <p:cNvSpPr>
            <a:spLocks noGrp="1"/>
          </p:cNvSpPr>
          <p:nvPr>
            <p:ph type="subTitle" idx="1"/>
          </p:nvPr>
        </p:nvSpPr>
        <p:spPr/>
        <p:txBody>
          <a:bodyPr/>
          <a:lstStyle/>
          <a:p>
            <a:r>
              <a:rPr kumimoji="1" lang="en-US" altLang="zh-CN" dirty="0"/>
              <a:t>01</a:t>
            </a:r>
            <a:endParaRPr kumimoji="1"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卷积神经网络：感受野</a:t>
            </a:r>
            <a:endParaRPr lang="zh-CN" altLang="en-US" dirty="0"/>
          </a:p>
        </p:txBody>
      </p:sp>
      <p:sp>
        <p:nvSpPr>
          <p:cNvPr id="3" name="页脚占位符 2"/>
          <p:cNvSpPr>
            <a:spLocks noGrp="1"/>
          </p:cNvSpPr>
          <p:nvPr>
            <p:ph type="ftr" sz="quarter" idx="11"/>
          </p:nvPr>
        </p:nvSpPr>
        <p:spPr>
          <a:xfrm>
            <a:off x="502443" y="6240464"/>
            <a:ext cx="4439012" cy="281842"/>
          </a:xfrm>
        </p:spPr>
        <p:txBody>
          <a:bodyPr/>
          <a:lstStyle/>
          <a:p>
            <a:r>
              <a:rPr lang="en-US" altLang="zh-CN" dirty="0"/>
              <a:t>Hubel D</a:t>
            </a:r>
            <a:r>
              <a:rPr lang="zh-CN" altLang="en-US" dirty="0"/>
              <a:t>.</a:t>
            </a:r>
            <a:r>
              <a:rPr lang="en-US" altLang="zh-CN" dirty="0"/>
              <a:t>H.</a:t>
            </a:r>
            <a:r>
              <a:rPr lang="zh-CN" altLang="en-US" dirty="0"/>
              <a:t> </a:t>
            </a:r>
            <a:r>
              <a:rPr lang="en-US" altLang="zh-CN" dirty="0"/>
              <a:t>: The Visual Cortex of the Brain</a:t>
            </a:r>
            <a:r>
              <a:rPr lang="zh-CN" altLang="en-US" dirty="0"/>
              <a:t>  </a:t>
            </a:r>
            <a:r>
              <a:rPr lang="en-US" altLang="zh-CN" dirty="0"/>
              <a:t>Sci Amer 209:54-62, 1963</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95</a:t>
            </a:fld>
            <a:endParaRPr lang="zh-CN" altLang="en-US" dirty="0"/>
          </a:p>
        </p:txBody>
      </p:sp>
      <p:pic>
        <p:nvPicPr>
          <p:cNvPr id="15" name="Picture 14"/>
          <p:cNvPicPr>
            <a:picLocks noChangeAspect="1"/>
          </p:cNvPicPr>
          <p:nvPr/>
        </p:nvPicPr>
        <p:blipFill>
          <a:blip r:embed="rId3"/>
          <a:stretch>
            <a:fillRect/>
          </a:stretch>
        </p:blipFill>
        <p:spPr>
          <a:xfrm>
            <a:off x="4165600" y="1563255"/>
            <a:ext cx="4978400" cy="4485693"/>
          </a:xfrm>
          <a:prstGeom prst="rect">
            <a:avLst/>
          </a:prstGeom>
        </p:spPr>
      </p:pic>
      <p:sp useBgFill="1">
        <p:nvSpPr>
          <p:cNvPr id="17" name="TextBox 16"/>
          <p:cNvSpPr txBox="1"/>
          <p:nvPr/>
        </p:nvSpPr>
        <p:spPr>
          <a:xfrm>
            <a:off x="4165600" y="1565422"/>
            <a:ext cx="2263775" cy="337185"/>
          </a:xfrm>
          <a:prstGeom prst="rect">
            <a:avLst/>
          </a:prstGeom>
        </p:spPr>
        <p:txBody>
          <a:bodyPr wrap="square" rtlCol="0">
            <a:spAutoFit/>
          </a:bodyPr>
          <a:lstStyle/>
          <a:p>
            <a:r>
              <a:rPr lang="en-US" sz="1600" b="1" dirty="0">
                <a:latin typeface="+mn-ea"/>
                <a:cs typeface="+mn-ea"/>
              </a:rPr>
              <a:t>“On” Center Field</a:t>
            </a:r>
          </a:p>
        </p:txBody>
      </p:sp>
      <p:sp useBgFill="1">
        <p:nvSpPr>
          <p:cNvPr id="18" name="TextBox 17"/>
          <p:cNvSpPr txBox="1"/>
          <p:nvPr/>
        </p:nvSpPr>
        <p:spPr>
          <a:xfrm>
            <a:off x="4194174" y="3806101"/>
            <a:ext cx="2263775" cy="337185"/>
          </a:xfrm>
          <a:prstGeom prst="rect">
            <a:avLst/>
          </a:prstGeom>
        </p:spPr>
        <p:txBody>
          <a:bodyPr wrap="square" rtlCol="0">
            <a:spAutoFit/>
          </a:bodyPr>
          <a:lstStyle/>
          <a:p>
            <a:r>
              <a:rPr lang="en-US" sz="1600" b="1" dirty="0">
                <a:latin typeface="+mn-ea"/>
                <a:cs typeface="+mn-ea"/>
              </a:rPr>
              <a:t>“Off” Center Field</a:t>
            </a:r>
          </a:p>
        </p:txBody>
      </p:sp>
      <p:sp useBgFill="1">
        <p:nvSpPr>
          <p:cNvPr id="19" name="TextBox 18"/>
          <p:cNvSpPr txBox="1"/>
          <p:nvPr/>
        </p:nvSpPr>
        <p:spPr>
          <a:xfrm>
            <a:off x="6822959" y="1557938"/>
            <a:ext cx="1353820" cy="337185"/>
          </a:xfrm>
          <a:prstGeom prst="rect">
            <a:avLst/>
          </a:prstGeom>
        </p:spPr>
        <p:txBody>
          <a:bodyPr wrap="square" rtlCol="0">
            <a:spAutoFit/>
          </a:bodyPr>
          <a:lstStyle/>
          <a:p>
            <a:r>
              <a:rPr lang="en-US" sz="1600" b="1" dirty="0">
                <a:latin typeface="+mn-ea"/>
                <a:cs typeface="+mn-ea"/>
              </a:rPr>
              <a:t>Light On</a:t>
            </a:r>
          </a:p>
        </p:txBody>
      </p:sp>
      <p:sp>
        <p:nvSpPr>
          <p:cNvPr id="5" name="TextBox 4"/>
          <p:cNvSpPr txBox="1"/>
          <p:nvPr/>
        </p:nvSpPr>
        <p:spPr>
          <a:xfrm>
            <a:off x="502443" y="1089897"/>
            <a:ext cx="3663157" cy="4993555"/>
          </a:xfrm>
          <a:prstGeom prst="rect">
            <a:avLst/>
          </a:prstGeom>
          <a:noFill/>
        </p:spPr>
        <p:txBody>
          <a:bodyPr wrap="square" rtlCol="0">
            <a:noAutofit/>
          </a:bodyPr>
          <a:lstStyle/>
          <a:p>
            <a:endParaRPr lang="en-US" altLang="zh-CN" dirty="0"/>
          </a:p>
          <a:p>
            <a:endParaRPr lang="en-US" altLang="zh-CN" dirty="0"/>
          </a:p>
          <a:p>
            <a:pPr marL="285750" indent="-285750">
              <a:buClr>
                <a:schemeClr val="accent1"/>
              </a:buClr>
              <a:buSzPct val="88000"/>
              <a:buFont typeface="Wingdings" panose="05000000000000000000" pitchFamily="2" charset="2"/>
              <a:buChar char="p"/>
            </a:pPr>
            <a:r>
              <a:rPr lang="zh-CN" altLang="en-US" dirty="0"/>
              <a:t>视网膜中的神经元只响应视野的受限区域中的光刺激</a:t>
            </a:r>
            <a:endParaRPr lang="en-US" altLang="zh-CN" dirty="0"/>
          </a:p>
          <a:p>
            <a:pPr>
              <a:buClr>
                <a:schemeClr val="accent1"/>
              </a:buClr>
              <a:buSzPct val="88000"/>
            </a:pPr>
            <a:endParaRPr lang="en-US" altLang="zh-CN" dirty="0"/>
          </a:p>
          <a:p>
            <a:pPr marL="285750" indent="-285750">
              <a:buClr>
                <a:schemeClr val="accent1"/>
              </a:buClr>
              <a:buSzPct val="88000"/>
              <a:buFont typeface="Wingdings" panose="05000000000000000000" pitchFamily="2" charset="2"/>
              <a:buChar char="p"/>
            </a:pPr>
            <a:r>
              <a:rPr lang="zh-CN" altLang="en-US" dirty="0"/>
              <a:t>两个视网膜神经节细胞感受野的动物实验</a:t>
            </a:r>
          </a:p>
          <a:p>
            <a:pPr marL="742950" lvl="1" indent="-285750">
              <a:spcBef>
                <a:spcPts val="500"/>
              </a:spcBef>
              <a:buClr>
                <a:schemeClr val="accent1"/>
              </a:buClr>
              <a:buSzPct val="88000"/>
              <a:buFont typeface="Arial" panose="020B0604020202020204" pitchFamily="34" charset="0"/>
              <a:buChar char="•"/>
            </a:pPr>
            <a:r>
              <a:rPr lang="zh-CN" altLang="en-US" sz="1600" dirty="0"/>
              <a:t>视野是视网膜的圆形区域</a:t>
            </a:r>
            <a:endParaRPr lang="en-US" altLang="zh-CN" sz="1600" dirty="0"/>
          </a:p>
          <a:p>
            <a:pPr marL="742950" lvl="1" indent="-285750">
              <a:spcBef>
                <a:spcPts val="500"/>
              </a:spcBef>
              <a:buClr>
                <a:schemeClr val="accent1"/>
              </a:buClr>
              <a:buSzPct val="88000"/>
              <a:buFont typeface="Arial" panose="020B0604020202020204" pitchFamily="34" charset="0"/>
              <a:buChar char="•"/>
            </a:pPr>
            <a:r>
              <a:rPr lang="zh-CN" altLang="en-US" sz="1600" dirty="0"/>
              <a:t>当中心点亮周围变暗时，细胞（上部）响应</a:t>
            </a:r>
            <a:endParaRPr lang="en-US" altLang="zh-CN" sz="1600" dirty="0"/>
          </a:p>
          <a:p>
            <a:pPr marL="742950" lvl="1" indent="-285750">
              <a:spcBef>
                <a:spcPts val="500"/>
              </a:spcBef>
              <a:buClr>
                <a:schemeClr val="accent1"/>
              </a:buClr>
              <a:buSzPct val="88000"/>
              <a:buFont typeface="Arial" panose="020B0604020202020204" pitchFamily="34" charset="0"/>
              <a:buChar char="•"/>
            </a:pPr>
            <a:r>
              <a:rPr lang="zh-CN" altLang="en-US" sz="1600" dirty="0"/>
              <a:t>当中心变暗并且周围照亮时，细胞（下部）响应</a:t>
            </a:r>
            <a:endParaRPr lang="en-US" altLang="zh-CN" sz="1600" dirty="0"/>
          </a:p>
          <a:p>
            <a:pPr marL="742950" lvl="1" indent="-285750">
              <a:spcBef>
                <a:spcPts val="500"/>
              </a:spcBef>
              <a:buClr>
                <a:schemeClr val="accent1"/>
              </a:buClr>
              <a:buSzPct val="88000"/>
              <a:buFont typeface="Arial" panose="020B0604020202020204" pitchFamily="34" charset="0"/>
              <a:buChar char="•"/>
            </a:pPr>
            <a:r>
              <a:rPr lang="zh-CN" altLang="en-US" sz="1600" dirty="0"/>
              <a:t>当中心和周围都被照亮时，两个单元都给出响应和关闭响应，但都没有响应像只有中心或周围被照亮时那样强烈</a:t>
            </a:r>
          </a:p>
          <a:p>
            <a:pPr marL="742950" lvl="1" indent="-285750">
              <a:buClr>
                <a:schemeClr val="accent1"/>
              </a:buClr>
              <a:buSzPct val="88000"/>
              <a:buFont typeface="Arial" panose="020B0604020202020204" pitchFamily="34" charset="0"/>
              <a:buChar char="•"/>
            </a:pPr>
            <a:endParaRPr lang="zh-CN" altLang="en-US" sz="1600" dirty="0"/>
          </a:p>
          <a:p>
            <a:pPr marL="742950" lvl="1" indent="-285750">
              <a:buClr>
                <a:schemeClr val="accent1"/>
              </a:buClr>
              <a:buSzPct val="88000"/>
              <a:buFont typeface="Arial" panose="020B0604020202020204" pitchFamily="34" charset="0"/>
              <a:buChar char="•"/>
            </a:pPr>
            <a:endParaRPr lang="zh-CN" altLang="en-US" sz="1600" dirty="0"/>
          </a:p>
          <a:p>
            <a:pPr marL="742950" lvl="1" indent="-285750">
              <a:buClr>
                <a:schemeClr val="accent1"/>
              </a:buClr>
              <a:buSzPct val="88000"/>
              <a:buFont typeface="Arial" panose="020B0604020202020204" pitchFamily="34" charset="0"/>
              <a:buChar char="•"/>
            </a:pPr>
            <a:endParaRPr lang="zh-CN" altLang="en-US" dirty="0"/>
          </a:p>
        </p:txBody>
      </p:sp>
      <p:sp>
        <p:nvSpPr>
          <p:cNvPr id="20" name="文本占位符 3"/>
          <p:cNvSpPr txBox="1"/>
          <p:nvPr/>
        </p:nvSpPr>
        <p:spPr>
          <a:xfrm>
            <a:off x="508000" y="1106889"/>
            <a:ext cx="113607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感受野</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卷积神经网络</a:t>
            </a:r>
            <a:endParaRPr lang="zh-CN" altLang="en-US" dirty="0"/>
          </a:p>
        </p:txBody>
      </p:sp>
      <p:sp>
        <p:nvSpPr>
          <p:cNvPr id="3" name="页脚占位符 2"/>
          <p:cNvSpPr>
            <a:spLocks noGrp="1"/>
          </p:cNvSpPr>
          <p:nvPr>
            <p:ph type="ftr" sz="quarter" idx="11"/>
          </p:nvPr>
        </p:nvSpPr>
        <p:spPr>
          <a:xfrm>
            <a:off x="502443" y="6240464"/>
            <a:ext cx="4439012" cy="281842"/>
          </a:xfrm>
        </p:spPr>
        <p:txBody>
          <a:bodyPr/>
          <a:lstStyle/>
          <a:p>
            <a:r>
              <a:rPr lang="en-US" altLang="zh-CN" dirty="0"/>
              <a:t>https://deeplearningtutorials.readthedocs.io/en/latest/lenet.html</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96</a:t>
            </a:fld>
            <a:endParaRPr lang="zh-CN" altLang="en-US" dirty="0"/>
          </a:p>
        </p:txBody>
      </p:sp>
      <p:sp>
        <p:nvSpPr>
          <p:cNvPr id="5" name="TextBox 4"/>
          <p:cNvSpPr txBox="1"/>
          <p:nvPr/>
        </p:nvSpPr>
        <p:spPr>
          <a:xfrm>
            <a:off x="502443" y="1089897"/>
            <a:ext cx="8137922" cy="4993555"/>
          </a:xfrm>
          <a:prstGeom prst="rect">
            <a:avLst/>
          </a:prstGeom>
          <a:noFill/>
        </p:spPr>
        <p:txBody>
          <a:bodyPr wrap="square" rtlCol="0">
            <a:noAutofit/>
          </a:bodyPr>
          <a:lstStyle/>
          <a:p>
            <a:pPr marL="285750" indent="-285750">
              <a:buClr>
                <a:schemeClr val="accent1"/>
              </a:buClr>
              <a:buSzPct val="88000"/>
              <a:buFont typeface="Wingdings" panose="05000000000000000000" pitchFamily="2" charset="2"/>
              <a:buChar char="p"/>
            </a:pPr>
            <a:r>
              <a:rPr lang="zh-CN" altLang="en-US" sz="2000" dirty="0">
                <a:latin typeface="+mn-ea"/>
              </a:rPr>
              <a:t>通过局部相关性稀疏连接</a:t>
            </a:r>
            <a:endParaRPr lang="en-US" altLang="zh-CN" sz="2000" dirty="0">
              <a:latin typeface="+mn-ea"/>
            </a:endParaRPr>
          </a:p>
          <a:p>
            <a:pPr marL="742950" lvl="1" indent="-285750">
              <a:spcBef>
                <a:spcPts val="500"/>
              </a:spcBef>
              <a:buClr>
                <a:schemeClr val="accent1"/>
              </a:buClr>
              <a:buSzPct val="88000"/>
              <a:buFont typeface="Arial" panose="020B0604020202020204" pitchFamily="34" charset="0"/>
              <a:buChar char="•"/>
            </a:pPr>
            <a:r>
              <a:rPr lang="zh-CN" altLang="en-US" dirty="0"/>
              <a:t>过滤器：</a:t>
            </a:r>
            <a:r>
              <a:rPr lang="en-US" altLang="zh-CN" dirty="0">
                <a:latin typeface="Cambria Math" panose="02040503050406030204" pitchFamily="18" charset="0"/>
                <a:ea typeface="Cambria Math" panose="02040503050406030204" pitchFamily="18" charset="0"/>
              </a:rPr>
              <a:t>m</a:t>
            </a:r>
            <a:r>
              <a:rPr lang="zh-CN" altLang="en-US" dirty="0"/>
              <a:t>层中隐含单元的输入来自</a:t>
            </a:r>
            <a:r>
              <a:rPr lang="en-US" altLang="zh-CN" dirty="0">
                <a:latin typeface="Cambria Math" panose="02040503050406030204" pitchFamily="18" charset="0"/>
                <a:ea typeface="Cambria Math" panose="02040503050406030204" pitchFamily="18" charset="0"/>
              </a:rPr>
              <a:t>m-1</a:t>
            </a:r>
            <a:r>
              <a:rPr lang="zh-CN" altLang="en-US" dirty="0"/>
              <a:t>层中具有空间连接的感受野的单元的子集</a:t>
            </a:r>
            <a:endParaRPr lang="en-US" altLang="zh-CN" dirty="0"/>
          </a:p>
          <a:p>
            <a:pPr marL="285750" indent="-285750">
              <a:spcBef>
                <a:spcPts val="1000"/>
              </a:spcBef>
              <a:buClr>
                <a:schemeClr val="accent1"/>
              </a:buClr>
              <a:buSzPct val="88000"/>
              <a:buFont typeface="Wingdings" panose="05000000000000000000" pitchFamily="2" charset="2"/>
              <a:buChar char="p"/>
            </a:pPr>
            <a:r>
              <a:rPr lang="zh-CN" altLang="en-US" sz="2000" dirty="0">
                <a:latin typeface="+mn-ea"/>
              </a:rPr>
              <a:t>共享权重</a:t>
            </a:r>
          </a:p>
          <a:p>
            <a:pPr marL="742950" lvl="1" indent="-285750">
              <a:spcBef>
                <a:spcPts val="500"/>
              </a:spcBef>
              <a:buClr>
                <a:schemeClr val="accent1"/>
              </a:buClr>
              <a:buSzPct val="88000"/>
              <a:buFont typeface="Arial" panose="020B0604020202020204" pitchFamily="34" charset="0"/>
              <a:buChar char="•"/>
            </a:pPr>
            <a:r>
              <a:rPr lang="zh-CN" altLang="en-US" dirty="0"/>
              <a:t>每个过滤器都在整个视野中复制。 这些复制的单元共享相同的权重并形成特征映射。</a:t>
            </a:r>
          </a:p>
          <a:p>
            <a:pPr marL="742950" lvl="1" indent="-285750">
              <a:buClr>
                <a:schemeClr val="accent1"/>
              </a:buClr>
              <a:buSzPct val="88000"/>
              <a:buFont typeface="Arial" panose="020B0604020202020204" pitchFamily="34" charset="0"/>
              <a:buChar char="•"/>
            </a:pPr>
            <a:endParaRPr lang="zh-CN" altLang="en-US" sz="1600" dirty="0"/>
          </a:p>
          <a:p>
            <a:pPr marL="742950" lvl="1" indent="-285750">
              <a:buClr>
                <a:schemeClr val="accent1"/>
              </a:buClr>
              <a:buSzPct val="88000"/>
              <a:buFont typeface="Arial" panose="020B0604020202020204" pitchFamily="34" charset="0"/>
              <a:buChar char="•"/>
            </a:pPr>
            <a:endParaRPr lang="zh-CN" altLang="en-US" dirty="0"/>
          </a:p>
        </p:txBody>
      </p:sp>
      <p:pic>
        <p:nvPicPr>
          <p:cNvPr id="11" name="Picture 10"/>
          <p:cNvPicPr>
            <a:picLocks noChangeAspect="1"/>
          </p:cNvPicPr>
          <p:nvPr/>
        </p:nvPicPr>
        <p:blipFill>
          <a:blip r:embed="rId3"/>
          <a:stretch>
            <a:fillRect/>
          </a:stretch>
        </p:blipFill>
        <p:spPr>
          <a:xfrm>
            <a:off x="1362907" y="3631268"/>
            <a:ext cx="4648948" cy="1434861"/>
          </a:xfrm>
          <a:prstGeom prst="rect">
            <a:avLst/>
          </a:prstGeom>
        </p:spPr>
      </p:pic>
      <p:sp>
        <p:nvSpPr>
          <p:cNvPr id="12" name="Rectangle 11"/>
          <p:cNvSpPr/>
          <p:nvPr/>
        </p:nvSpPr>
        <p:spPr>
          <a:xfrm>
            <a:off x="2176644" y="5127326"/>
            <a:ext cx="2204450" cy="338554"/>
          </a:xfrm>
          <a:prstGeom prst="rect">
            <a:avLst/>
          </a:prstGeom>
        </p:spPr>
        <p:txBody>
          <a:bodyPr wrap="none">
            <a:spAutoFit/>
          </a:bodyPr>
          <a:lstStyle/>
          <a:p>
            <a:r>
              <a:rPr lang="zh-CN" altLang="en-US" sz="1600" dirty="0">
                <a:latin typeface="+mn-ea"/>
              </a:rPr>
              <a:t>相同颜色的边权重相同</a:t>
            </a:r>
            <a:endParaRPr lang="en-US" sz="1600" dirty="0">
              <a:latin typeface="+mn-ea"/>
            </a:endParaRPr>
          </a:p>
        </p:txBody>
      </p:sp>
      <p:sp>
        <p:nvSpPr>
          <p:cNvPr id="13" name="TextBox 12"/>
          <p:cNvSpPr txBox="1"/>
          <p:nvPr/>
        </p:nvSpPr>
        <p:spPr>
          <a:xfrm>
            <a:off x="2842084" y="3321132"/>
            <a:ext cx="1143324" cy="369332"/>
          </a:xfrm>
          <a:prstGeom prst="rect">
            <a:avLst/>
          </a:prstGeom>
          <a:noFill/>
        </p:spPr>
        <p:txBody>
          <a:bodyPr wrap="square" rtlCol="0">
            <a:spAutoFit/>
          </a:bodyPr>
          <a:lstStyle/>
          <a:p>
            <a:r>
              <a:rPr lang="zh-CN" altLang="en-US" dirty="0">
                <a:latin typeface="+mn-ea"/>
              </a:rPr>
              <a:t>一维情况</a:t>
            </a:r>
            <a:endParaRPr lang="en-US" dirty="0">
              <a:latin typeface="+mn-ea"/>
            </a:endParaRPr>
          </a:p>
        </p:txBody>
      </p:sp>
      <p:sp>
        <p:nvSpPr>
          <p:cNvPr id="14" name="TextBox 13"/>
          <p:cNvSpPr txBox="1"/>
          <p:nvPr/>
        </p:nvSpPr>
        <p:spPr>
          <a:xfrm>
            <a:off x="630251" y="3694011"/>
            <a:ext cx="814532"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rPr>
              <a:t>m</a:t>
            </a:r>
            <a:r>
              <a:rPr lang="zh-CN" altLang="en-US" dirty="0"/>
              <a:t>层</a:t>
            </a:r>
            <a:endParaRPr lang="en-US" dirty="0"/>
          </a:p>
        </p:txBody>
      </p:sp>
      <p:sp>
        <p:nvSpPr>
          <p:cNvPr id="21" name="TextBox 20"/>
          <p:cNvSpPr txBox="1"/>
          <p:nvPr/>
        </p:nvSpPr>
        <p:spPr>
          <a:xfrm>
            <a:off x="5794346" y="3054467"/>
            <a:ext cx="3466354" cy="369332"/>
          </a:xfrm>
          <a:prstGeom prst="rect">
            <a:avLst/>
          </a:prstGeom>
          <a:noFill/>
        </p:spPr>
        <p:txBody>
          <a:bodyPr wrap="square" rtlCol="0">
            <a:spAutoFit/>
          </a:bodyPr>
          <a:lstStyle/>
          <a:p>
            <a:r>
              <a:rPr lang="zh-CN" altLang="en-US" dirty="0">
                <a:latin typeface="+mn-ea"/>
              </a:rPr>
              <a:t>二维情况</a:t>
            </a:r>
            <a:r>
              <a:rPr lang="en-US" altLang="zh-CN" dirty="0">
                <a:latin typeface="+mn-ea"/>
              </a:rPr>
              <a:t>(</a:t>
            </a:r>
            <a:r>
              <a:rPr lang="zh-CN" altLang="en-US" dirty="0">
                <a:latin typeface="+mn-ea"/>
              </a:rPr>
              <a:t>下标是权重</a:t>
            </a:r>
            <a:r>
              <a:rPr lang="en-US" altLang="zh-CN" dirty="0">
                <a:latin typeface="+mn-ea"/>
              </a:rPr>
              <a:t>)</a:t>
            </a:r>
            <a:endParaRPr lang="en-US" dirty="0">
              <a:latin typeface="+mn-ea"/>
            </a:endParaRPr>
          </a:p>
        </p:txBody>
      </p:sp>
      <p:pic>
        <p:nvPicPr>
          <p:cNvPr id="22" name="Picture 21" descr="Convolution_schemati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390" y="3393503"/>
            <a:ext cx="3636861" cy="2655047"/>
          </a:xfrm>
          <a:prstGeom prst="rect">
            <a:avLst/>
          </a:prstGeom>
        </p:spPr>
      </p:pic>
      <p:sp useBgFill="1">
        <p:nvSpPr>
          <p:cNvPr id="23" name="TextBox 22"/>
          <p:cNvSpPr txBox="1"/>
          <p:nvPr/>
        </p:nvSpPr>
        <p:spPr>
          <a:xfrm>
            <a:off x="5942507" y="5493368"/>
            <a:ext cx="1225172" cy="369332"/>
          </a:xfrm>
          <a:prstGeom prst="rect">
            <a:avLst/>
          </a:prstGeom>
        </p:spPr>
        <p:txBody>
          <a:bodyPr wrap="square" rtlCol="0">
            <a:spAutoFit/>
          </a:bodyPr>
          <a:lstStyle/>
          <a:p>
            <a:r>
              <a:rPr lang="en-US" altLang="zh-CN" i="1" dirty="0"/>
              <a:t>  </a:t>
            </a:r>
            <a:r>
              <a:rPr lang="en-US" altLang="zh-CN" dirty="0">
                <a:latin typeface="Cambria Math" panose="02040503050406030204" pitchFamily="18" charset="0"/>
                <a:ea typeface="Cambria Math" panose="02040503050406030204" pitchFamily="18" charset="0"/>
              </a:rPr>
              <a:t>m-1</a:t>
            </a:r>
            <a:r>
              <a:rPr lang="zh-CN" altLang="en-US" dirty="0">
                <a:latin typeface="+mn-ea"/>
              </a:rPr>
              <a:t>层</a:t>
            </a:r>
            <a:endParaRPr lang="en-US" dirty="0">
              <a:latin typeface="+mn-ea"/>
            </a:endParaRPr>
          </a:p>
        </p:txBody>
      </p:sp>
      <p:sp useBgFill="1">
        <p:nvSpPr>
          <p:cNvPr id="24" name="TextBox 23"/>
          <p:cNvSpPr txBox="1"/>
          <p:nvPr/>
        </p:nvSpPr>
        <p:spPr>
          <a:xfrm>
            <a:off x="7613688" y="5356182"/>
            <a:ext cx="1225172" cy="646331"/>
          </a:xfrm>
          <a:prstGeom prst="rect">
            <a:avLst/>
          </a:prstGeom>
        </p:spPr>
        <p:txBody>
          <a:bodyPr wrap="square" rtlCol="0">
            <a:spAutoFit/>
          </a:bodyPr>
          <a:lstStyle/>
          <a:p>
            <a:r>
              <a:rPr lang="en-US" altLang="zh-CN" dirty="0">
                <a:latin typeface="Cambria Math" panose="02040503050406030204" pitchFamily="18" charset="0"/>
                <a:ea typeface="Cambria Math" panose="02040503050406030204" pitchFamily="18" charset="0"/>
              </a:rPr>
              <a:t>m</a:t>
            </a:r>
            <a:r>
              <a:rPr lang="zh-CN" altLang="en-US" dirty="0"/>
              <a:t>层的一个过滤器</a:t>
            </a:r>
            <a:r>
              <a:rPr lang="en-US" altLang="zh-CN" dirty="0"/>
              <a:t> </a:t>
            </a:r>
            <a:endParaRPr lang="en-US" dirty="0"/>
          </a:p>
        </p:txBody>
      </p:sp>
      <p:sp>
        <p:nvSpPr>
          <p:cNvPr id="25" name="TextBox 24"/>
          <p:cNvSpPr txBox="1"/>
          <p:nvPr/>
        </p:nvSpPr>
        <p:spPr>
          <a:xfrm>
            <a:off x="681738" y="4380070"/>
            <a:ext cx="814532"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rPr>
              <a:t>m-1</a:t>
            </a:r>
            <a:r>
              <a:rPr lang="zh-CN" altLang="en-US" dirty="0"/>
              <a:t>层</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卷积神经网络</a:t>
            </a:r>
            <a:r>
              <a:rPr lang="en-US" altLang="zh-CN" dirty="0"/>
              <a:t>(</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CNN)</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4614502" cy="465136"/>
          </a:xfrm>
        </p:spPr>
        <p:txBody>
          <a:bodyPr/>
          <a:lstStyle/>
          <a:p>
            <a:r>
              <a:rPr lang="en-US" altLang="zh-CN" dirty="0"/>
              <a:t>[Y. </a:t>
            </a:r>
            <a:r>
              <a:rPr lang="en-US" altLang="zh-CN" dirty="0" err="1"/>
              <a:t>LeCun</a:t>
            </a:r>
            <a:r>
              <a:rPr lang="en-US" altLang="zh-CN" dirty="0"/>
              <a:t>, L. </a:t>
            </a:r>
            <a:r>
              <a:rPr lang="en-US" altLang="zh-CN" dirty="0" err="1"/>
              <a:t>Bottou</a:t>
            </a:r>
            <a:r>
              <a:rPr lang="en-US" altLang="zh-CN" dirty="0"/>
              <a:t>, Y. </a:t>
            </a:r>
            <a:r>
              <a:rPr lang="en-US" altLang="zh-CN" dirty="0" err="1"/>
              <a:t>Bengio</a:t>
            </a:r>
            <a:r>
              <a:rPr lang="en-US" altLang="zh-CN" dirty="0"/>
              <a:t>, and P. Haffner. "Gradient-based learning applied to document recognition." Proceedings of the IEEE, 86(11) 1998]</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97</a:t>
            </a:fld>
            <a:endParaRPr lang="zh-CN" altLang="en-US" dirty="0"/>
          </a:p>
        </p:txBody>
      </p:sp>
      <p:pic>
        <p:nvPicPr>
          <p:cNvPr id="12" name="Picture 2" descr="Image result for convolutional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544332"/>
            <a:ext cx="7898466" cy="2784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卷积层</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98</a:t>
            </a:fld>
            <a:endParaRPr lang="zh-CN" altLang="en-US" dirty="0"/>
          </a:p>
        </p:txBody>
      </p:sp>
      <p:sp>
        <p:nvSpPr>
          <p:cNvPr id="8" name="内容占位符 2"/>
          <p:cNvSpPr txBox="1"/>
          <p:nvPr/>
        </p:nvSpPr>
        <p:spPr>
          <a:xfrm>
            <a:off x="467062" y="1172855"/>
            <a:ext cx="8137922"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范例：具有</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3x3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过滤器的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10x10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输入图像产生</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8x8</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输出图像</a:t>
            </a: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正方形/長方形 283"/>
          <p:cNvSpPr/>
          <p:nvPr/>
        </p:nvSpPr>
        <p:spPr bwMode="auto">
          <a:xfrm>
            <a:off x="1594375" y="4877765"/>
            <a:ext cx="4998984" cy="137570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grpSp>
        <p:nvGrpSpPr>
          <p:cNvPr id="9" name="図形グループ 156"/>
          <p:cNvGrpSpPr/>
          <p:nvPr/>
        </p:nvGrpSpPr>
        <p:grpSpPr>
          <a:xfrm>
            <a:off x="778034" y="1970593"/>
            <a:ext cx="2739541" cy="2739541"/>
            <a:chOff x="764703" y="2253001"/>
            <a:chExt cx="3247500" cy="3247500"/>
          </a:xfrm>
        </p:grpSpPr>
        <p:sp>
          <p:nvSpPr>
            <p:cNvPr id="10" name="正方形/長方形 3"/>
            <p:cNvSpPr>
              <a:spLocks noChangeAspect="1"/>
            </p:cNvSpPr>
            <p:nvPr/>
          </p:nvSpPr>
          <p:spPr>
            <a:xfrm>
              <a:off x="764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4"/>
            <p:cNvSpPr>
              <a:spLocks noChangeAspect="1"/>
            </p:cNvSpPr>
            <p:nvPr/>
          </p:nvSpPr>
          <p:spPr>
            <a:xfrm>
              <a:off x="1089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正方形/長方形 5"/>
            <p:cNvSpPr>
              <a:spLocks noChangeAspect="1"/>
            </p:cNvSpPr>
            <p:nvPr/>
          </p:nvSpPr>
          <p:spPr>
            <a:xfrm>
              <a:off x="14142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6"/>
            <p:cNvSpPr>
              <a:spLocks noChangeAspect="1"/>
            </p:cNvSpPr>
            <p:nvPr/>
          </p:nvSpPr>
          <p:spPr>
            <a:xfrm>
              <a:off x="17389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正方形/長方形 7"/>
            <p:cNvSpPr>
              <a:spLocks noChangeAspect="1"/>
            </p:cNvSpPr>
            <p:nvPr/>
          </p:nvSpPr>
          <p:spPr>
            <a:xfrm>
              <a:off x="2063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正方形/長方形 8"/>
            <p:cNvSpPr>
              <a:spLocks noChangeAspect="1"/>
            </p:cNvSpPr>
            <p:nvPr/>
          </p:nvSpPr>
          <p:spPr>
            <a:xfrm>
              <a:off x="2388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正方形/長方形 9"/>
            <p:cNvSpPr>
              <a:spLocks noChangeAspect="1"/>
            </p:cNvSpPr>
            <p:nvPr/>
          </p:nvSpPr>
          <p:spPr>
            <a:xfrm>
              <a:off x="27132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正方形/長方形 10"/>
            <p:cNvSpPr>
              <a:spLocks noChangeAspect="1"/>
            </p:cNvSpPr>
            <p:nvPr/>
          </p:nvSpPr>
          <p:spPr>
            <a:xfrm>
              <a:off x="30379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正方形/長方形 11"/>
            <p:cNvSpPr>
              <a:spLocks noChangeAspect="1"/>
            </p:cNvSpPr>
            <p:nvPr/>
          </p:nvSpPr>
          <p:spPr>
            <a:xfrm>
              <a:off x="3362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正方形/長方形 12"/>
            <p:cNvSpPr>
              <a:spLocks noChangeAspect="1"/>
            </p:cNvSpPr>
            <p:nvPr/>
          </p:nvSpPr>
          <p:spPr>
            <a:xfrm>
              <a:off x="3687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13"/>
            <p:cNvSpPr>
              <a:spLocks noChangeAspect="1"/>
            </p:cNvSpPr>
            <p:nvPr/>
          </p:nvSpPr>
          <p:spPr>
            <a:xfrm>
              <a:off x="764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正方形/長方形 14"/>
            <p:cNvSpPr>
              <a:spLocks noChangeAspect="1"/>
            </p:cNvSpPr>
            <p:nvPr/>
          </p:nvSpPr>
          <p:spPr>
            <a:xfrm>
              <a:off x="1089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正方形/長方形 15"/>
            <p:cNvSpPr>
              <a:spLocks noChangeAspect="1"/>
            </p:cNvSpPr>
            <p:nvPr/>
          </p:nvSpPr>
          <p:spPr>
            <a:xfrm>
              <a:off x="14142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正方形/長方形 16"/>
            <p:cNvSpPr>
              <a:spLocks noChangeAspect="1"/>
            </p:cNvSpPr>
            <p:nvPr/>
          </p:nvSpPr>
          <p:spPr>
            <a:xfrm>
              <a:off x="17389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 name="正方形/長方形 17"/>
            <p:cNvSpPr>
              <a:spLocks noChangeAspect="1"/>
            </p:cNvSpPr>
            <p:nvPr/>
          </p:nvSpPr>
          <p:spPr>
            <a:xfrm>
              <a:off x="2063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正方形/長方形 18"/>
            <p:cNvSpPr>
              <a:spLocks noChangeAspect="1"/>
            </p:cNvSpPr>
            <p:nvPr/>
          </p:nvSpPr>
          <p:spPr>
            <a:xfrm>
              <a:off x="2388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正方形/長方形 19"/>
            <p:cNvSpPr>
              <a:spLocks noChangeAspect="1"/>
            </p:cNvSpPr>
            <p:nvPr/>
          </p:nvSpPr>
          <p:spPr>
            <a:xfrm>
              <a:off x="27132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正方形/長方形 20"/>
            <p:cNvSpPr>
              <a:spLocks noChangeAspect="1"/>
            </p:cNvSpPr>
            <p:nvPr/>
          </p:nvSpPr>
          <p:spPr>
            <a:xfrm>
              <a:off x="30379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正方形/長方形 21"/>
            <p:cNvSpPr>
              <a:spLocks noChangeAspect="1"/>
            </p:cNvSpPr>
            <p:nvPr/>
          </p:nvSpPr>
          <p:spPr>
            <a:xfrm>
              <a:off x="3362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正方形/長方形 22"/>
            <p:cNvSpPr>
              <a:spLocks noChangeAspect="1"/>
            </p:cNvSpPr>
            <p:nvPr/>
          </p:nvSpPr>
          <p:spPr>
            <a:xfrm>
              <a:off x="3687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23"/>
            <p:cNvSpPr>
              <a:spLocks noChangeAspect="1"/>
            </p:cNvSpPr>
            <p:nvPr/>
          </p:nvSpPr>
          <p:spPr>
            <a:xfrm>
              <a:off x="764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正方形/長方形 24"/>
            <p:cNvSpPr>
              <a:spLocks noChangeAspect="1"/>
            </p:cNvSpPr>
            <p:nvPr/>
          </p:nvSpPr>
          <p:spPr>
            <a:xfrm>
              <a:off x="1089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正方形/長方形 25"/>
            <p:cNvSpPr>
              <a:spLocks noChangeAspect="1"/>
            </p:cNvSpPr>
            <p:nvPr/>
          </p:nvSpPr>
          <p:spPr>
            <a:xfrm>
              <a:off x="14142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正方形/長方形 26"/>
            <p:cNvSpPr>
              <a:spLocks noChangeAspect="1"/>
            </p:cNvSpPr>
            <p:nvPr/>
          </p:nvSpPr>
          <p:spPr>
            <a:xfrm>
              <a:off x="17389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正方形/長方形 27"/>
            <p:cNvSpPr>
              <a:spLocks noChangeAspect="1"/>
            </p:cNvSpPr>
            <p:nvPr/>
          </p:nvSpPr>
          <p:spPr>
            <a:xfrm>
              <a:off x="2063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正方形/長方形 28"/>
            <p:cNvSpPr>
              <a:spLocks noChangeAspect="1"/>
            </p:cNvSpPr>
            <p:nvPr/>
          </p:nvSpPr>
          <p:spPr>
            <a:xfrm>
              <a:off x="2388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正方形/長方形 29"/>
            <p:cNvSpPr>
              <a:spLocks noChangeAspect="1"/>
            </p:cNvSpPr>
            <p:nvPr/>
          </p:nvSpPr>
          <p:spPr>
            <a:xfrm>
              <a:off x="27132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正方形/長方形 30"/>
            <p:cNvSpPr>
              <a:spLocks noChangeAspect="1"/>
            </p:cNvSpPr>
            <p:nvPr/>
          </p:nvSpPr>
          <p:spPr>
            <a:xfrm>
              <a:off x="30379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正方形/長方形 31"/>
            <p:cNvSpPr>
              <a:spLocks noChangeAspect="1"/>
            </p:cNvSpPr>
            <p:nvPr/>
          </p:nvSpPr>
          <p:spPr>
            <a:xfrm>
              <a:off x="3362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正方形/長方形 32"/>
            <p:cNvSpPr>
              <a:spLocks noChangeAspect="1"/>
            </p:cNvSpPr>
            <p:nvPr/>
          </p:nvSpPr>
          <p:spPr>
            <a:xfrm>
              <a:off x="3687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正方形/長方形 33"/>
            <p:cNvSpPr>
              <a:spLocks noChangeAspect="1"/>
            </p:cNvSpPr>
            <p:nvPr/>
          </p:nvSpPr>
          <p:spPr>
            <a:xfrm>
              <a:off x="764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正方形/長方形 34"/>
            <p:cNvSpPr>
              <a:spLocks noChangeAspect="1"/>
            </p:cNvSpPr>
            <p:nvPr/>
          </p:nvSpPr>
          <p:spPr>
            <a:xfrm>
              <a:off x="1089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正方形/長方形 35"/>
            <p:cNvSpPr>
              <a:spLocks noChangeAspect="1"/>
            </p:cNvSpPr>
            <p:nvPr/>
          </p:nvSpPr>
          <p:spPr>
            <a:xfrm>
              <a:off x="14142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正方形/長方形 36"/>
            <p:cNvSpPr>
              <a:spLocks noChangeAspect="1"/>
            </p:cNvSpPr>
            <p:nvPr/>
          </p:nvSpPr>
          <p:spPr>
            <a:xfrm>
              <a:off x="17389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正方形/長方形 37"/>
            <p:cNvSpPr>
              <a:spLocks noChangeAspect="1"/>
            </p:cNvSpPr>
            <p:nvPr/>
          </p:nvSpPr>
          <p:spPr>
            <a:xfrm>
              <a:off x="2063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正方形/長方形 38"/>
            <p:cNvSpPr>
              <a:spLocks noChangeAspect="1"/>
            </p:cNvSpPr>
            <p:nvPr/>
          </p:nvSpPr>
          <p:spPr>
            <a:xfrm>
              <a:off x="2388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正方形/長方形 39"/>
            <p:cNvSpPr>
              <a:spLocks noChangeAspect="1"/>
            </p:cNvSpPr>
            <p:nvPr/>
          </p:nvSpPr>
          <p:spPr>
            <a:xfrm>
              <a:off x="27132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正方形/長方形 40"/>
            <p:cNvSpPr>
              <a:spLocks noChangeAspect="1"/>
            </p:cNvSpPr>
            <p:nvPr/>
          </p:nvSpPr>
          <p:spPr>
            <a:xfrm>
              <a:off x="30379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正方形/長方形 41"/>
            <p:cNvSpPr>
              <a:spLocks noChangeAspect="1"/>
            </p:cNvSpPr>
            <p:nvPr/>
          </p:nvSpPr>
          <p:spPr>
            <a:xfrm>
              <a:off x="3362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正方形/長方形 42"/>
            <p:cNvSpPr>
              <a:spLocks noChangeAspect="1"/>
            </p:cNvSpPr>
            <p:nvPr/>
          </p:nvSpPr>
          <p:spPr>
            <a:xfrm>
              <a:off x="3687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43"/>
            <p:cNvSpPr>
              <a:spLocks noChangeAspect="1"/>
            </p:cNvSpPr>
            <p:nvPr/>
          </p:nvSpPr>
          <p:spPr>
            <a:xfrm>
              <a:off x="764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正方形/長方形 44"/>
            <p:cNvSpPr>
              <a:spLocks noChangeAspect="1"/>
            </p:cNvSpPr>
            <p:nvPr/>
          </p:nvSpPr>
          <p:spPr>
            <a:xfrm>
              <a:off x="1089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正方形/長方形 45"/>
            <p:cNvSpPr>
              <a:spLocks noChangeAspect="1"/>
            </p:cNvSpPr>
            <p:nvPr/>
          </p:nvSpPr>
          <p:spPr>
            <a:xfrm>
              <a:off x="14142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正方形/長方形 46"/>
            <p:cNvSpPr>
              <a:spLocks noChangeAspect="1"/>
            </p:cNvSpPr>
            <p:nvPr/>
          </p:nvSpPr>
          <p:spPr>
            <a:xfrm>
              <a:off x="17389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正方形/長方形 47"/>
            <p:cNvSpPr>
              <a:spLocks noChangeAspect="1"/>
            </p:cNvSpPr>
            <p:nvPr/>
          </p:nvSpPr>
          <p:spPr>
            <a:xfrm>
              <a:off x="2063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正方形/長方形 48"/>
            <p:cNvSpPr>
              <a:spLocks noChangeAspect="1"/>
            </p:cNvSpPr>
            <p:nvPr/>
          </p:nvSpPr>
          <p:spPr>
            <a:xfrm>
              <a:off x="2388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正方形/長方形 49"/>
            <p:cNvSpPr>
              <a:spLocks noChangeAspect="1"/>
            </p:cNvSpPr>
            <p:nvPr/>
          </p:nvSpPr>
          <p:spPr>
            <a:xfrm>
              <a:off x="27132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正方形/長方形 50"/>
            <p:cNvSpPr>
              <a:spLocks noChangeAspect="1"/>
            </p:cNvSpPr>
            <p:nvPr/>
          </p:nvSpPr>
          <p:spPr>
            <a:xfrm>
              <a:off x="30379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正方形/長方形 51"/>
            <p:cNvSpPr>
              <a:spLocks noChangeAspect="1"/>
            </p:cNvSpPr>
            <p:nvPr/>
          </p:nvSpPr>
          <p:spPr>
            <a:xfrm>
              <a:off x="3362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正方形/長方形 52"/>
            <p:cNvSpPr>
              <a:spLocks noChangeAspect="1"/>
            </p:cNvSpPr>
            <p:nvPr/>
          </p:nvSpPr>
          <p:spPr>
            <a:xfrm>
              <a:off x="3687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53"/>
            <p:cNvSpPr>
              <a:spLocks noChangeAspect="1"/>
            </p:cNvSpPr>
            <p:nvPr/>
          </p:nvSpPr>
          <p:spPr>
            <a:xfrm>
              <a:off x="764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正方形/長方形 54"/>
            <p:cNvSpPr>
              <a:spLocks noChangeAspect="1"/>
            </p:cNvSpPr>
            <p:nvPr/>
          </p:nvSpPr>
          <p:spPr>
            <a:xfrm>
              <a:off x="1089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正方形/長方形 55"/>
            <p:cNvSpPr>
              <a:spLocks noChangeAspect="1"/>
            </p:cNvSpPr>
            <p:nvPr/>
          </p:nvSpPr>
          <p:spPr>
            <a:xfrm>
              <a:off x="14142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正方形/長方形 56"/>
            <p:cNvSpPr>
              <a:spLocks noChangeAspect="1"/>
            </p:cNvSpPr>
            <p:nvPr/>
          </p:nvSpPr>
          <p:spPr>
            <a:xfrm>
              <a:off x="17389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正方形/長方形 57"/>
            <p:cNvSpPr>
              <a:spLocks noChangeAspect="1"/>
            </p:cNvSpPr>
            <p:nvPr/>
          </p:nvSpPr>
          <p:spPr>
            <a:xfrm>
              <a:off x="2063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正方形/長方形 58"/>
            <p:cNvSpPr>
              <a:spLocks noChangeAspect="1"/>
            </p:cNvSpPr>
            <p:nvPr/>
          </p:nvSpPr>
          <p:spPr>
            <a:xfrm>
              <a:off x="2388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正方形/長方形 59"/>
            <p:cNvSpPr>
              <a:spLocks noChangeAspect="1"/>
            </p:cNvSpPr>
            <p:nvPr/>
          </p:nvSpPr>
          <p:spPr>
            <a:xfrm>
              <a:off x="27132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正方形/長方形 60"/>
            <p:cNvSpPr>
              <a:spLocks noChangeAspect="1"/>
            </p:cNvSpPr>
            <p:nvPr/>
          </p:nvSpPr>
          <p:spPr>
            <a:xfrm>
              <a:off x="30379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正方形/長方形 61"/>
            <p:cNvSpPr>
              <a:spLocks noChangeAspect="1"/>
            </p:cNvSpPr>
            <p:nvPr/>
          </p:nvSpPr>
          <p:spPr>
            <a:xfrm>
              <a:off x="3362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正方形/長方形 62"/>
            <p:cNvSpPr>
              <a:spLocks noChangeAspect="1"/>
            </p:cNvSpPr>
            <p:nvPr/>
          </p:nvSpPr>
          <p:spPr>
            <a:xfrm>
              <a:off x="3687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正方形/長方形 95"/>
            <p:cNvSpPr>
              <a:spLocks noChangeAspect="1"/>
            </p:cNvSpPr>
            <p:nvPr/>
          </p:nvSpPr>
          <p:spPr>
            <a:xfrm>
              <a:off x="764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正方形/長方形 96"/>
            <p:cNvSpPr>
              <a:spLocks noChangeAspect="1"/>
            </p:cNvSpPr>
            <p:nvPr/>
          </p:nvSpPr>
          <p:spPr>
            <a:xfrm>
              <a:off x="1089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正方形/長方形 97"/>
            <p:cNvSpPr>
              <a:spLocks noChangeAspect="1"/>
            </p:cNvSpPr>
            <p:nvPr/>
          </p:nvSpPr>
          <p:spPr>
            <a:xfrm>
              <a:off x="14142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正方形/長方形 98"/>
            <p:cNvSpPr>
              <a:spLocks noChangeAspect="1"/>
            </p:cNvSpPr>
            <p:nvPr/>
          </p:nvSpPr>
          <p:spPr>
            <a:xfrm>
              <a:off x="17389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正方形/長方形 99"/>
            <p:cNvSpPr>
              <a:spLocks noChangeAspect="1"/>
            </p:cNvSpPr>
            <p:nvPr/>
          </p:nvSpPr>
          <p:spPr>
            <a:xfrm>
              <a:off x="2063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正方形/長方形 100"/>
            <p:cNvSpPr>
              <a:spLocks noChangeAspect="1"/>
            </p:cNvSpPr>
            <p:nvPr/>
          </p:nvSpPr>
          <p:spPr>
            <a:xfrm>
              <a:off x="2388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正方形/長方形 101"/>
            <p:cNvSpPr>
              <a:spLocks noChangeAspect="1"/>
            </p:cNvSpPr>
            <p:nvPr/>
          </p:nvSpPr>
          <p:spPr>
            <a:xfrm>
              <a:off x="27132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正方形/長方形 102"/>
            <p:cNvSpPr>
              <a:spLocks noChangeAspect="1"/>
            </p:cNvSpPr>
            <p:nvPr/>
          </p:nvSpPr>
          <p:spPr>
            <a:xfrm>
              <a:off x="30379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正方形/長方形 103"/>
            <p:cNvSpPr>
              <a:spLocks noChangeAspect="1"/>
            </p:cNvSpPr>
            <p:nvPr/>
          </p:nvSpPr>
          <p:spPr>
            <a:xfrm>
              <a:off x="3362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正方形/長方形 104"/>
            <p:cNvSpPr>
              <a:spLocks noChangeAspect="1"/>
            </p:cNvSpPr>
            <p:nvPr/>
          </p:nvSpPr>
          <p:spPr>
            <a:xfrm>
              <a:off x="3687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1" name="正方形/長方形 105"/>
            <p:cNvSpPr>
              <a:spLocks noChangeAspect="1"/>
            </p:cNvSpPr>
            <p:nvPr/>
          </p:nvSpPr>
          <p:spPr>
            <a:xfrm>
              <a:off x="764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正方形/長方形 106"/>
            <p:cNvSpPr>
              <a:spLocks noChangeAspect="1"/>
            </p:cNvSpPr>
            <p:nvPr/>
          </p:nvSpPr>
          <p:spPr>
            <a:xfrm>
              <a:off x="1089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正方形/長方形 107"/>
            <p:cNvSpPr>
              <a:spLocks noChangeAspect="1"/>
            </p:cNvSpPr>
            <p:nvPr/>
          </p:nvSpPr>
          <p:spPr>
            <a:xfrm>
              <a:off x="14142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正方形/長方形 108"/>
            <p:cNvSpPr>
              <a:spLocks noChangeAspect="1"/>
            </p:cNvSpPr>
            <p:nvPr/>
          </p:nvSpPr>
          <p:spPr>
            <a:xfrm>
              <a:off x="17389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正方形/長方形 109"/>
            <p:cNvSpPr>
              <a:spLocks noChangeAspect="1"/>
            </p:cNvSpPr>
            <p:nvPr/>
          </p:nvSpPr>
          <p:spPr>
            <a:xfrm>
              <a:off x="2063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正方形/長方形 110"/>
            <p:cNvSpPr>
              <a:spLocks noChangeAspect="1"/>
            </p:cNvSpPr>
            <p:nvPr/>
          </p:nvSpPr>
          <p:spPr>
            <a:xfrm>
              <a:off x="2388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正方形/長方形 111"/>
            <p:cNvSpPr>
              <a:spLocks noChangeAspect="1"/>
            </p:cNvSpPr>
            <p:nvPr/>
          </p:nvSpPr>
          <p:spPr>
            <a:xfrm>
              <a:off x="27132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正方形/長方形 112"/>
            <p:cNvSpPr>
              <a:spLocks noChangeAspect="1"/>
            </p:cNvSpPr>
            <p:nvPr/>
          </p:nvSpPr>
          <p:spPr>
            <a:xfrm>
              <a:off x="30379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正方形/長方形 113"/>
            <p:cNvSpPr>
              <a:spLocks noChangeAspect="1"/>
            </p:cNvSpPr>
            <p:nvPr/>
          </p:nvSpPr>
          <p:spPr>
            <a:xfrm>
              <a:off x="3362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正方形/長方形 114"/>
            <p:cNvSpPr>
              <a:spLocks noChangeAspect="1"/>
            </p:cNvSpPr>
            <p:nvPr/>
          </p:nvSpPr>
          <p:spPr>
            <a:xfrm>
              <a:off x="3687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1" name="正方形/長方形 115"/>
            <p:cNvSpPr>
              <a:spLocks noChangeAspect="1"/>
            </p:cNvSpPr>
            <p:nvPr/>
          </p:nvSpPr>
          <p:spPr>
            <a:xfrm>
              <a:off x="764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116"/>
            <p:cNvSpPr>
              <a:spLocks noChangeAspect="1"/>
            </p:cNvSpPr>
            <p:nvPr/>
          </p:nvSpPr>
          <p:spPr>
            <a:xfrm>
              <a:off x="1089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117"/>
            <p:cNvSpPr>
              <a:spLocks noChangeAspect="1"/>
            </p:cNvSpPr>
            <p:nvPr/>
          </p:nvSpPr>
          <p:spPr>
            <a:xfrm>
              <a:off x="14142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118"/>
            <p:cNvSpPr>
              <a:spLocks noChangeAspect="1"/>
            </p:cNvSpPr>
            <p:nvPr/>
          </p:nvSpPr>
          <p:spPr>
            <a:xfrm>
              <a:off x="17389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正方形/長方形 119"/>
            <p:cNvSpPr>
              <a:spLocks noChangeAspect="1"/>
            </p:cNvSpPr>
            <p:nvPr/>
          </p:nvSpPr>
          <p:spPr>
            <a:xfrm>
              <a:off x="2063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正方形/長方形 120"/>
            <p:cNvSpPr>
              <a:spLocks noChangeAspect="1"/>
            </p:cNvSpPr>
            <p:nvPr/>
          </p:nvSpPr>
          <p:spPr>
            <a:xfrm>
              <a:off x="2388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正方形/長方形 121"/>
            <p:cNvSpPr>
              <a:spLocks noChangeAspect="1"/>
            </p:cNvSpPr>
            <p:nvPr/>
          </p:nvSpPr>
          <p:spPr>
            <a:xfrm>
              <a:off x="27132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正方形/長方形 122"/>
            <p:cNvSpPr>
              <a:spLocks noChangeAspect="1"/>
            </p:cNvSpPr>
            <p:nvPr/>
          </p:nvSpPr>
          <p:spPr>
            <a:xfrm>
              <a:off x="30379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正方形/長方形 123"/>
            <p:cNvSpPr>
              <a:spLocks noChangeAspect="1"/>
            </p:cNvSpPr>
            <p:nvPr/>
          </p:nvSpPr>
          <p:spPr>
            <a:xfrm>
              <a:off x="3362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正方形/長方形 124"/>
            <p:cNvSpPr>
              <a:spLocks noChangeAspect="1"/>
            </p:cNvSpPr>
            <p:nvPr/>
          </p:nvSpPr>
          <p:spPr>
            <a:xfrm>
              <a:off x="3687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1" name="正方形/長方形 125"/>
            <p:cNvSpPr>
              <a:spLocks noChangeAspect="1"/>
            </p:cNvSpPr>
            <p:nvPr/>
          </p:nvSpPr>
          <p:spPr>
            <a:xfrm>
              <a:off x="764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正方形/長方形 126"/>
            <p:cNvSpPr>
              <a:spLocks noChangeAspect="1"/>
            </p:cNvSpPr>
            <p:nvPr/>
          </p:nvSpPr>
          <p:spPr>
            <a:xfrm>
              <a:off x="1089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正方形/長方形 127"/>
            <p:cNvSpPr>
              <a:spLocks noChangeAspect="1"/>
            </p:cNvSpPr>
            <p:nvPr/>
          </p:nvSpPr>
          <p:spPr>
            <a:xfrm>
              <a:off x="14142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正方形/長方形 128"/>
            <p:cNvSpPr>
              <a:spLocks noChangeAspect="1"/>
            </p:cNvSpPr>
            <p:nvPr/>
          </p:nvSpPr>
          <p:spPr>
            <a:xfrm>
              <a:off x="17389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正方形/長方形 129"/>
            <p:cNvSpPr>
              <a:spLocks noChangeAspect="1"/>
            </p:cNvSpPr>
            <p:nvPr/>
          </p:nvSpPr>
          <p:spPr>
            <a:xfrm>
              <a:off x="2063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正方形/長方形 130"/>
            <p:cNvSpPr>
              <a:spLocks noChangeAspect="1"/>
            </p:cNvSpPr>
            <p:nvPr/>
          </p:nvSpPr>
          <p:spPr>
            <a:xfrm>
              <a:off x="2388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正方形/長方形 131"/>
            <p:cNvSpPr>
              <a:spLocks noChangeAspect="1"/>
            </p:cNvSpPr>
            <p:nvPr/>
          </p:nvSpPr>
          <p:spPr>
            <a:xfrm>
              <a:off x="27132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正方形/長方形 132"/>
            <p:cNvSpPr>
              <a:spLocks noChangeAspect="1"/>
            </p:cNvSpPr>
            <p:nvPr/>
          </p:nvSpPr>
          <p:spPr>
            <a:xfrm>
              <a:off x="30379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正方形/長方形 133"/>
            <p:cNvSpPr>
              <a:spLocks noChangeAspect="1"/>
            </p:cNvSpPr>
            <p:nvPr/>
          </p:nvSpPr>
          <p:spPr>
            <a:xfrm>
              <a:off x="3362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正方形/長方形 134"/>
            <p:cNvSpPr>
              <a:spLocks noChangeAspect="1"/>
            </p:cNvSpPr>
            <p:nvPr/>
          </p:nvSpPr>
          <p:spPr>
            <a:xfrm>
              <a:off x="3687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1" name="正方形/長方形 170"/>
          <p:cNvSpPr>
            <a:spLocks noChangeAspect="1"/>
          </p:cNvSpPr>
          <p:nvPr/>
        </p:nvSpPr>
        <p:spPr>
          <a:xfrm>
            <a:off x="778034" y="1970593"/>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正方形/長方形 171"/>
          <p:cNvSpPr>
            <a:spLocks noChangeAspect="1"/>
          </p:cNvSpPr>
          <p:nvPr/>
        </p:nvSpPr>
        <p:spPr>
          <a:xfrm>
            <a:off x="1051988" y="1970593"/>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3" name="正方形/長方形 172"/>
          <p:cNvSpPr>
            <a:spLocks noChangeAspect="1"/>
          </p:cNvSpPr>
          <p:nvPr/>
        </p:nvSpPr>
        <p:spPr>
          <a:xfrm>
            <a:off x="1325942" y="1970593"/>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4" name="正方形/長方形 173"/>
          <p:cNvSpPr>
            <a:spLocks noChangeAspect="1"/>
          </p:cNvSpPr>
          <p:nvPr/>
        </p:nvSpPr>
        <p:spPr>
          <a:xfrm>
            <a:off x="778034" y="2244547"/>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正方形/長方形 174"/>
          <p:cNvSpPr>
            <a:spLocks noChangeAspect="1"/>
          </p:cNvSpPr>
          <p:nvPr/>
        </p:nvSpPr>
        <p:spPr>
          <a:xfrm>
            <a:off x="1051988" y="2244547"/>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正方形/長方形 175"/>
          <p:cNvSpPr>
            <a:spLocks noChangeAspect="1"/>
          </p:cNvSpPr>
          <p:nvPr/>
        </p:nvSpPr>
        <p:spPr>
          <a:xfrm>
            <a:off x="1325942" y="2244547"/>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7" name="正方形/長方形 176"/>
          <p:cNvSpPr>
            <a:spLocks noChangeAspect="1"/>
          </p:cNvSpPr>
          <p:nvPr/>
        </p:nvSpPr>
        <p:spPr>
          <a:xfrm>
            <a:off x="778034" y="2518501"/>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正方形/長方形 177"/>
          <p:cNvSpPr>
            <a:spLocks noChangeAspect="1"/>
          </p:cNvSpPr>
          <p:nvPr/>
        </p:nvSpPr>
        <p:spPr>
          <a:xfrm>
            <a:off x="1051988" y="2518501"/>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正方形/長方形 178"/>
          <p:cNvSpPr>
            <a:spLocks noChangeAspect="1"/>
          </p:cNvSpPr>
          <p:nvPr/>
        </p:nvSpPr>
        <p:spPr>
          <a:xfrm>
            <a:off x="1325942" y="2518501"/>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20" name="図形グループ 282"/>
          <p:cNvGrpSpPr/>
          <p:nvPr/>
        </p:nvGrpSpPr>
        <p:grpSpPr>
          <a:xfrm>
            <a:off x="5777018" y="1927906"/>
            <a:ext cx="2191633" cy="2191633"/>
            <a:chOff x="5646077" y="2730151"/>
            <a:chExt cx="2598000" cy="2598000"/>
          </a:xfrm>
        </p:grpSpPr>
        <p:sp>
          <p:nvSpPr>
            <p:cNvPr id="121" name="正方形/長方形 183"/>
            <p:cNvSpPr>
              <a:spLocks noChangeAspect="1"/>
            </p:cNvSpPr>
            <p:nvPr/>
          </p:nvSpPr>
          <p:spPr>
            <a:xfrm>
              <a:off x="5970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正方形/長方形 184"/>
            <p:cNvSpPr>
              <a:spLocks noChangeAspect="1"/>
            </p:cNvSpPr>
            <p:nvPr/>
          </p:nvSpPr>
          <p:spPr>
            <a:xfrm>
              <a:off x="6295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正方形/長方形 185"/>
            <p:cNvSpPr>
              <a:spLocks noChangeAspect="1"/>
            </p:cNvSpPr>
            <p:nvPr/>
          </p:nvSpPr>
          <p:spPr>
            <a:xfrm>
              <a:off x="6620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正方形/長方形 186"/>
            <p:cNvSpPr>
              <a:spLocks noChangeAspect="1"/>
            </p:cNvSpPr>
            <p:nvPr/>
          </p:nvSpPr>
          <p:spPr>
            <a:xfrm>
              <a:off x="69450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正方形/長方形 187"/>
            <p:cNvSpPr>
              <a:spLocks noChangeAspect="1"/>
            </p:cNvSpPr>
            <p:nvPr/>
          </p:nvSpPr>
          <p:spPr>
            <a:xfrm>
              <a:off x="7269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正方形/長方形 188"/>
            <p:cNvSpPr>
              <a:spLocks noChangeAspect="1"/>
            </p:cNvSpPr>
            <p:nvPr/>
          </p:nvSpPr>
          <p:spPr>
            <a:xfrm>
              <a:off x="7594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正方形/長方形 189"/>
            <p:cNvSpPr>
              <a:spLocks noChangeAspect="1"/>
            </p:cNvSpPr>
            <p:nvPr/>
          </p:nvSpPr>
          <p:spPr>
            <a:xfrm>
              <a:off x="7919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正方形/長方形 192"/>
            <p:cNvSpPr>
              <a:spLocks noChangeAspect="1"/>
            </p:cNvSpPr>
            <p:nvPr/>
          </p:nvSpPr>
          <p:spPr>
            <a:xfrm>
              <a:off x="5646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正方形/長方形 193"/>
            <p:cNvSpPr>
              <a:spLocks noChangeAspect="1"/>
            </p:cNvSpPr>
            <p:nvPr/>
          </p:nvSpPr>
          <p:spPr>
            <a:xfrm>
              <a:off x="5970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正方形/長方形 194"/>
            <p:cNvSpPr>
              <a:spLocks noChangeAspect="1"/>
            </p:cNvSpPr>
            <p:nvPr/>
          </p:nvSpPr>
          <p:spPr>
            <a:xfrm>
              <a:off x="6295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正方形/長方形 195"/>
            <p:cNvSpPr>
              <a:spLocks noChangeAspect="1"/>
            </p:cNvSpPr>
            <p:nvPr/>
          </p:nvSpPr>
          <p:spPr>
            <a:xfrm>
              <a:off x="6620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正方形/長方形 196"/>
            <p:cNvSpPr>
              <a:spLocks noChangeAspect="1"/>
            </p:cNvSpPr>
            <p:nvPr/>
          </p:nvSpPr>
          <p:spPr>
            <a:xfrm>
              <a:off x="6945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正方形/長方形 197"/>
            <p:cNvSpPr>
              <a:spLocks noChangeAspect="1"/>
            </p:cNvSpPr>
            <p:nvPr/>
          </p:nvSpPr>
          <p:spPr>
            <a:xfrm>
              <a:off x="7269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正方形/長方形 198"/>
            <p:cNvSpPr>
              <a:spLocks noChangeAspect="1"/>
            </p:cNvSpPr>
            <p:nvPr/>
          </p:nvSpPr>
          <p:spPr>
            <a:xfrm>
              <a:off x="7594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正方形/長方形 199"/>
            <p:cNvSpPr>
              <a:spLocks noChangeAspect="1"/>
            </p:cNvSpPr>
            <p:nvPr/>
          </p:nvSpPr>
          <p:spPr>
            <a:xfrm>
              <a:off x="7919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正方形/長方形 202"/>
            <p:cNvSpPr>
              <a:spLocks noChangeAspect="1"/>
            </p:cNvSpPr>
            <p:nvPr/>
          </p:nvSpPr>
          <p:spPr>
            <a:xfrm>
              <a:off x="5646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正方形/長方形 203"/>
            <p:cNvSpPr>
              <a:spLocks noChangeAspect="1"/>
            </p:cNvSpPr>
            <p:nvPr/>
          </p:nvSpPr>
          <p:spPr>
            <a:xfrm>
              <a:off x="5970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正方形/長方形 204"/>
            <p:cNvSpPr>
              <a:spLocks noChangeAspect="1"/>
            </p:cNvSpPr>
            <p:nvPr/>
          </p:nvSpPr>
          <p:spPr>
            <a:xfrm>
              <a:off x="6295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正方形/長方形 205"/>
            <p:cNvSpPr>
              <a:spLocks noChangeAspect="1"/>
            </p:cNvSpPr>
            <p:nvPr/>
          </p:nvSpPr>
          <p:spPr>
            <a:xfrm>
              <a:off x="6620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正方形/長方形 206"/>
            <p:cNvSpPr>
              <a:spLocks noChangeAspect="1"/>
            </p:cNvSpPr>
            <p:nvPr/>
          </p:nvSpPr>
          <p:spPr>
            <a:xfrm>
              <a:off x="6945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正方形/長方形 207"/>
            <p:cNvSpPr>
              <a:spLocks noChangeAspect="1"/>
            </p:cNvSpPr>
            <p:nvPr/>
          </p:nvSpPr>
          <p:spPr>
            <a:xfrm>
              <a:off x="7269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正方形/長方形 208"/>
            <p:cNvSpPr>
              <a:spLocks noChangeAspect="1"/>
            </p:cNvSpPr>
            <p:nvPr/>
          </p:nvSpPr>
          <p:spPr>
            <a:xfrm>
              <a:off x="7594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正方形/長方形 209"/>
            <p:cNvSpPr>
              <a:spLocks noChangeAspect="1"/>
            </p:cNvSpPr>
            <p:nvPr/>
          </p:nvSpPr>
          <p:spPr>
            <a:xfrm>
              <a:off x="7919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正方形/長方形 212"/>
            <p:cNvSpPr>
              <a:spLocks noChangeAspect="1"/>
            </p:cNvSpPr>
            <p:nvPr/>
          </p:nvSpPr>
          <p:spPr>
            <a:xfrm>
              <a:off x="5646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正方形/長方形 213"/>
            <p:cNvSpPr>
              <a:spLocks noChangeAspect="1"/>
            </p:cNvSpPr>
            <p:nvPr/>
          </p:nvSpPr>
          <p:spPr>
            <a:xfrm>
              <a:off x="5970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正方形/長方形 214"/>
            <p:cNvSpPr>
              <a:spLocks noChangeAspect="1"/>
            </p:cNvSpPr>
            <p:nvPr/>
          </p:nvSpPr>
          <p:spPr>
            <a:xfrm>
              <a:off x="6295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正方形/長方形 215"/>
            <p:cNvSpPr>
              <a:spLocks noChangeAspect="1"/>
            </p:cNvSpPr>
            <p:nvPr/>
          </p:nvSpPr>
          <p:spPr>
            <a:xfrm>
              <a:off x="6620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正方形/長方形 216"/>
            <p:cNvSpPr>
              <a:spLocks noChangeAspect="1"/>
            </p:cNvSpPr>
            <p:nvPr/>
          </p:nvSpPr>
          <p:spPr>
            <a:xfrm>
              <a:off x="6945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正方形/長方形 217"/>
            <p:cNvSpPr>
              <a:spLocks noChangeAspect="1"/>
            </p:cNvSpPr>
            <p:nvPr/>
          </p:nvSpPr>
          <p:spPr>
            <a:xfrm>
              <a:off x="7269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正方形/長方形 218"/>
            <p:cNvSpPr>
              <a:spLocks noChangeAspect="1"/>
            </p:cNvSpPr>
            <p:nvPr/>
          </p:nvSpPr>
          <p:spPr>
            <a:xfrm>
              <a:off x="7594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正方形/長方形 219"/>
            <p:cNvSpPr>
              <a:spLocks noChangeAspect="1"/>
            </p:cNvSpPr>
            <p:nvPr/>
          </p:nvSpPr>
          <p:spPr>
            <a:xfrm>
              <a:off x="7919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正方形/長方形 222"/>
            <p:cNvSpPr>
              <a:spLocks noChangeAspect="1"/>
            </p:cNvSpPr>
            <p:nvPr/>
          </p:nvSpPr>
          <p:spPr>
            <a:xfrm>
              <a:off x="5646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正方形/長方形 223"/>
            <p:cNvSpPr>
              <a:spLocks noChangeAspect="1"/>
            </p:cNvSpPr>
            <p:nvPr/>
          </p:nvSpPr>
          <p:spPr>
            <a:xfrm>
              <a:off x="5970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正方形/長方形 224"/>
            <p:cNvSpPr>
              <a:spLocks noChangeAspect="1"/>
            </p:cNvSpPr>
            <p:nvPr/>
          </p:nvSpPr>
          <p:spPr>
            <a:xfrm>
              <a:off x="6295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正方形/長方形 225"/>
            <p:cNvSpPr>
              <a:spLocks noChangeAspect="1"/>
            </p:cNvSpPr>
            <p:nvPr/>
          </p:nvSpPr>
          <p:spPr>
            <a:xfrm>
              <a:off x="6620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正方形/長方形 226"/>
            <p:cNvSpPr>
              <a:spLocks noChangeAspect="1"/>
            </p:cNvSpPr>
            <p:nvPr/>
          </p:nvSpPr>
          <p:spPr>
            <a:xfrm>
              <a:off x="6945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正方形/長方形 227"/>
            <p:cNvSpPr>
              <a:spLocks noChangeAspect="1"/>
            </p:cNvSpPr>
            <p:nvPr/>
          </p:nvSpPr>
          <p:spPr>
            <a:xfrm>
              <a:off x="7269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正方形/長方形 228"/>
            <p:cNvSpPr>
              <a:spLocks noChangeAspect="1"/>
            </p:cNvSpPr>
            <p:nvPr/>
          </p:nvSpPr>
          <p:spPr>
            <a:xfrm>
              <a:off x="7594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正方形/長方形 229"/>
            <p:cNvSpPr>
              <a:spLocks noChangeAspect="1"/>
            </p:cNvSpPr>
            <p:nvPr/>
          </p:nvSpPr>
          <p:spPr>
            <a:xfrm>
              <a:off x="7919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正方形/長方形 232"/>
            <p:cNvSpPr>
              <a:spLocks noChangeAspect="1"/>
            </p:cNvSpPr>
            <p:nvPr/>
          </p:nvSpPr>
          <p:spPr>
            <a:xfrm>
              <a:off x="5646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1" name="正方形/長方形 233"/>
            <p:cNvSpPr>
              <a:spLocks noChangeAspect="1"/>
            </p:cNvSpPr>
            <p:nvPr/>
          </p:nvSpPr>
          <p:spPr>
            <a:xfrm>
              <a:off x="5970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正方形/長方形 234"/>
            <p:cNvSpPr>
              <a:spLocks noChangeAspect="1"/>
            </p:cNvSpPr>
            <p:nvPr/>
          </p:nvSpPr>
          <p:spPr>
            <a:xfrm>
              <a:off x="6295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正方形/長方形 235"/>
            <p:cNvSpPr>
              <a:spLocks noChangeAspect="1"/>
            </p:cNvSpPr>
            <p:nvPr/>
          </p:nvSpPr>
          <p:spPr>
            <a:xfrm>
              <a:off x="6620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正方形/長方形 236"/>
            <p:cNvSpPr>
              <a:spLocks noChangeAspect="1"/>
            </p:cNvSpPr>
            <p:nvPr/>
          </p:nvSpPr>
          <p:spPr>
            <a:xfrm>
              <a:off x="6945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正方形/長方形 237"/>
            <p:cNvSpPr>
              <a:spLocks noChangeAspect="1"/>
            </p:cNvSpPr>
            <p:nvPr/>
          </p:nvSpPr>
          <p:spPr>
            <a:xfrm>
              <a:off x="7269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正方形/長方形 238"/>
            <p:cNvSpPr>
              <a:spLocks noChangeAspect="1"/>
            </p:cNvSpPr>
            <p:nvPr/>
          </p:nvSpPr>
          <p:spPr>
            <a:xfrm>
              <a:off x="7594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正方形/長方形 239"/>
            <p:cNvSpPr>
              <a:spLocks noChangeAspect="1"/>
            </p:cNvSpPr>
            <p:nvPr/>
          </p:nvSpPr>
          <p:spPr>
            <a:xfrm>
              <a:off x="7919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正方形/長方形 242"/>
            <p:cNvSpPr>
              <a:spLocks noChangeAspect="1"/>
            </p:cNvSpPr>
            <p:nvPr/>
          </p:nvSpPr>
          <p:spPr>
            <a:xfrm>
              <a:off x="5646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正方形/長方形 243"/>
            <p:cNvSpPr>
              <a:spLocks noChangeAspect="1"/>
            </p:cNvSpPr>
            <p:nvPr/>
          </p:nvSpPr>
          <p:spPr>
            <a:xfrm>
              <a:off x="5970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正方形/長方形 244"/>
            <p:cNvSpPr>
              <a:spLocks noChangeAspect="1"/>
            </p:cNvSpPr>
            <p:nvPr/>
          </p:nvSpPr>
          <p:spPr>
            <a:xfrm>
              <a:off x="6295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正方形/長方形 245"/>
            <p:cNvSpPr>
              <a:spLocks noChangeAspect="1"/>
            </p:cNvSpPr>
            <p:nvPr/>
          </p:nvSpPr>
          <p:spPr>
            <a:xfrm>
              <a:off x="6620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246"/>
            <p:cNvSpPr>
              <a:spLocks noChangeAspect="1"/>
            </p:cNvSpPr>
            <p:nvPr/>
          </p:nvSpPr>
          <p:spPr>
            <a:xfrm>
              <a:off x="6945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247"/>
            <p:cNvSpPr>
              <a:spLocks noChangeAspect="1"/>
            </p:cNvSpPr>
            <p:nvPr/>
          </p:nvSpPr>
          <p:spPr>
            <a:xfrm>
              <a:off x="7269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248"/>
            <p:cNvSpPr>
              <a:spLocks noChangeAspect="1"/>
            </p:cNvSpPr>
            <p:nvPr/>
          </p:nvSpPr>
          <p:spPr>
            <a:xfrm>
              <a:off x="7594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249"/>
            <p:cNvSpPr>
              <a:spLocks noChangeAspect="1"/>
            </p:cNvSpPr>
            <p:nvPr/>
          </p:nvSpPr>
          <p:spPr>
            <a:xfrm>
              <a:off x="7919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正方形/長方形 252"/>
            <p:cNvSpPr>
              <a:spLocks noChangeAspect="1"/>
            </p:cNvSpPr>
            <p:nvPr/>
          </p:nvSpPr>
          <p:spPr>
            <a:xfrm>
              <a:off x="5646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正方形/長方形 253"/>
            <p:cNvSpPr>
              <a:spLocks noChangeAspect="1"/>
            </p:cNvSpPr>
            <p:nvPr/>
          </p:nvSpPr>
          <p:spPr>
            <a:xfrm>
              <a:off x="5970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正方形/長方形 254"/>
            <p:cNvSpPr>
              <a:spLocks noChangeAspect="1"/>
            </p:cNvSpPr>
            <p:nvPr/>
          </p:nvSpPr>
          <p:spPr>
            <a:xfrm>
              <a:off x="6295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正方形/長方形 255"/>
            <p:cNvSpPr>
              <a:spLocks noChangeAspect="1"/>
            </p:cNvSpPr>
            <p:nvPr/>
          </p:nvSpPr>
          <p:spPr>
            <a:xfrm>
              <a:off x="6620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正方形/長方形 256"/>
            <p:cNvSpPr>
              <a:spLocks noChangeAspect="1"/>
            </p:cNvSpPr>
            <p:nvPr/>
          </p:nvSpPr>
          <p:spPr>
            <a:xfrm>
              <a:off x="6945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正方形/長方形 257"/>
            <p:cNvSpPr>
              <a:spLocks noChangeAspect="1"/>
            </p:cNvSpPr>
            <p:nvPr/>
          </p:nvSpPr>
          <p:spPr>
            <a:xfrm>
              <a:off x="7269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正方形/長方形 258"/>
            <p:cNvSpPr>
              <a:spLocks noChangeAspect="1"/>
            </p:cNvSpPr>
            <p:nvPr/>
          </p:nvSpPr>
          <p:spPr>
            <a:xfrm>
              <a:off x="7594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正方形/長方形 259"/>
            <p:cNvSpPr>
              <a:spLocks noChangeAspect="1"/>
            </p:cNvSpPr>
            <p:nvPr/>
          </p:nvSpPr>
          <p:spPr>
            <a:xfrm>
              <a:off x="7919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正方形/長方形 182"/>
            <p:cNvSpPr>
              <a:spLocks noChangeAspect="1"/>
            </p:cNvSpPr>
            <p:nvPr/>
          </p:nvSpPr>
          <p:spPr>
            <a:xfrm>
              <a:off x="5646077" y="2730151"/>
              <a:ext cx="324750" cy="324750"/>
            </a:xfrm>
            <a:prstGeom prst="rect">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185" name="直線矢印コネクタ 290"/>
          <p:cNvCxnSpPr>
            <a:endCxn id="184" idx="1"/>
          </p:cNvCxnSpPr>
          <p:nvPr/>
        </p:nvCxnSpPr>
        <p:spPr>
          <a:xfrm flipV="1">
            <a:off x="4694424" y="2064883"/>
            <a:ext cx="1082594" cy="339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6" name="円/楕円 293"/>
          <p:cNvSpPr/>
          <p:nvPr/>
        </p:nvSpPr>
        <p:spPr>
          <a:xfrm>
            <a:off x="5020679" y="2000325"/>
            <a:ext cx="397481" cy="40412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kumimoji="1" lang="en-US" altLang="ja-JP" dirty="0">
                <a:solidFill>
                  <a:schemeClr val="bg1"/>
                </a:solidFill>
              </a:rPr>
              <a:t>f</a:t>
            </a:r>
            <a:endParaRPr kumimoji="1" lang="ja-JP" altLang="en-US" dirty="0">
              <a:solidFill>
                <a:schemeClr val="bg1"/>
              </a:solidFill>
            </a:endParaRPr>
          </a:p>
        </p:txBody>
      </p:sp>
      <p:sp>
        <p:nvSpPr>
          <p:cNvPr id="187" name="テキスト ボックス 210"/>
          <p:cNvSpPr txBox="1"/>
          <p:nvPr/>
        </p:nvSpPr>
        <p:spPr>
          <a:xfrm>
            <a:off x="705311" y="1616344"/>
            <a:ext cx="1729404" cy="368300"/>
          </a:xfrm>
          <a:prstGeom prst="rect">
            <a:avLst/>
          </a:prstGeom>
          <a:noFill/>
        </p:spPr>
        <p:txBody>
          <a:bodyPr wrap="square" rtlCol="0">
            <a:spAutoFit/>
          </a:bodyPr>
          <a:lstStyle/>
          <a:p>
            <a:r>
              <a:rPr kumimoji="1" lang="en-US" altLang="ja-JP" dirty="0">
                <a:latin typeface="+mn-ea"/>
                <a:cs typeface="+mn-ea"/>
              </a:rPr>
              <a:t>Input image</a:t>
            </a:r>
            <a:endParaRPr kumimoji="1" lang="ja-JP" altLang="en-US" dirty="0">
              <a:latin typeface="+mn-ea"/>
              <a:cs typeface="+mn-ea"/>
            </a:endParaRPr>
          </a:p>
        </p:txBody>
      </p:sp>
      <p:sp>
        <p:nvSpPr>
          <p:cNvPr id="188" name="テキスト ボックス 220"/>
          <p:cNvSpPr txBox="1"/>
          <p:nvPr/>
        </p:nvSpPr>
        <p:spPr>
          <a:xfrm>
            <a:off x="2116455" y="1628140"/>
            <a:ext cx="1127125" cy="368300"/>
          </a:xfrm>
          <a:prstGeom prst="rect">
            <a:avLst/>
          </a:prstGeom>
          <a:noFill/>
        </p:spPr>
        <p:txBody>
          <a:bodyPr wrap="square" rtlCol="0">
            <a:spAutoFit/>
          </a:bodyPr>
          <a:lstStyle/>
          <a:p>
            <a:r>
              <a:rPr kumimoji="1" lang="en-US" altLang="zh-CN" dirty="0">
                <a:latin typeface="+mn-ea"/>
                <a:cs typeface="+mn-ea"/>
              </a:rPr>
              <a:t>10</a:t>
            </a:r>
            <a:r>
              <a:rPr kumimoji="1" lang="en-US" altLang="ja-JP" dirty="0">
                <a:latin typeface="+mn-ea"/>
                <a:cs typeface="+mn-ea"/>
              </a:rPr>
              <a:t>x</a:t>
            </a:r>
            <a:r>
              <a:rPr kumimoji="1" lang="en-US" altLang="zh-CN" dirty="0">
                <a:latin typeface="+mn-ea"/>
                <a:cs typeface="+mn-ea"/>
              </a:rPr>
              <a:t>10</a:t>
            </a:r>
            <a:endParaRPr kumimoji="1" lang="ja-JP" altLang="en-US" dirty="0">
              <a:latin typeface="+mn-ea"/>
              <a:cs typeface="+mn-ea"/>
            </a:endParaRPr>
          </a:p>
        </p:txBody>
      </p:sp>
      <p:sp>
        <p:nvSpPr>
          <p:cNvPr id="189" name="テキスト ボックス 231"/>
          <p:cNvSpPr txBox="1"/>
          <p:nvPr/>
        </p:nvSpPr>
        <p:spPr>
          <a:xfrm>
            <a:off x="6619892" y="1564047"/>
            <a:ext cx="1027350" cy="368300"/>
          </a:xfrm>
          <a:prstGeom prst="rect">
            <a:avLst/>
          </a:prstGeom>
          <a:noFill/>
        </p:spPr>
        <p:txBody>
          <a:bodyPr wrap="square" rtlCol="0">
            <a:spAutoFit/>
          </a:bodyPr>
          <a:lstStyle/>
          <a:p>
            <a:r>
              <a:rPr kumimoji="1" lang="en-US" altLang="zh-CN" dirty="0">
                <a:latin typeface="+mn-ea"/>
                <a:cs typeface="+mn-ea"/>
              </a:rPr>
              <a:t>8x</a:t>
            </a:r>
            <a:r>
              <a:rPr kumimoji="1" lang="en-US" altLang="ja-JP" dirty="0">
                <a:latin typeface="+mn-ea"/>
                <a:cs typeface="+mn-ea"/>
              </a:rPr>
              <a:t>8</a:t>
            </a:r>
            <a:endParaRPr kumimoji="1" lang="ja-JP" altLang="en-US" dirty="0">
              <a:latin typeface="+mn-ea"/>
              <a:cs typeface="+mn-ea"/>
            </a:endParaRPr>
          </a:p>
        </p:txBody>
      </p:sp>
      <p:sp>
        <p:nvSpPr>
          <p:cNvPr id="190" name="正方形/長方形 250"/>
          <p:cNvSpPr>
            <a:spLocks noChangeAspect="1"/>
          </p:cNvSpPr>
          <p:nvPr/>
        </p:nvSpPr>
        <p:spPr>
          <a:xfrm>
            <a:off x="3872561" y="1927906"/>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正方形/長方形 251"/>
          <p:cNvSpPr>
            <a:spLocks noChangeAspect="1"/>
          </p:cNvSpPr>
          <p:nvPr/>
        </p:nvSpPr>
        <p:spPr>
          <a:xfrm>
            <a:off x="4146515" y="1927906"/>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正方形/長方形 260"/>
          <p:cNvSpPr>
            <a:spLocks noChangeAspect="1"/>
          </p:cNvSpPr>
          <p:nvPr/>
        </p:nvSpPr>
        <p:spPr>
          <a:xfrm>
            <a:off x="4420469" y="1927906"/>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3" name="正方形/長方形 261"/>
          <p:cNvSpPr>
            <a:spLocks noChangeAspect="1"/>
          </p:cNvSpPr>
          <p:nvPr/>
        </p:nvSpPr>
        <p:spPr>
          <a:xfrm>
            <a:off x="3872561" y="2201860"/>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正方形/長方形 262"/>
          <p:cNvSpPr>
            <a:spLocks noChangeAspect="1"/>
          </p:cNvSpPr>
          <p:nvPr/>
        </p:nvSpPr>
        <p:spPr>
          <a:xfrm>
            <a:off x="4146515" y="2201860"/>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正方形/長方形 263"/>
          <p:cNvSpPr>
            <a:spLocks noChangeAspect="1"/>
          </p:cNvSpPr>
          <p:nvPr/>
        </p:nvSpPr>
        <p:spPr>
          <a:xfrm>
            <a:off x="4420469" y="2201860"/>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6" name="正方形/長方形 264"/>
          <p:cNvSpPr>
            <a:spLocks noChangeAspect="1"/>
          </p:cNvSpPr>
          <p:nvPr/>
        </p:nvSpPr>
        <p:spPr>
          <a:xfrm>
            <a:off x="3872561" y="2475814"/>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正方形/長方形 265"/>
          <p:cNvSpPr>
            <a:spLocks noChangeAspect="1"/>
          </p:cNvSpPr>
          <p:nvPr/>
        </p:nvSpPr>
        <p:spPr>
          <a:xfrm>
            <a:off x="4146515" y="2475814"/>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正方形/長方形 266"/>
          <p:cNvSpPr>
            <a:spLocks noChangeAspect="1"/>
          </p:cNvSpPr>
          <p:nvPr/>
        </p:nvSpPr>
        <p:spPr>
          <a:xfrm>
            <a:off x="4420469" y="2475814"/>
            <a:ext cx="273954" cy="273954"/>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9" name="図 272" descr="スクリーンショット 2014-03-05 14.29.21.png"/>
          <p:cNvPicPr>
            <a:picLocks noChangeAspect="1"/>
          </p:cNvPicPr>
          <p:nvPr/>
        </p:nvPicPr>
        <p:blipFill>
          <a:blip r:embed="rId3"/>
          <a:stretch>
            <a:fillRect/>
          </a:stretch>
        </p:blipFill>
        <p:spPr>
          <a:xfrm>
            <a:off x="1879198" y="4891876"/>
            <a:ext cx="4524315" cy="1336332"/>
          </a:xfrm>
          <a:prstGeom prst="rect">
            <a:avLst/>
          </a:prstGeom>
        </p:spPr>
      </p:pic>
      <p:sp>
        <p:nvSpPr>
          <p:cNvPr id="200" name="正方形/長方形 273"/>
          <p:cNvSpPr/>
          <p:nvPr/>
        </p:nvSpPr>
        <p:spPr bwMode="auto">
          <a:xfrm>
            <a:off x="2889794" y="5481259"/>
            <a:ext cx="569580" cy="62959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sp>
        <p:nvSpPr>
          <p:cNvPr id="201" name="テキスト ボックス 274"/>
          <p:cNvSpPr txBox="1"/>
          <p:nvPr/>
        </p:nvSpPr>
        <p:spPr>
          <a:xfrm>
            <a:off x="2341255" y="6101378"/>
            <a:ext cx="708331" cy="138499"/>
          </a:xfrm>
          <a:prstGeom prst="rect">
            <a:avLst/>
          </a:prstGeom>
          <a:solidFill>
            <a:srgbClr val="FFFFFF"/>
          </a:solidFill>
        </p:spPr>
        <p:txBody>
          <a:bodyPr wrap="square" lIns="0" tIns="0" rIns="0" bIns="0" rtlCol="0">
            <a:spAutoFit/>
          </a:bodyPr>
          <a:lstStyle/>
          <a:p>
            <a:r>
              <a:rPr kumimoji="1" lang="en-US" altLang="ja-JP" sz="900" dirty="0">
                <a:solidFill>
                  <a:srgbClr val="FF0000"/>
                </a:solidFill>
              </a:rPr>
              <a:t>Convolutions</a:t>
            </a:r>
            <a:endParaRPr kumimoji="1" lang="ja-JP" altLang="en-US" sz="900" dirty="0">
              <a:solidFill>
                <a:srgbClr val="FF0000"/>
              </a:solidFill>
            </a:endParaRPr>
          </a:p>
        </p:txBody>
      </p:sp>
      <p:sp>
        <p:nvSpPr>
          <p:cNvPr id="202" name="正方形/長方形 275"/>
          <p:cNvSpPr/>
          <p:nvPr/>
        </p:nvSpPr>
        <p:spPr bwMode="auto">
          <a:xfrm>
            <a:off x="2356017" y="5832514"/>
            <a:ext cx="113790" cy="12578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cxnSp>
        <p:nvCxnSpPr>
          <p:cNvPr id="203" name="直線コネクタ 277"/>
          <p:cNvCxnSpPr>
            <a:stCxn id="202" idx="0"/>
          </p:cNvCxnSpPr>
          <p:nvPr/>
        </p:nvCxnSpPr>
        <p:spPr bwMode="auto">
          <a:xfrm>
            <a:off x="2412912" y="5832514"/>
            <a:ext cx="894542" cy="119704"/>
          </a:xfrm>
          <a:prstGeom prst="line">
            <a:avLst/>
          </a:prstGeom>
          <a:solidFill>
            <a:schemeClr val="accent1"/>
          </a:solidFill>
          <a:ln w="12700" cap="flat" cmpd="sng" algn="ctr">
            <a:solidFill>
              <a:srgbClr val="FF0000"/>
            </a:solidFill>
            <a:prstDash val="solid"/>
            <a:round/>
            <a:headEnd type="none" w="med" len="med"/>
            <a:tailEnd type="none" w="med" len="med"/>
          </a:ln>
          <a:effectLst/>
        </p:spPr>
      </p:cxnSp>
      <p:cxnSp>
        <p:nvCxnSpPr>
          <p:cNvPr id="204" name="直線コネクタ 279"/>
          <p:cNvCxnSpPr>
            <a:stCxn id="202" idx="2"/>
          </p:cNvCxnSpPr>
          <p:nvPr/>
        </p:nvCxnSpPr>
        <p:spPr bwMode="auto">
          <a:xfrm>
            <a:off x="2412912" y="5958294"/>
            <a:ext cx="894542" cy="0"/>
          </a:xfrm>
          <a:prstGeom prst="line">
            <a:avLst/>
          </a:prstGeom>
          <a:solidFill>
            <a:schemeClr val="accent1"/>
          </a:solidFill>
          <a:ln w="12700" cap="flat" cmpd="sng" algn="ctr">
            <a:solidFill>
              <a:srgbClr val="FF0000"/>
            </a:solidFill>
            <a:prstDash val="solid"/>
            <a:round/>
            <a:headEnd type="none" w="med" len="med"/>
            <a:tailEnd type="none" w="med" len="med"/>
          </a:ln>
          <a:effectLst/>
        </p:spPr>
      </p:cxnSp>
      <p:cxnSp>
        <p:nvCxnSpPr>
          <p:cNvPr id="205" name="直線矢印コネクタ 290"/>
          <p:cNvCxnSpPr/>
          <p:nvPr/>
        </p:nvCxnSpPr>
        <p:spPr>
          <a:xfrm flipV="1">
            <a:off x="1476753" y="2350977"/>
            <a:ext cx="2314005" cy="1675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卷积层</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99</a:t>
            </a:fld>
            <a:endParaRPr lang="zh-CN" altLang="en-US" dirty="0"/>
          </a:p>
        </p:txBody>
      </p:sp>
      <mc:AlternateContent xmlns:mc="http://schemas.openxmlformats.org/markup-compatibility/2006" xmlns:a14="http://schemas.microsoft.com/office/drawing/2010/main">
        <mc:Choice Requires="a14">
          <p:sp>
            <p:nvSpPr>
              <p:cNvPr id="8" name="内容占位符 2"/>
              <p:cNvSpPr txBox="1">
                <a:spLocks/>
              </p:cNvSpPr>
              <p:nvPr/>
            </p:nvSpPr>
            <p:spPr>
              <a:xfrm>
                <a:off x="467062" y="1172855"/>
                <a:ext cx="8137922" cy="54308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范例：具有</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3x3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过滤器的</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10x10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输入图像产生</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8x8</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输出图像</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spcBef>
                    <a:spcPts val="200"/>
                  </a:spcBef>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三个不同的过滤器</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权重不同</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产生</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a:t>
                </a: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8×8</m:t>
                    </m:r>
                  </m:oMath>
                </a14:m>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的图像</a:t>
                </a: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467062" y="1172855"/>
                <a:ext cx="8137922" cy="5430834"/>
              </a:xfrm>
              <a:prstGeom prst="rect">
                <a:avLst/>
              </a:prstGeom>
              <a:blipFill rotWithShape="1">
                <a:blip r:embed="rId5"/>
                <a:stretch>
                  <a:fillRect l="-300" t="-561"/>
                </a:stretch>
              </a:blipFill>
            </p:spPr>
            <p:txBody>
              <a:bodyPr/>
              <a:lstStyle/>
              <a:p>
                <a:r>
                  <a:rPr lang="zh-CN" altLang="en-US">
                    <a:noFill/>
                  </a:rPr>
                  <a:t> </a:t>
                </a:r>
                <a:endParaRPr lang="zh-CN" altLang="en-US">
                  <a:noFill/>
                </a:endParaRPr>
              </a:p>
            </p:txBody>
          </p:sp>
        </mc:Fallback>
      </mc:AlternateContent>
      <p:grpSp>
        <p:nvGrpSpPr>
          <p:cNvPr id="206" name="図形グループ 137"/>
          <p:cNvGrpSpPr/>
          <p:nvPr/>
        </p:nvGrpSpPr>
        <p:grpSpPr>
          <a:xfrm>
            <a:off x="679516" y="1876266"/>
            <a:ext cx="7482973" cy="3523242"/>
            <a:chOff x="589029" y="2088777"/>
            <a:chExt cx="7482973" cy="3523242"/>
          </a:xfrm>
        </p:grpSpPr>
        <p:sp>
          <p:nvSpPr>
            <p:cNvPr id="207" name="テキスト ボックス 280"/>
            <p:cNvSpPr txBox="1"/>
            <p:nvPr/>
          </p:nvSpPr>
          <p:spPr>
            <a:xfrm>
              <a:off x="4759620" y="2088777"/>
              <a:ext cx="1285954" cy="521970"/>
            </a:xfrm>
            <a:prstGeom prst="rect">
              <a:avLst/>
            </a:prstGeom>
            <a:noFill/>
          </p:spPr>
          <p:txBody>
            <a:bodyPr wrap="square" rtlCol="0">
              <a:spAutoFit/>
            </a:bodyPr>
            <a:lstStyle/>
            <a:p>
              <a:r>
                <a:rPr lang="en-US" altLang="ja-JP" sz="1400" dirty="0">
                  <a:latin typeface="+mn-ea"/>
                  <a:cs typeface="+mn-ea"/>
                </a:rPr>
                <a:t>Activation function</a:t>
              </a:r>
              <a:endParaRPr kumimoji="1" lang="ja-JP" altLang="en-US" sz="1400" dirty="0">
                <a:latin typeface="+mn-ea"/>
                <a:cs typeface="+mn-ea"/>
              </a:endParaRPr>
            </a:p>
          </p:txBody>
        </p:sp>
        <p:grpSp>
          <p:nvGrpSpPr>
            <p:cNvPr id="208" name="図形グループ 136"/>
            <p:cNvGrpSpPr/>
            <p:nvPr/>
          </p:nvGrpSpPr>
          <p:grpSpPr>
            <a:xfrm>
              <a:off x="589029" y="2168627"/>
              <a:ext cx="7482973" cy="3443392"/>
              <a:chOff x="173924" y="2329926"/>
              <a:chExt cx="8897399" cy="4094260"/>
            </a:xfrm>
          </p:grpSpPr>
          <p:grpSp>
            <p:nvGrpSpPr>
              <p:cNvPr id="209" name="図形グループ 156"/>
              <p:cNvGrpSpPr/>
              <p:nvPr/>
            </p:nvGrpSpPr>
            <p:grpSpPr>
              <a:xfrm>
                <a:off x="222691" y="2787385"/>
                <a:ext cx="3247500" cy="3247500"/>
                <a:chOff x="764703" y="2253001"/>
                <a:chExt cx="3247500" cy="3247500"/>
              </a:xfrm>
            </p:grpSpPr>
            <p:sp>
              <p:nvSpPr>
                <p:cNvPr id="457" name="正方形/長方形 3"/>
                <p:cNvSpPr>
                  <a:spLocks noChangeAspect="1"/>
                </p:cNvSpPr>
                <p:nvPr/>
              </p:nvSpPr>
              <p:spPr>
                <a:xfrm>
                  <a:off x="764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正方形/長方形 4"/>
                <p:cNvSpPr>
                  <a:spLocks noChangeAspect="1"/>
                </p:cNvSpPr>
                <p:nvPr/>
              </p:nvSpPr>
              <p:spPr>
                <a:xfrm>
                  <a:off x="1089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正方形/長方形 5"/>
                <p:cNvSpPr>
                  <a:spLocks noChangeAspect="1"/>
                </p:cNvSpPr>
                <p:nvPr/>
              </p:nvSpPr>
              <p:spPr>
                <a:xfrm>
                  <a:off x="14142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正方形/長方形 6"/>
                <p:cNvSpPr>
                  <a:spLocks noChangeAspect="1"/>
                </p:cNvSpPr>
                <p:nvPr/>
              </p:nvSpPr>
              <p:spPr>
                <a:xfrm>
                  <a:off x="17389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正方形/長方形 7"/>
                <p:cNvSpPr>
                  <a:spLocks noChangeAspect="1"/>
                </p:cNvSpPr>
                <p:nvPr/>
              </p:nvSpPr>
              <p:spPr>
                <a:xfrm>
                  <a:off x="2063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正方形/長方形 8"/>
                <p:cNvSpPr>
                  <a:spLocks noChangeAspect="1"/>
                </p:cNvSpPr>
                <p:nvPr/>
              </p:nvSpPr>
              <p:spPr>
                <a:xfrm>
                  <a:off x="2388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正方形/長方形 9"/>
                <p:cNvSpPr>
                  <a:spLocks noChangeAspect="1"/>
                </p:cNvSpPr>
                <p:nvPr/>
              </p:nvSpPr>
              <p:spPr>
                <a:xfrm>
                  <a:off x="27132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正方形/長方形 10"/>
                <p:cNvSpPr>
                  <a:spLocks noChangeAspect="1"/>
                </p:cNvSpPr>
                <p:nvPr/>
              </p:nvSpPr>
              <p:spPr>
                <a:xfrm>
                  <a:off x="30379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正方形/長方形 11"/>
                <p:cNvSpPr>
                  <a:spLocks noChangeAspect="1"/>
                </p:cNvSpPr>
                <p:nvPr/>
              </p:nvSpPr>
              <p:spPr>
                <a:xfrm>
                  <a:off x="336270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正方形/長方形 12"/>
                <p:cNvSpPr>
                  <a:spLocks noChangeAspect="1"/>
                </p:cNvSpPr>
                <p:nvPr/>
              </p:nvSpPr>
              <p:spPr>
                <a:xfrm>
                  <a:off x="3687453" y="2253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7" name="正方形/長方形 13"/>
                <p:cNvSpPr>
                  <a:spLocks noChangeAspect="1"/>
                </p:cNvSpPr>
                <p:nvPr/>
              </p:nvSpPr>
              <p:spPr>
                <a:xfrm>
                  <a:off x="764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正方形/長方形 14"/>
                <p:cNvSpPr>
                  <a:spLocks noChangeAspect="1"/>
                </p:cNvSpPr>
                <p:nvPr/>
              </p:nvSpPr>
              <p:spPr>
                <a:xfrm>
                  <a:off x="1089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正方形/長方形 15"/>
                <p:cNvSpPr>
                  <a:spLocks noChangeAspect="1"/>
                </p:cNvSpPr>
                <p:nvPr/>
              </p:nvSpPr>
              <p:spPr>
                <a:xfrm>
                  <a:off x="14142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正方形/長方形 16"/>
                <p:cNvSpPr>
                  <a:spLocks noChangeAspect="1"/>
                </p:cNvSpPr>
                <p:nvPr/>
              </p:nvSpPr>
              <p:spPr>
                <a:xfrm>
                  <a:off x="17389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正方形/長方形 17"/>
                <p:cNvSpPr>
                  <a:spLocks noChangeAspect="1"/>
                </p:cNvSpPr>
                <p:nvPr/>
              </p:nvSpPr>
              <p:spPr>
                <a:xfrm>
                  <a:off x="2063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正方形/長方形 18"/>
                <p:cNvSpPr>
                  <a:spLocks noChangeAspect="1"/>
                </p:cNvSpPr>
                <p:nvPr/>
              </p:nvSpPr>
              <p:spPr>
                <a:xfrm>
                  <a:off x="2388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正方形/長方形 19"/>
                <p:cNvSpPr>
                  <a:spLocks noChangeAspect="1"/>
                </p:cNvSpPr>
                <p:nvPr/>
              </p:nvSpPr>
              <p:spPr>
                <a:xfrm>
                  <a:off x="27132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正方形/長方形 20"/>
                <p:cNvSpPr>
                  <a:spLocks noChangeAspect="1"/>
                </p:cNvSpPr>
                <p:nvPr/>
              </p:nvSpPr>
              <p:spPr>
                <a:xfrm>
                  <a:off x="30379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正方形/長方形 21"/>
                <p:cNvSpPr>
                  <a:spLocks noChangeAspect="1"/>
                </p:cNvSpPr>
                <p:nvPr/>
              </p:nvSpPr>
              <p:spPr>
                <a:xfrm>
                  <a:off x="336270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正方形/長方形 22"/>
                <p:cNvSpPr>
                  <a:spLocks noChangeAspect="1"/>
                </p:cNvSpPr>
                <p:nvPr/>
              </p:nvSpPr>
              <p:spPr>
                <a:xfrm>
                  <a:off x="3687453" y="2577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7" name="正方形/長方形 23"/>
                <p:cNvSpPr>
                  <a:spLocks noChangeAspect="1"/>
                </p:cNvSpPr>
                <p:nvPr/>
              </p:nvSpPr>
              <p:spPr>
                <a:xfrm>
                  <a:off x="764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正方形/長方形 24"/>
                <p:cNvSpPr>
                  <a:spLocks noChangeAspect="1"/>
                </p:cNvSpPr>
                <p:nvPr/>
              </p:nvSpPr>
              <p:spPr>
                <a:xfrm>
                  <a:off x="1089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正方形/長方形 25"/>
                <p:cNvSpPr>
                  <a:spLocks noChangeAspect="1"/>
                </p:cNvSpPr>
                <p:nvPr/>
              </p:nvSpPr>
              <p:spPr>
                <a:xfrm>
                  <a:off x="14142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正方形/長方形 26"/>
                <p:cNvSpPr>
                  <a:spLocks noChangeAspect="1"/>
                </p:cNvSpPr>
                <p:nvPr/>
              </p:nvSpPr>
              <p:spPr>
                <a:xfrm>
                  <a:off x="17389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正方形/長方形 27"/>
                <p:cNvSpPr>
                  <a:spLocks noChangeAspect="1"/>
                </p:cNvSpPr>
                <p:nvPr/>
              </p:nvSpPr>
              <p:spPr>
                <a:xfrm>
                  <a:off x="2063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正方形/長方形 28"/>
                <p:cNvSpPr>
                  <a:spLocks noChangeAspect="1"/>
                </p:cNvSpPr>
                <p:nvPr/>
              </p:nvSpPr>
              <p:spPr>
                <a:xfrm>
                  <a:off x="2388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正方形/長方形 29"/>
                <p:cNvSpPr>
                  <a:spLocks noChangeAspect="1"/>
                </p:cNvSpPr>
                <p:nvPr/>
              </p:nvSpPr>
              <p:spPr>
                <a:xfrm>
                  <a:off x="27132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正方形/長方形 30"/>
                <p:cNvSpPr>
                  <a:spLocks noChangeAspect="1"/>
                </p:cNvSpPr>
                <p:nvPr/>
              </p:nvSpPr>
              <p:spPr>
                <a:xfrm>
                  <a:off x="30379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正方形/長方形 31"/>
                <p:cNvSpPr>
                  <a:spLocks noChangeAspect="1"/>
                </p:cNvSpPr>
                <p:nvPr/>
              </p:nvSpPr>
              <p:spPr>
                <a:xfrm>
                  <a:off x="336270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正方形/長方形 32"/>
                <p:cNvSpPr>
                  <a:spLocks noChangeAspect="1"/>
                </p:cNvSpPr>
                <p:nvPr/>
              </p:nvSpPr>
              <p:spPr>
                <a:xfrm>
                  <a:off x="3687453" y="2902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7" name="正方形/長方形 33"/>
                <p:cNvSpPr>
                  <a:spLocks noChangeAspect="1"/>
                </p:cNvSpPr>
                <p:nvPr/>
              </p:nvSpPr>
              <p:spPr>
                <a:xfrm>
                  <a:off x="764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正方形/長方形 34"/>
                <p:cNvSpPr>
                  <a:spLocks noChangeAspect="1"/>
                </p:cNvSpPr>
                <p:nvPr/>
              </p:nvSpPr>
              <p:spPr>
                <a:xfrm>
                  <a:off x="1089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正方形/長方形 35"/>
                <p:cNvSpPr>
                  <a:spLocks noChangeAspect="1"/>
                </p:cNvSpPr>
                <p:nvPr/>
              </p:nvSpPr>
              <p:spPr>
                <a:xfrm>
                  <a:off x="14142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正方形/長方形 36"/>
                <p:cNvSpPr>
                  <a:spLocks noChangeAspect="1"/>
                </p:cNvSpPr>
                <p:nvPr/>
              </p:nvSpPr>
              <p:spPr>
                <a:xfrm>
                  <a:off x="17389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正方形/長方形 37"/>
                <p:cNvSpPr>
                  <a:spLocks noChangeAspect="1"/>
                </p:cNvSpPr>
                <p:nvPr/>
              </p:nvSpPr>
              <p:spPr>
                <a:xfrm>
                  <a:off x="2063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正方形/長方形 38"/>
                <p:cNvSpPr>
                  <a:spLocks noChangeAspect="1"/>
                </p:cNvSpPr>
                <p:nvPr/>
              </p:nvSpPr>
              <p:spPr>
                <a:xfrm>
                  <a:off x="2388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正方形/長方形 39"/>
                <p:cNvSpPr>
                  <a:spLocks noChangeAspect="1"/>
                </p:cNvSpPr>
                <p:nvPr/>
              </p:nvSpPr>
              <p:spPr>
                <a:xfrm>
                  <a:off x="27132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正方形/長方形 40"/>
                <p:cNvSpPr>
                  <a:spLocks noChangeAspect="1"/>
                </p:cNvSpPr>
                <p:nvPr/>
              </p:nvSpPr>
              <p:spPr>
                <a:xfrm>
                  <a:off x="30379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正方形/長方形 41"/>
                <p:cNvSpPr>
                  <a:spLocks noChangeAspect="1"/>
                </p:cNvSpPr>
                <p:nvPr/>
              </p:nvSpPr>
              <p:spPr>
                <a:xfrm>
                  <a:off x="336270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正方形/長方形 42"/>
                <p:cNvSpPr>
                  <a:spLocks noChangeAspect="1"/>
                </p:cNvSpPr>
                <p:nvPr/>
              </p:nvSpPr>
              <p:spPr>
                <a:xfrm>
                  <a:off x="3687453" y="3227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7" name="正方形/長方形 43"/>
                <p:cNvSpPr>
                  <a:spLocks noChangeAspect="1"/>
                </p:cNvSpPr>
                <p:nvPr/>
              </p:nvSpPr>
              <p:spPr>
                <a:xfrm>
                  <a:off x="764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正方形/長方形 44"/>
                <p:cNvSpPr>
                  <a:spLocks noChangeAspect="1"/>
                </p:cNvSpPr>
                <p:nvPr/>
              </p:nvSpPr>
              <p:spPr>
                <a:xfrm>
                  <a:off x="1089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正方形/長方形 45"/>
                <p:cNvSpPr>
                  <a:spLocks noChangeAspect="1"/>
                </p:cNvSpPr>
                <p:nvPr/>
              </p:nvSpPr>
              <p:spPr>
                <a:xfrm>
                  <a:off x="14142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正方形/長方形 46"/>
                <p:cNvSpPr>
                  <a:spLocks noChangeAspect="1"/>
                </p:cNvSpPr>
                <p:nvPr/>
              </p:nvSpPr>
              <p:spPr>
                <a:xfrm>
                  <a:off x="17389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正方形/長方形 47"/>
                <p:cNvSpPr>
                  <a:spLocks noChangeAspect="1"/>
                </p:cNvSpPr>
                <p:nvPr/>
              </p:nvSpPr>
              <p:spPr>
                <a:xfrm>
                  <a:off x="2063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正方形/長方形 48"/>
                <p:cNvSpPr>
                  <a:spLocks noChangeAspect="1"/>
                </p:cNvSpPr>
                <p:nvPr/>
              </p:nvSpPr>
              <p:spPr>
                <a:xfrm>
                  <a:off x="2388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正方形/長方形 49"/>
                <p:cNvSpPr>
                  <a:spLocks noChangeAspect="1"/>
                </p:cNvSpPr>
                <p:nvPr/>
              </p:nvSpPr>
              <p:spPr>
                <a:xfrm>
                  <a:off x="27132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正方形/長方形 50"/>
                <p:cNvSpPr>
                  <a:spLocks noChangeAspect="1"/>
                </p:cNvSpPr>
                <p:nvPr/>
              </p:nvSpPr>
              <p:spPr>
                <a:xfrm>
                  <a:off x="30379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正方形/長方形 51"/>
                <p:cNvSpPr>
                  <a:spLocks noChangeAspect="1"/>
                </p:cNvSpPr>
                <p:nvPr/>
              </p:nvSpPr>
              <p:spPr>
                <a:xfrm>
                  <a:off x="336270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正方形/長方形 52"/>
                <p:cNvSpPr>
                  <a:spLocks noChangeAspect="1"/>
                </p:cNvSpPr>
                <p:nvPr/>
              </p:nvSpPr>
              <p:spPr>
                <a:xfrm>
                  <a:off x="3687453" y="3552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7" name="正方形/長方形 53"/>
                <p:cNvSpPr>
                  <a:spLocks noChangeAspect="1"/>
                </p:cNvSpPr>
                <p:nvPr/>
              </p:nvSpPr>
              <p:spPr>
                <a:xfrm>
                  <a:off x="764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正方形/長方形 54"/>
                <p:cNvSpPr>
                  <a:spLocks noChangeAspect="1"/>
                </p:cNvSpPr>
                <p:nvPr/>
              </p:nvSpPr>
              <p:spPr>
                <a:xfrm>
                  <a:off x="1089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正方形/長方形 55"/>
                <p:cNvSpPr>
                  <a:spLocks noChangeAspect="1"/>
                </p:cNvSpPr>
                <p:nvPr/>
              </p:nvSpPr>
              <p:spPr>
                <a:xfrm>
                  <a:off x="14142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正方形/長方形 56"/>
                <p:cNvSpPr>
                  <a:spLocks noChangeAspect="1"/>
                </p:cNvSpPr>
                <p:nvPr/>
              </p:nvSpPr>
              <p:spPr>
                <a:xfrm>
                  <a:off x="17389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正方形/長方形 57"/>
                <p:cNvSpPr>
                  <a:spLocks noChangeAspect="1"/>
                </p:cNvSpPr>
                <p:nvPr/>
              </p:nvSpPr>
              <p:spPr>
                <a:xfrm>
                  <a:off x="2063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正方形/長方形 58"/>
                <p:cNvSpPr>
                  <a:spLocks noChangeAspect="1"/>
                </p:cNvSpPr>
                <p:nvPr/>
              </p:nvSpPr>
              <p:spPr>
                <a:xfrm>
                  <a:off x="2388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正方形/長方形 59"/>
                <p:cNvSpPr>
                  <a:spLocks noChangeAspect="1"/>
                </p:cNvSpPr>
                <p:nvPr/>
              </p:nvSpPr>
              <p:spPr>
                <a:xfrm>
                  <a:off x="27132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正方形/長方形 60"/>
                <p:cNvSpPr>
                  <a:spLocks noChangeAspect="1"/>
                </p:cNvSpPr>
                <p:nvPr/>
              </p:nvSpPr>
              <p:spPr>
                <a:xfrm>
                  <a:off x="30379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正方形/長方形 61"/>
                <p:cNvSpPr>
                  <a:spLocks noChangeAspect="1"/>
                </p:cNvSpPr>
                <p:nvPr/>
              </p:nvSpPr>
              <p:spPr>
                <a:xfrm>
                  <a:off x="336270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正方形/長方形 62"/>
                <p:cNvSpPr>
                  <a:spLocks noChangeAspect="1"/>
                </p:cNvSpPr>
                <p:nvPr/>
              </p:nvSpPr>
              <p:spPr>
                <a:xfrm>
                  <a:off x="3687453" y="3876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7" name="正方形/長方形 95"/>
                <p:cNvSpPr>
                  <a:spLocks noChangeAspect="1"/>
                </p:cNvSpPr>
                <p:nvPr/>
              </p:nvSpPr>
              <p:spPr>
                <a:xfrm>
                  <a:off x="764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正方形/長方形 96"/>
                <p:cNvSpPr>
                  <a:spLocks noChangeAspect="1"/>
                </p:cNvSpPr>
                <p:nvPr/>
              </p:nvSpPr>
              <p:spPr>
                <a:xfrm>
                  <a:off x="1089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正方形/長方形 97"/>
                <p:cNvSpPr>
                  <a:spLocks noChangeAspect="1"/>
                </p:cNvSpPr>
                <p:nvPr/>
              </p:nvSpPr>
              <p:spPr>
                <a:xfrm>
                  <a:off x="14142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正方形/長方形 98"/>
                <p:cNvSpPr>
                  <a:spLocks noChangeAspect="1"/>
                </p:cNvSpPr>
                <p:nvPr/>
              </p:nvSpPr>
              <p:spPr>
                <a:xfrm>
                  <a:off x="17389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正方形/長方形 99"/>
                <p:cNvSpPr>
                  <a:spLocks noChangeAspect="1"/>
                </p:cNvSpPr>
                <p:nvPr/>
              </p:nvSpPr>
              <p:spPr>
                <a:xfrm>
                  <a:off x="2063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正方形/長方形 100"/>
                <p:cNvSpPr>
                  <a:spLocks noChangeAspect="1"/>
                </p:cNvSpPr>
                <p:nvPr/>
              </p:nvSpPr>
              <p:spPr>
                <a:xfrm>
                  <a:off x="2388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正方形/長方形 101"/>
                <p:cNvSpPr>
                  <a:spLocks noChangeAspect="1"/>
                </p:cNvSpPr>
                <p:nvPr/>
              </p:nvSpPr>
              <p:spPr>
                <a:xfrm>
                  <a:off x="27132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正方形/長方形 102"/>
                <p:cNvSpPr>
                  <a:spLocks noChangeAspect="1"/>
                </p:cNvSpPr>
                <p:nvPr/>
              </p:nvSpPr>
              <p:spPr>
                <a:xfrm>
                  <a:off x="30379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正方形/長方形 103"/>
                <p:cNvSpPr>
                  <a:spLocks noChangeAspect="1"/>
                </p:cNvSpPr>
                <p:nvPr/>
              </p:nvSpPr>
              <p:spPr>
                <a:xfrm>
                  <a:off x="336270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正方形/長方形 104"/>
                <p:cNvSpPr>
                  <a:spLocks noChangeAspect="1"/>
                </p:cNvSpPr>
                <p:nvPr/>
              </p:nvSpPr>
              <p:spPr>
                <a:xfrm>
                  <a:off x="3687453" y="42015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7" name="正方形/長方形 105"/>
                <p:cNvSpPr>
                  <a:spLocks noChangeAspect="1"/>
                </p:cNvSpPr>
                <p:nvPr/>
              </p:nvSpPr>
              <p:spPr>
                <a:xfrm>
                  <a:off x="764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正方形/長方形 106"/>
                <p:cNvSpPr>
                  <a:spLocks noChangeAspect="1"/>
                </p:cNvSpPr>
                <p:nvPr/>
              </p:nvSpPr>
              <p:spPr>
                <a:xfrm>
                  <a:off x="1089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正方形/長方形 107"/>
                <p:cNvSpPr>
                  <a:spLocks noChangeAspect="1"/>
                </p:cNvSpPr>
                <p:nvPr/>
              </p:nvSpPr>
              <p:spPr>
                <a:xfrm>
                  <a:off x="14142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正方形/長方形 108"/>
                <p:cNvSpPr>
                  <a:spLocks noChangeAspect="1"/>
                </p:cNvSpPr>
                <p:nvPr/>
              </p:nvSpPr>
              <p:spPr>
                <a:xfrm>
                  <a:off x="17389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正方形/長方形 109"/>
                <p:cNvSpPr>
                  <a:spLocks noChangeAspect="1"/>
                </p:cNvSpPr>
                <p:nvPr/>
              </p:nvSpPr>
              <p:spPr>
                <a:xfrm>
                  <a:off x="2063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正方形/長方形 110"/>
                <p:cNvSpPr>
                  <a:spLocks noChangeAspect="1"/>
                </p:cNvSpPr>
                <p:nvPr/>
              </p:nvSpPr>
              <p:spPr>
                <a:xfrm>
                  <a:off x="2388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正方形/長方形 111"/>
                <p:cNvSpPr>
                  <a:spLocks noChangeAspect="1"/>
                </p:cNvSpPr>
                <p:nvPr/>
              </p:nvSpPr>
              <p:spPr>
                <a:xfrm>
                  <a:off x="27132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正方形/長方形 112"/>
                <p:cNvSpPr>
                  <a:spLocks noChangeAspect="1"/>
                </p:cNvSpPr>
                <p:nvPr/>
              </p:nvSpPr>
              <p:spPr>
                <a:xfrm>
                  <a:off x="30379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正方形/長方形 113"/>
                <p:cNvSpPr>
                  <a:spLocks noChangeAspect="1"/>
                </p:cNvSpPr>
                <p:nvPr/>
              </p:nvSpPr>
              <p:spPr>
                <a:xfrm>
                  <a:off x="336270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正方形/長方形 114"/>
                <p:cNvSpPr>
                  <a:spLocks noChangeAspect="1"/>
                </p:cNvSpPr>
                <p:nvPr/>
              </p:nvSpPr>
              <p:spPr>
                <a:xfrm>
                  <a:off x="3687453" y="45262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7" name="正方形/長方形 115"/>
                <p:cNvSpPr>
                  <a:spLocks noChangeAspect="1"/>
                </p:cNvSpPr>
                <p:nvPr/>
              </p:nvSpPr>
              <p:spPr>
                <a:xfrm>
                  <a:off x="764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正方形/長方形 116"/>
                <p:cNvSpPr>
                  <a:spLocks noChangeAspect="1"/>
                </p:cNvSpPr>
                <p:nvPr/>
              </p:nvSpPr>
              <p:spPr>
                <a:xfrm>
                  <a:off x="1089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正方形/長方形 117"/>
                <p:cNvSpPr>
                  <a:spLocks noChangeAspect="1"/>
                </p:cNvSpPr>
                <p:nvPr/>
              </p:nvSpPr>
              <p:spPr>
                <a:xfrm>
                  <a:off x="14142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正方形/長方形 118"/>
                <p:cNvSpPr>
                  <a:spLocks noChangeAspect="1"/>
                </p:cNvSpPr>
                <p:nvPr/>
              </p:nvSpPr>
              <p:spPr>
                <a:xfrm>
                  <a:off x="17389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正方形/長方形 119"/>
                <p:cNvSpPr>
                  <a:spLocks noChangeAspect="1"/>
                </p:cNvSpPr>
                <p:nvPr/>
              </p:nvSpPr>
              <p:spPr>
                <a:xfrm>
                  <a:off x="2063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正方形/長方形 120"/>
                <p:cNvSpPr>
                  <a:spLocks noChangeAspect="1"/>
                </p:cNvSpPr>
                <p:nvPr/>
              </p:nvSpPr>
              <p:spPr>
                <a:xfrm>
                  <a:off x="2388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正方形/長方形 121"/>
                <p:cNvSpPr>
                  <a:spLocks noChangeAspect="1"/>
                </p:cNvSpPr>
                <p:nvPr/>
              </p:nvSpPr>
              <p:spPr>
                <a:xfrm>
                  <a:off x="27132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正方形/長方形 122"/>
                <p:cNvSpPr>
                  <a:spLocks noChangeAspect="1"/>
                </p:cNvSpPr>
                <p:nvPr/>
              </p:nvSpPr>
              <p:spPr>
                <a:xfrm>
                  <a:off x="30379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正方形/長方形 123"/>
                <p:cNvSpPr>
                  <a:spLocks noChangeAspect="1"/>
                </p:cNvSpPr>
                <p:nvPr/>
              </p:nvSpPr>
              <p:spPr>
                <a:xfrm>
                  <a:off x="336270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正方形/長方形 124"/>
                <p:cNvSpPr>
                  <a:spLocks noChangeAspect="1"/>
                </p:cNvSpPr>
                <p:nvPr/>
              </p:nvSpPr>
              <p:spPr>
                <a:xfrm>
                  <a:off x="3687453" y="48510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7" name="正方形/長方形 125"/>
                <p:cNvSpPr>
                  <a:spLocks noChangeAspect="1"/>
                </p:cNvSpPr>
                <p:nvPr/>
              </p:nvSpPr>
              <p:spPr>
                <a:xfrm>
                  <a:off x="764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正方形/長方形 126"/>
                <p:cNvSpPr>
                  <a:spLocks noChangeAspect="1"/>
                </p:cNvSpPr>
                <p:nvPr/>
              </p:nvSpPr>
              <p:spPr>
                <a:xfrm>
                  <a:off x="1089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正方形/長方形 127"/>
                <p:cNvSpPr>
                  <a:spLocks noChangeAspect="1"/>
                </p:cNvSpPr>
                <p:nvPr/>
              </p:nvSpPr>
              <p:spPr>
                <a:xfrm>
                  <a:off x="14142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正方形/長方形 128"/>
                <p:cNvSpPr>
                  <a:spLocks noChangeAspect="1"/>
                </p:cNvSpPr>
                <p:nvPr/>
              </p:nvSpPr>
              <p:spPr>
                <a:xfrm>
                  <a:off x="17389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正方形/長方形 129"/>
                <p:cNvSpPr>
                  <a:spLocks noChangeAspect="1"/>
                </p:cNvSpPr>
                <p:nvPr/>
              </p:nvSpPr>
              <p:spPr>
                <a:xfrm>
                  <a:off x="2063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正方形/長方形 130"/>
                <p:cNvSpPr>
                  <a:spLocks noChangeAspect="1"/>
                </p:cNvSpPr>
                <p:nvPr/>
              </p:nvSpPr>
              <p:spPr>
                <a:xfrm>
                  <a:off x="2388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正方形/長方形 131"/>
                <p:cNvSpPr>
                  <a:spLocks noChangeAspect="1"/>
                </p:cNvSpPr>
                <p:nvPr/>
              </p:nvSpPr>
              <p:spPr>
                <a:xfrm>
                  <a:off x="27132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正方形/長方形 132"/>
                <p:cNvSpPr>
                  <a:spLocks noChangeAspect="1"/>
                </p:cNvSpPr>
                <p:nvPr/>
              </p:nvSpPr>
              <p:spPr>
                <a:xfrm>
                  <a:off x="30379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正方形/長方形 133"/>
                <p:cNvSpPr>
                  <a:spLocks noChangeAspect="1"/>
                </p:cNvSpPr>
                <p:nvPr/>
              </p:nvSpPr>
              <p:spPr>
                <a:xfrm>
                  <a:off x="336270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正方形/長方形 134"/>
                <p:cNvSpPr>
                  <a:spLocks noChangeAspect="1"/>
                </p:cNvSpPr>
                <p:nvPr/>
              </p:nvSpPr>
              <p:spPr>
                <a:xfrm>
                  <a:off x="3687453" y="51757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0" name="図形グループ 166"/>
              <p:cNvGrpSpPr/>
              <p:nvPr/>
            </p:nvGrpSpPr>
            <p:grpSpPr>
              <a:xfrm>
                <a:off x="3890998" y="2736784"/>
                <a:ext cx="974250" cy="974250"/>
                <a:chOff x="4423543" y="3048982"/>
                <a:chExt cx="974250" cy="974250"/>
              </a:xfrm>
            </p:grpSpPr>
            <p:sp>
              <p:nvSpPr>
                <p:cNvPr id="448" name="正方形/長方形 157"/>
                <p:cNvSpPr>
                  <a:spLocks noChangeAspect="1"/>
                </p:cNvSpPr>
                <p:nvPr/>
              </p:nvSpPr>
              <p:spPr>
                <a:xfrm>
                  <a:off x="442354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正方形/長方形 158"/>
                <p:cNvSpPr>
                  <a:spLocks noChangeAspect="1"/>
                </p:cNvSpPr>
                <p:nvPr/>
              </p:nvSpPr>
              <p:spPr>
                <a:xfrm>
                  <a:off x="474829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正方形/長方形 159"/>
                <p:cNvSpPr>
                  <a:spLocks noChangeAspect="1"/>
                </p:cNvSpPr>
                <p:nvPr/>
              </p:nvSpPr>
              <p:spPr>
                <a:xfrm>
                  <a:off x="507304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1" name="正方形/長方形 160"/>
                <p:cNvSpPr>
                  <a:spLocks noChangeAspect="1"/>
                </p:cNvSpPr>
                <p:nvPr/>
              </p:nvSpPr>
              <p:spPr>
                <a:xfrm>
                  <a:off x="442354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正方形/長方形 161"/>
                <p:cNvSpPr>
                  <a:spLocks noChangeAspect="1"/>
                </p:cNvSpPr>
                <p:nvPr/>
              </p:nvSpPr>
              <p:spPr>
                <a:xfrm>
                  <a:off x="474829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正方形/長方形 162"/>
                <p:cNvSpPr>
                  <a:spLocks noChangeAspect="1"/>
                </p:cNvSpPr>
                <p:nvPr/>
              </p:nvSpPr>
              <p:spPr>
                <a:xfrm>
                  <a:off x="507304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4" name="正方形/長方形 163"/>
                <p:cNvSpPr>
                  <a:spLocks noChangeAspect="1"/>
                </p:cNvSpPr>
                <p:nvPr/>
              </p:nvSpPr>
              <p:spPr>
                <a:xfrm>
                  <a:off x="442354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正方形/長方形 164"/>
                <p:cNvSpPr>
                  <a:spLocks noChangeAspect="1"/>
                </p:cNvSpPr>
                <p:nvPr/>
              </p:nvSpPr>
              <p:spPr>
                <a:xfrm>
                  <a:off x="474829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正方形/長方形 165"/>
                <p:cNvSpPr>
                  <a:spLocks noChangeAspect="1"/>
                </p:cNvSpPr>
                <p:nvPr/>
              </p:nvSpPr>
              <p:spPr>
                <a:xfrm>
                  <a:off x="507304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1" name="図形グループ 169"/>
              <p:cNvGrpSpPr/>
              <p:nvPr/>
            </p:nvGrpSpPr>
            <p:grpSpPr>
              <a:xfrm>
                <a:off x="222691" y="2787385"/>
                <a:ext cx="974250" cy="974250"/>
                <a:chOff x="4423543" y="3048982"/>
                <a:chExt cx="974250" cy="974250"/>
              </a:xfrm>
            </p:grpSpPr>
            <p:sp>
              <p:nvSpPr>
                <p:cNvPr id="439" name="正方形/長方形 170"/>
                <p:cNvSpPr>
                  <a:spLocks noChangeAspect="1"/>
                </p:cNvSpPr>
                <p:nvPr/>
              </p:nvSpPr>
              <p:spPr>
                <a:xfrm>
                  <a:off x="442354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正方形/長方形 171"/>
                <p:cNvSpPr>
                  <a:spLocks noChangeAspect="1"/>
                </p:cNvSpPr>
                <p:nvPr/>
              </p:nvSpPr>
              <p:spPr>
                <a:xfrm>
                  <a:off x="474829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正方形/長方形 172"/>
                <p:cNvSpPr>
                  <a:spLocks noChangeAspect="1"/>
                </p:cNvSpPr>
                <p:nvPr/>
              </p:nvSpPr>
              <p:spPr>
                <a:xfrm>
                  <a:off x="5073043" y="30489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2" name="正方形/長方形 173"/>
                <p:cNvSpPr>
                  <a:spLocks noChangeAspect="1"/>
                </p:cNvSpPr>
                <p:nvPr/>
              </p:nvSpPr>
              <p:spPr>
                <a:xfrm>
                  <a:off x="442354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正方形/長方形 174"/>
                <p:cNvSpPr>
                  <a:spLocks noChangeAspect="1"/>
                </p:cNvSpPr>
                <p:nvPr/>
              </p:nvSpPr>
              <p:spPr>
                <a:xfrm>
                  <a:off x="474829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正方形/長方形 175"/>
                <p:cNvSpPr>
                  <a:spLocks noChangeAspect="1"/>
                </p:cNvSpPr>
                <p:nvPr/>
              </p:nvSpPr>
              <p:spPr>
                <a:xfrm>
                  <a:off x="5073043" y="337373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5" name="正方形/長方形 176"/>
                <p:cNvSpPr>
                  <a:spLocks noChangeAspect="1"/>
                </p:cNvSpPr>
                <p:nvPr/>
              </p:nvSpPr>
              <p:spPr>
                <a:xfrm>
                  <a:off x="442354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正方形/長方形 177"/>
                <p:cNvSpPr>
                  <a:spLocks noChangeAspect="1"/>
                </p:cNvSpPr>
                <p:nvPr/>
              </p:nvSpPr>
              <p:spPr>
                <a:xfrm>
                  <a:off x="474829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正方形/長方形 178"/>
                <p:cNvSpPr>
                  <a:spLocks noChangeAspect="1"/>
                </p:cNvSpPr>
                <p:nvPr/>
              </p:nvSpPr>
              <p:spPr>
                <a:xfrm>
                  <a:off x="5073043" y="3698482"/>
                  <a:ext cx="324750" cy="324750"/>
                </a:xfrm>
                <a:prstGeom prst="rect">
                  <a:avLst/>
                </a:prstGeom>
                <a:solidFill>
                  <a:schemeClr val="bg1"/>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2" name="図形グループ 282"/>
              <p:cNvGrpSpPr/>
              <p:nvPr/>
            </p:nvGrpSpPr>
            <p:grpSpPr>
              <a:xfrm>
                <a:off x="6148574" y="2736784"/>
                <a:ext cx="2598000" cy="2598000"/>
                <a:chOff x="5646077" y="2730151"/>
                <a:chExt cx="2598000" cy="2598000"/>
              </a:xfrm>
            </p:grpSpPr>
            <p:sp>
              <p:nvSpPr>
                <p:cNvPr id="375" name="正方形/長方形 183"/>
                <p:cNvSpPr>
                  <a:spLocks noChangeAspect="1"/>
                </p:cNvSpPr>
                <p:nvPr/>
              </p:nvSpPr>
              <p:spPr>
                <a:xfrm>
                  <a:off x="5970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正方形/長方形 184"/>
                <p:cNvSpPr>
                  <a:spLocks noChangeAspect="1"/>
                </p:cNvSpPr>
                <p:nvPr/>
              </p:nvSpPr>
              <p:spPr>
                <a:xfrm>
                  <a:off x="6295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正方形/長方形 185"/>
                <p:cNvSpPr>
                  <a:spLocks noChangeAspect="1"/>
                </p:cNvSpPr>
                <p:nvPr/>
              </p:nvSpPr>
              <p:spPr>
                <a:xfrm>
                  <a:off x="6620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正方形/長方形 186"/>
                <p:cNvSpPr>
                  <a:spLocks noChangeAspect="1"/>
                </p:cNvSpPr>
                <p:nvPr/>
              </p:nvSpPr>
              <p:spPr>
                <a:xfrm>
                  <a:off x="69450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正方形/長方形 187"/>
                <p:cNvSpPr>
                  <a:spLocks noChangeAspect="1"/>
                </p:cNvSpPr>
                <p:nvPr/>
              </p:nvSpPr>
              <p:spPr>
                <a:xfrm>
                  <a:off x="7269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正方形/長方形 188"/>
                <p:cNvSpPr>
                  <a:spLocks noChangeAspect="1"/>
                </p:cNvSpPr>
                <p:nvPr/>
              </p:nvSpPr>
              <p:spPr>
                <a:xfrm>
                  <a:off x="7594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正方形/長方形 189"/>
                <p:cNvSpPr>
                  <a:spLocks noChangeAspect="1"/>
                </p:cNvSpPr>
                <p:nvPr/>
              </p:nvSpPr>
              <p:spPr>
                <a:xfrm>
                  <a:off x="7919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正方形/長方形 192"/>
                <p:cNvSpPr>
                  <a:spLocks noChangeAspect="1"/>
                </p:cNvSpPr>
                <p:nvPr/>
              </p:nvSpPr>
              <p:spPr>
                <a:xfrm>
                  <a:off x="5646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正方形/長方形 193"/>
                <p:cNvSpPr>
                  <a:spLocks noChangeAspect="1"/>
                </p:cNvSpPr>
                <p:nvPr/>
              </p:nvSpPr>
              <p:spPr>
                <a:xfrm>
                  <a:off x="5970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正方形/長方形 194"/>
                <p:cNvSpPr>
                  <a:spLocks noChangeAspect="1"/>
                </p:cNvSpPr>
                <p:nvPr/>
              </p:nvSpPr>
              <p:spPr>
                <a:xfrm>
                  <a:off x="6295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正方形/長方形 195"/>
                <p:cNvSpPr>
                  <a:spLocks noChangeAspect="1"/>
                </p:cNvSpPr>
                <p:nvPr/>
              </p:nvSpPr>
              <p:spPr>
                <a:xfrm>
                  <a:off x="6620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正方形/長方形 196"/>
                <p:cNvSpPr>
                  <a:spLocks noChangeAspect="1"/>
                </p:cNvSpPr>
                <p:nvPr/>
              </p:nvSpPr>
              <p:spPr>
                <a:xfrm>
                  <a:off x="6945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正方形/長方形 197"/>
                <p:cNvSpPr>
                  <a:spLocks noChangeAspect="1"/>
                </p:cNvSpPr>
                <p:nvPr/>
              </p:nvSpPr>
              <p:spPr>
                <a:xfrm>
                  <a:off x="7269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正方形/長方形 198"/>
                <p:cNvSpPr>
                  <a:spLocks noChangeAspect="1"/>
                </p:cNvSpPr>
                <p:nvPr/>
              </p:nvSpPr>
              <p:spPr>
                <a:xfrm>
                  <a:off x="7594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正方形/長方形 199"/>
                <p:cNvSpPr>
                  <a:spLocks noChangeAspect="1"/>
                </p:cNvSpPr>
                <p:nvPr/>
              </p:nvSpPr>
              <p:spPr>
                <a:xfrm>
                  <a:off x="7919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正方形/長方形 202"/>
                <p:cNvSpPr>
                  <a:spLocks noChangeAspect="1"/>
                </p:cNvSpPr>
                <p:nvPr/>
              </p:nvSpPr>
              <p:spPr>
                <a:xfrm>
                  <a:off x="5646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正方形/長方形 203"/>
                <p:cNvSpPr>
                  <a:spLocks noChangeAspect="1"/>
                </p:cNvSpPr>
                <p:nvPr/>
              </p:nvSpPr>
              <p:spPr>
                <a:xfrm>
                  <a:off x="5970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正方形/長方形 204"/>
                <p:cNvSpPr>
                  <a:spLocks noChangeAspect="1"/>
                </p:cNvSpPr>
                <p:nvPr/>
              </p:nvSpPr>
              <p:spPr>
                <a:xfrm>
                  <a:off x="6295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正方形/長方形 205"/>
                <p:cNvSpPr>
                  <a:spLocks noChangeAspect="1"/>
                </p:cNvSpPr>
                <p:nvPr/>
              </p:nvSpPr>
              <p:spPr>
                <a:xfrm>
                  <a:off x="6620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正方形/長方形 206"/>
                <p:cNvSpPr>
                  <a:spLocks noChangeAspect="1"/>
                </p:cNvSpPr>
                <p:nvPr/>
              </p:nvSpPr>
              <p:spPr>
                <a:xfrm>
                  <a:off x="6945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正方形/長方形 207"/>
                <p:cNvSpPr>
                  <a:spLocks noChangeAspect="1"/>
                </p:cNvSpPr>
                <p:nvPr/>
              </p:nvSpPr>
              <p:spPr>
                <a:xfrm>
                  <a:off x="7269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正方形/長方形 208"/>
                <p:cNvSpPr>
                  <a:spLocks noChangeAspect="1"/>
                </p:cNvSpPr>
                <p:nvPr/>
              </p:nvSpPr>
              <p:spPr>
                <a:xfrm>
                  <a:off x="7594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正方形/長方形 209"/>
                <p:cNvSpPr>
                  <a:spLocks noChangeAspect="1"/>
                </p:cNvSpPr>
                <p:nvPr/>
              </p:nvSpPr>
              <p:spPr>
                <a:xfrm>
                  <a:off x="7919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正方形/長方形 212"/>
                <p:cNvSpPr>
                  <a:spLocks noChangeAspect="1"/>
                </p:cNvSpPr>
                <p:nvPr/>
              </p:nvSpPr>
              <p:spPr>
                <a:xfrm>
                  <a:off x="5646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正方形/長方形 213"/>
                <p:cNvSpPr>
                  <a:spLocks noChangeAspect="1"/>
                </p:cNvSpPr>
                <p:nvPr/>
              </p:nvSpPr>
              <p:spPr>
                <a:xfrm>
                  <a:off x="5970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正方形/長方形 214"/>
                <p:cNvSpPr>
                  <a:spLocks noChangeAspect="1"/>
                </p:cNvSpPr>
                <p:nvPr/>
              </p:nvSpPr>
              <p:spPr>
                <a:xfrm>
                  <a:off x="6295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正方形/長方形 215"/>
                <p:cNvSpPr>
                  <a:spLocks noChangeAspect="1"/>
                </p:cNvSpPr>
                <p:nvPr/>
              </p:nvSpPr>
              <p:spPr>
                <a:xfrm>
                  <a:off x="6620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正方形/長方形 216"/>
                <p:cNvSpPr>
                  <a:spLocks noChangeAspect="1"/>
                </p:cNvSpPr>
                <p:nvPr/>
              </p:nvSpPr>
              <p:spPr>
                <a:xfrm>
                  <a:off x="6945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正方形/長方形 217"/>
                <p:cNvSpPr>
                  <a:spLocks noChangeAspect="1"/>
                </p:cNvSpPr>
                <p:nvPr/>
              </p:nvSpPr>
              <p:spPr>
                <a:xfrm>
                  <a:off x="7269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正方形/長方形 218"/>
                <p:cNvSpPr>
                  <a:spLocks noChangeAspect="1"/>
                </p:cNvSpPr>
                <p:nvPr/>
              </p:nvSpPr>
              <p:spPr>
                <a:xfrm>
                  <a:off x="7594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正方形/長方形 219"/>
                <p:cNvSpPr>
                  <a:spLocks noChangeAspect="1"/>
                </p:cNvSpPr>
                <p:nvPr/>
              </p:nvSpPr>
              <p:spPr>
                <a:xfrm>
                  <a:off x="7919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正方形/長方形 222"/>
                <p:cNvSpPr>
                  <a:spLocks noChangeAspect="1"/>
                </p:cNvSpPr>
                <p:nvPr/>
              </p:nvSpPr>
              <p:spPr>
                <a:xfrm>
                  <a:off x="5646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正方形/長方形 223"/>
                <p:cNvSpPr>
                  <a:spLocks noChangeAspect="1"/>
                </p:cNvSpPr>
                <p:nvPr/>
              </p:nvSpPr>
              <p:spPr>
                <a:xfrm>
                  <a:off x="5970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正方形/長方形 224"/>
                <p:cNvSpPr>
                  <a:spLocks noChangeAspect="1"/>
                </p:cNvSpPr>
                <p:nvPr/>
              </p:nvSpPr>
              <p:spPr>
                <a:xfrm>
                  <a:off x="6295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正方形/長方形 225"/>
                <p:cNvSpPr>
                  <a:spLocks noChangeAspect="1"/>
                </p:cNvSpPr>
                <p:nvPr/>
              </p:nvSpPr>
              <p:spPr>
                <a:xfrm>
                  <a:off x="6620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正方形/長方形 226"/>
                <p:cNvSpPr>
                  <a:spLocks noChangeAspect="1"/>
                </p:cNvSpPr>
                <p:nvPr/>
              </p:nvSpPr>
              <p:spPr>
                <a:xfrm>
                  <a:off x="6945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正方形/長方形 227"/>
                <p:cNvSpPr>
                  <a:spLocks noChangeAspect="1"/>
                </p:cNvSpPr>
                <p:nvPr/>
              </p:nvSpPr>
              <p:spPr>
                <a:xfrm>
                  <a:off x="7269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正方形/長方形 228"/>
                <p:cNvSpPr>
                  <a:spLocks noChangeAspect="1"/>
                </p:cNvSpPr>
                <p:nvPr/>
              </p:nvSpPr>
              <p:spPr>
                <a:xfrm>
                  <a:off x="7594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正方形/長方形 229"/>
                <p:cNvSpPr>
                  <a:spLocks noChangeAspect="1"/>
                </p:cNvSpPr>
                <p:nvPr/>
              </p:nvSpPr>
              <p:spPr>
                <a:xfrm>
                  <a:off x="7919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正方形/長方形 232"/>
                <p:cNvSpPr>
                  <a:spLocks noChangeAspect="1"/>
                </p:cNvSpPr>
                <p:nvPr/>
              </p:nvSpPr>
              <p:spPr>
                <a:xfrm>
                  <a:off x="5646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正方形/長方形 233"/>
                <p:cNvSpPr>
                  <a:spLocks noChangeAspect="1"/>
                </p:cNvSpPr>
                <p:nvPr/>
              </p:nvSpPr>
              <p:spPr>
                <a:xfrm>
                  <a:off x="5970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正方形/長方形 234"/>
                <p:cNvSpPr>
                  <a:spLocks noChangeAspect="1"/>
                </p:cNvSpPr>
                <p:nvPr/>
              </p:nvSpPr>
              <p:spPr>
                <a:xfrm>
                  <a:off x="6295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正方形/長方形 235"/>
                <p:cNvSpPr>
                  <a:spLocks noChangeAspect="1"/>
                </p:cNvSpPr>
                <p:nvPr/>
              </p:nvSpPr>
              <p:spPr>
                <a:xfrm>
                  <a:off x="6620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正方形/長方形 236"/>
                <p:cNvSpPr>
                  <a:spLocks noChangeAspect="1"/>
                </p:cNvSpPr>
                <p:nvPr/>
              </p:nvSpPr>
              <p:spPr>
                <a:xfrm>
                  <a:off x="6945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正方形/長方形 237"/>
                <p:cNvSpPr>
                  <a:spLocks noChangeAspect="1"/>
                </p:cNvSpPr>
                <p:nvPr/>
              </p:nvSpPr>
              <p:spPr>
                <a:xfrm>
                  <a:off x="7269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正方形/長方形 238"/>
                <p:cNvSpPr>
                  <a:spLocks noChangeAspect="1"/>
                </p:cNvSpPr>
                <p:nvPr/>
              </p:nvSpPr>
              <p:spPr>
                <a:xfrm>
                  <a:off x="7594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正方形/長方形 239"/>
                <p:cNvSpPr>
                  <a:spLocks noChangeAspect="1"/>
                </p:cNvSpPr>
                <p:nvPr/>
              </p:nvSpPr>
              <p:spPr>
                <a:xfrm>
                  <a:off x="7919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正方形/長方形 242"/>
                <p:cNvSpPr>
                  <a:spLocks noChangeAspect="1"/>
                </p:cNvSpPr>
                <p:nvPr/>
              </p:nvSpPr>
              <p:spPr>
                <a:xfrm>
                  <a:off x="5646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正方形/長方形 243"/>
                <p:cNvSpPr>
                  <a:spLocks noChangeAspect="1"/>
                </p:cNvSpPr>
                <p:nvPr/>
              </p:nvSpPr>
              <p:spPr>
                <a:xfrm>
                  <a:off x="5970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正方形/長方形 244"/>
                <p:cNvSpPr>
                  <a:spLocks noChangeAspect="1"/>
                </p:cNvSpPr>
                <p:nvPr/>
              </p:nvSpPr>
              <p:spPr>
                <a:xfrm>
                  <a:off x="6295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正方形/長方形 245"/>
                <p:cNvSpPr>
                  <a:spLocks noChangeAspect="1"/>
                </p:cNvSpPr>
                <p:nvPr/>
              </p:nvSpPr>
              <p:spPr>
                <a:xfrm>
                  <a:off x="6620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正方形/長方形 246"/>
                <p:cNvSpPr>
                  <a:spLocks noChangeAspect="1"/>
                </p:cNvSpPr>
                <p:nvPr/>
              </p:nvSpPr>
              <p:spPr>
                <a:xfrm>
                  <a:off x="6945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正方形/長方形 247"/>
                <p:cNvSpPr>
                  <a:spLocks noChangeAspect="1"/>
                </p:cNvSpPr>
                <p:nvPr/>
              </p:nvSpPr>
              <p:spPr>
                <a:xfrm>
                  <a:off x="7269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正方形/長方形 248"/>
                <p:cNvSpPr>
                  <a:spLocks noChangeAspect="1"/>
                </p:cNvSpPr>
                <p:nvPr/>
              </p:nvSpPr>
              <p:spPr>
                <a:xfrm>
                  <a:off x="7594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正方形/長方形 249"/>
                <p:cNvSpPr>
                  <a:spLocks noChangeAspect="1"/>
                </p:cNvSpPr>
                <p:nvPr/>
              </p:nvSpPr>
              <p:spPr>
                <a:xfrm>
                  <a:off x="7919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正方形/長方形 252"/>
                <p:cNvSpPr>
                  <a:spLocks noChangeAspect="1"/>
                </p:cNvSpPr>
                <p:nvPr/>
              </p:nvSpPr>
              <p:spPr>
                <a:xfrm>
                  <a:off x="5646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正方形/長方形 253"/>
                <p:cNvSpPr>
                  <a:spLocks noChangeAspect="1"/>
                </p:cNvSpPr>
                <p:nvPr/>
              </p:nvSpPr>
              <p:spPr>
                <a:xfrm>
                  <a:off x="5970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正方形/長方形 254"/>
                <p:cNvSpPr>
                  <a:spLocks noChangeAspect="1"/>
                </p:cNvSpPr>
                <p:nvPr/>
              </p:nvSpPr>
              <p:spPr>
                <a:xfrm>
                  <a:off x="6295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正方形/長方形 255"/>
                <p:cNvSpPr>
                  <a:spLocks noChangeAspect="1"/>
                </p:cNvSpPr>
                <p:nvPr/>
              </p:nvSpPr>
              <p:spPr>
                <a:xfrm>
                  <a:off x="6620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正方形/長方形 256"/>
                <p:cNvSpPr>
                  <a:spLocks noChangeAspect="1"/>
                </p:cNvSpPr>
                <p:nvPr/>
              </p:nvSpPr>
              <p:spPr>
                <a:xfrm>
                  <a:off x="6945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正方形/長方形 257"/>
                <p:cNvSpPr>
                  <a:spLocks noChangeAspect="1"/>
                </p:cNvSpPr>
                <p:nvPr/>
              </p:nvSpPr>
              <p:spPr>
                <a:xfrm>
                  <a:off x="7269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正方形/長方形 258"/>
                <p:cNvSpPr>
                  <a:spLocks noChangeAspect="1"/>
                </p:cNvSpPr>
                <p:nvPr/>
              </p:nvSpPr>
              <p:spPr>
                <a:xfrm>
                  <a:off x="7594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正方形/長方形 259"/>
                <p:cNvSpPr>
                  <a:spLocks noChangeAspect="1"/>
                </p:cNvSpPr>
                <p:nvPr/>
              </p:nvSpPr>
              <p:spPr>
                <a:xfrm>
                  <a:off x="7919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正方形/長方形 182"/>
                <p:cNvSpPr>
                  <a:spLocks noChangeAspect="1"/>
                </p:cNvSpPr>
                <p:nvPr/>
              </p:nvSpPr>
              <p:spPr>
                <a:xfrm>
                  <a:off x="5646077" y="2730151"/>
                  <a:ext cx="324750" cy="324750"/>
                </a:xfrm>
                <a:prstGeom prst="rect">
                  <a:avLst/>
                </a:prstGeom>
                <a:solidFill>
                  <a:schemeClr val="bg1"/>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3" name="テキスト ボックス 283"/>
              <p:cNvSpPr txBox="1"/>
              <p:nvPr/>
            </p:nvSpPr>
            <p:spPr>
              <a:xfrm>
                <a:off x="173924" y="2367453"/>
                <a:ext cx="2050065" cy="437916"/>
              </a:xfrm>
              <a:prstGeom prst="rect">
                <a:avLst/>
              </a:prstGeom>
              <a:noFill/>
            </p:spPr>
            <p:txBody>
              <a:bodyPr wrap="square" rtlCol="0">
                <a:spAutoFit/>
              </a:bodyPr>
              <a:lstStyle/>
              <a:p>
                <a:r>
                  <a:rPr kumimoji="1" lang="en-US" altLang="ja-JP" dirty="0">
                    <a:latin typeface="+mn-ea"/>
                    <a:cs typeface="+mn-ea"/>
                  </a:rPr>
                  <a:t>Input image</a:t>
                </a:r>
                <a:endParaRPr kumimoji="1" lang="ja-JP" altLang="en-US" dirty="0">
                  <a:latin typeface="+mn-ea"/>
                  <a:cs typeface="+mn-ea"/>
                </a:endParaRPr>
              </a:p>
            </p:txBody>
          </p:sp>
          <p:sp>
            <p:nvSpPr>
              <p:cNvPr id="214" name="テキスト ボックス 284"/>
              <p:cNvSpPr txBox="1"/>
              <p:nvPr/>
            </p:nvSpPr>
            <p:spPr>
              <a:xfrm>
                <a:off x="6276559" y="2329927"/>
                <a:ext cx="2050065" cy="437916"/>
              </a:xfrm>
              <a:prstGeom prst="rect">
                <a:avLst/>
              </a:prstGeom>
              <a:noFill/>
            </p:spPr>
            <p:txBody>
              <a:bodyPr wrap="square" rtlCol="0">
                <a:spAutoFit/>
              </a:bodyPr>
              <a:lstStyle/>
              <a:p>
                <a:r>
                  <a:rPr kumimoji="1" lang="en-US" altLang="ja-JP" dirty="0">
                    <a:latin typeface="+mn-ea"/>
                    <a:cs typeface="+mn-ea"/>
                  </a:rPr>
                  <a:t>Feature map</a:t>
                </a:r>
                <a:endParaRPr kumimoji="1" lang="ja-JP" altLang="en-US" dirty="0">
                  <a:latin typeface="+mn-ea"/>
                  <a:cs typeface="+mn-ea"/>
                </a:endParaRPr>
              </a:p>
            </p:txBody>
          </p:sp>
          <p:sp>
            <p:nvSpPr>
              <p:cNvPr id="215" name="テキスト ボックス 285"/>
              <p:cNvSpPr txBox="1"/>
              <p:nvPr/>
            </p:nvSpPr>
            <p:spPr>
              <a:xfrm>
                <a:off x="1809313" y="2381268"/>
                <a:ext cx="1336398" cy="437916"/>
              </a:xfrm>
              <a:prstGeom prst="rect">
                <a:avLst/>
              </a:prstGeom>
              <a:noFill/>
            </p:spPr>
            <p:txBody>
              <a:bodyPr wrap="square" rtlCol="0">
                <a:spAutoFit/>
              </a:bodyPr>
              <a:lstStyle/>
              <a:p>
                <a:r>
                  <a:rPr kumimoji="1" lang="en-US" altLang="ja-JP" dirty="0">
                    <a:latin typeface="+mn-ea"/>
                    <a:cs typeface="+mn-ea"/>
                  </a:rPr>
                  <a:t>10x10</a:t>
                </a:r>
                <a:endParaRPr kumimoji="1" lang="ja-JP" altLang="en-US" dirty="0">
                  <a:latin typeface="+mn-ea"/>
                  <a:cs typeface="+mn-ea"/>
                </a:endParaRPr>
              </a:p>
            </p:txBody>
          </p:sp>
          <p:sp>
            <p:nvSpPr>
              <p:cNvPr id="216" name="テキスト ボックス 288"/>
              <p:cNvSpPr txBox="1"/>
              <p:nvPr/>
            </p:nvSpPr>
            <p:spPr>
              <a:xfrm>
                <a:off x="8006410" y="2350726"/>
                <a:ext cx="1064913" cy="437916"/>
              </a:xfrm>
              <a:prstGeom prst="rect">
                <a:avLst/>
              </a:prstGeom>
              <a:noFill/>
            </p:spPr>
            <p:txBody>
              <a:bodyPr wrap="square" rtlCol="0">
                <a:spAutoFit/>
              </a:bodyPr>
              <a:lstStyle/>
              <a:p>
                <a:r>
                  <a:rPr kumimoji="1" lang="en-US" altLang="ja-JP" dirty="0">
                    <a:latin typeface="+mn-ea"/>
                    <a:cs typeface="+mn-ea"/>
                  </a:rPr>
                  <a:t>8x8</a:t>
                </a:r>
                <a:endParaRPr kumimoji="1" lang="ja-JP" altLang="en-US" dirty="0">
                  <a:latin typeface="+mn-ea"/>
                  <a:cs typeface="+mn-ea"/>
                </a:endParaRPr>
              </a:p>
            </p:txBody>
          </p:sp>
          <p:cxnSp>
            <p:nvCxnSpPr>
              <p:cNvPr id="217" name="直線矢印コネクタ 290"/>
              <p:cNvCxnSpPr>
                <a:stCxn id="453" idx="3"/>
                <a:endCxn id="438" idx="1"/>
              </p:cNvCxnSpPr>
              <p:nvPr/>
            </p:nvCxnSpPr>
            <p:spPr>
              <a:xfrm flipV="1">
                <a:off x="4865248" y="2899159"/>
                <a:ext cx="1283326" cy="324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18" name="図形グループ 210"/>
              <p:cNvGrpSpPr/>
              <p:nvPr/>
            </p:nvGrpSpPr>
            <p:grpSpPr>
              <a:xfrm>
                <a:off x="4056669" y="3438765"/>
                <a:ext cx="974250" cy="974250"/>
                <a:chOff x="4423543" y="3048982"/>
                <a:chExt cx="974250" cy="974250"/>
              </a:xfrm>
            </p:grpSpPr>
            <p:sp>
              <p:nvSpPr>
                <p:cNvPr id="366" name="正方形/長方形 211"/>
                <p:cNvSpPr>
                  <a:spLocks noChangeAspect="1"/>
                </p:cNvSpPr>
                <p:nvPr/>
              </p:nvSpPr>
              <p:spPr>
                <a:xfrm>
                  <a:off x="4423543" y="30489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正方形/長方形 220"/>
                <p:cNvSpPr>
                  <a:spLocks noChangeAspect="1"/>
                </p:cNvSpPr>
                <p:nvPr/>
              </p:nvSpPr>
              <p:spPr>
                <a:xfrm>
                  <a:off x="4748293" y="30489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正方形/長方形 221"/>
                <p:cNvSpPr>
                  <a:spLocks noChangeAspect="1"/>
                </p:cNvSpPr>
                <p:nvPr/>
              </p:nvSpPr>
              <p:spPr>
                <a:xfrm>
                  <a:off x="5073043" y="30489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9" name="正方形/長方形 230"/>
                <p:cNvSpPr>
                  <a:spLocks noChangeAspect="1"/>
                </p:cNvSpPr>
                <p:nvPr/>
              </p:nvSpPr>
              <p:spPr>
                <a:xfrm>
                  <a:off x="4423543" y="337373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正方形/長方形 231"/>
                <p:cNvSpPr>
                  <a:spLocks noChangeAspect="1"/>
                </p:cNvSpPr>
                <p:nvPr/>
              </p:nvSpPr>
              <p:spPr>
                <a:xfrm>
                  <a:off x="4748293" y="337373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正方形/長方形 240"/>
                <p:cNvSpPr>
                  <a:spLocks noChangeAspect="1"/>
                </p:cNvSpPr>
                <p:nvPr/>
              </p:nvSpPr>
              <p:spPr>
                <a:xfrm>
                  <a:off x="5073043" y="337373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2" name="正方形/長方形 241"/>
                <p:cNvSpPr>
                  <a:spLocks noChangeAspect="1"/>
                </p:cNvSpPr>
                <p:nvPr/>
              </p:nvSpPr>
              <p:spPr>
                <a:xfrm>
                  <a:off x="4423543" y="36984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正方形/長方形 250"/>
                <p:cNvSpPr>
                  <a:spLocks noChangeAspect="1"/>
                </p:cNvSpPr>
                <p:nvPr/>
              </p:nvSpPr>
              <p:spPr>
                <a:xfrm>
                  <a:off x="4748293" y="36984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正方形/長方形 251"/>
                <p:cNvSpPr>
                  <a:spLocks noChangeAspect="1"/>
                </p:cNvSpPr>
                <p:nvPr/>
              </p:nvSpPr>
              <p:spPr>
                <a:xfrm>
                  <a:off x="5073043" y="3698482"/>
                  <a:ext cx="324750" cy="324750"/>
                </a:xfrm>
                <a:prstGeom prst="rect">
                  <a:avLst/>
                </a:prstGeom>
                <a:solidFill>
                  <a:schemeClr val="bg1"/>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219" name="図形グループ 260"/>
              <p:cNvGrpSpPr/>
              <p:nvPr/>
            </p:nvGrpSpPr>
            <p:grpSpPr>
              <a:xfrm>
                <a:off x="4368148" y="4150936"/>
                <a:ext cx="974250" cy="974250"/>
                <a:chOff x="4423543" y="3048982"/>
                <a:chExt cx="974250" cy="974250"/>
              </a:xfrm>
            </p:grpSpPr>
            <p:sp>
              <p:nvSpPr>
                <p:cNvPr id="357" name="正方形/長方形 261"/>
                <p:cNvSpPr>
                  <a:spLocks noChangeAspect="1"/>
                </p:cNvSpPr>
                <p:nvPr/>
              </p:nvSpPr>
              <p:spPr>
                <a:xfrm>
                  <a:off x="4423543" y="30489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正方形/長方形 262"/>
                <p:cNvSpPr>
                  <a:spLocks noChangeAspect="1"/>
                </p:cNvSpPr>
                <p:nvPr/>
              </p:nvSpPr>
              <p:spPr>
                <a:xfrm>
                  <a:off x="4748293" y="30489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9" name="正方形/長方形 263"/>
                <p:cNvSpPr>
                  <a:spLocks noChangeAspect="1"/>
                </p:cNvSpPr>
                <p:nvPr/>
              </p:nvSpPr>
              <p:spPr>
                <a:xfrm>
                  <a:off x="5073043" y="30489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0" name="正方形/長方形 264"/>
                <p:cNvSpPr>
                  <a:spLocks noChangeAspect="1"/>
                </p:cNvSpPr>
                <p:nvPr/>
              </p:nvSpPr>
              <p:spPr>
                <a:xfrm>
                  <a:off x="4423543" y="337373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正方形/長方形 265"/>
                <p:cNvSpPr>
                  <a:spLocks noChangeAspect="1"/>
                </p:cNvSpPr>
                <p:nvPr/>
              </p:nvSpPr>
              <p:spPr>
                <a:xfrm>
                  <a:off x="4748293" y="337373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正方形/長方形 266"/>
                <p:cNvSpPr>
                  <a:spLocks noChangeAspect="1"/>
                </p:cNvSpPr>
                <p:nvPr/>
              </p:nvSpPr>
              <p:spPr>
                <a:xfrm>
                  <a:off x="5073043" y="337373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3" name="正方形/長方形 267"/>
                <p:cNvSpPr>
                  <a:spLocks noChangeAspect="1"/>
                </p:cNvSpPr>
                <p:nvPr/>
              </p:nvSpPr>
              <p:spPr>
                <a:xfrm>
                  <a:off x="4423543" y="36984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正方形/長方形 268"/>
                <p:cNvSpPr>
                  <a:spLocks noChangeAspect="1"/>
                </p:cNvSpPr>
                <p:nvPr/>
              </p:nvSpPr>
              <p:spPr>
                <a:xfrm>
                  <a:off x="4748293" y="36984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正方形/長方形 269"/>
                <p:cNvSpPr>
                  <a:spLocks noChangeAspect="1"/>
                </p:cNvSpPr>
                <p:nvPr/>
              </p:nvSpPr>
              <p:spPr>
                <a:xfrm>
                  <a:off x="5073043" y="3698482"/>
                  <a:ext cx="324750" cy="324750"/>
                </a:xfrm>
                <a:prstGeom prst="rect">
                  <a:avLst/>
                </a:prstGeom>
                <a:solidFill>
                  <a:schemeClr val="bg1"/>
                </a:solidFill>
                <a:ln w="28575"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20" name="テキスト ボックス 278"/>
              <p:cNvSpPr txBox="1"/>
              <p:nvPr/>
            </p:nvSpPr>
            <p:spPr>
              <a:xfrm>
                <a:off x="3591020" y="2329926"/>
                <a:ext cx="1106088" cy="437916"/>
              </a:xfrm>
              <a:prstGeom prst="rect">
                <a:avLst/>
              </a:prstGeom>
              <a:noFill/>
            </p:spPr>
            <p:txBody>
              <a:bodyPr wrap="square" rtlCol="0">
                <a:spAutoFit/>
              </a:bodyPr>
              <a:lstStyle/>
              <a:p>
                <a:r>
                  <a:rPr kumimoji="1" lang="en-US" altLang="ja-JP" dirty="0">
                    <a:latin typeface="+mn-ea"/>
                    <a:cs typeface="+mn-ea"/>
                  </a:rPr>
                  <a:t>kernel</a:t>
                </a:r>
                <a:endParaRPr kumimoji="1" lang="ja-JP" altLang="en-US" dirty="0">
                  <a:latin typeface="+mn-ea"/>
                  <a:cs typeface="+mn-ea"/>
                </a:endParaRPr>
              </a:p>
            </p:txBody>
          </p:sp>
          <p:sp>
            <p:nvSpPr>
              <p:cNvPr id="221" name="テキスト ボックス 279"/>
              <p:cNvSpPr txBox="1"/>
              <p:nvPr/>
            </p:nvSpPr>
            <p:spPr>
              <a:xfrm>
                <a:off x="4429167" y="2334489"/>
                <a:ext cx="1106088" cy="437916"/>
              </a:xfrm>
              <a:prstGeom prst="rect">
                <a:avLst/>
              </a:prstGeom>
              <a:noFill/>
            </p:spPr>
            <p:txBody>
              <a:bodyPr wrap="square" rtlCol="0">
                <a:spAutoFit/>
              </a:bodyPr>
              <a:lstStyle/>
              <a:p>
                <a:r>
                  <a:rPr kumimoji="1" lang="en-US" altLang="ja-JP" dirty="0">
                    <a:latin typeface="+mn-ea"/>
                    <a:cs typeface="+mn-ea"/>
                  </a:rPr>
                  <a:t>3x3</a:t>
                </a:r>
                <a:endParaRPr kumimoji="1" lang="ja-JP" altLang="en-US" dirty="0">
                  <a:latin typeface="+mn-ea"/>
                  <a:cs typeface="+mn-ea"/>
                </a:endParaRPr>
              </a:p>
            </p:txBody>
          </p:sp>
          <p:grpSp>
            <p:nvGrpSpPr>
              <p:cNvPr id="222" name="図形グループ 281"/>
              <p:cNvGrpSpPr/>
              <p:nvPr/>
            </p:nvGrpSpPr>
            <p:grpSpPr>
              <a:xfrm>
                <a:off x="6308781" y="3176686"/>
                <a:ext cx="2598000" cy="2598000"/>
                <a:chOff x="5646077" y="2730151"/>
                <a:chExt cx="2598000" cy="2598000"/>
              </a:xfrm>
            </p:grpSpPr>
            <p:sp>
              <p:nvSpPr>
                <p:cNvPr id="293" name="正方形/長方形 289"/>
                <p:cNvSpPr>
                  <a:spLocks noChangeAspect="1"/>
                </p:cNvSpPr>
                <p:nvPr/>
              </p:nvSpPr>
              <p:spPr>
                <a:xfrm>
                  <a:off x="5970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正方形/長方形 295"/>
                <p:cNvSpPr>
                  <a:spLocks noChangeAspect="1"/>
                </p:cNvSpPr>
                <p:nvPr/>
              </p:nvSpPr>
              <p:spPr>
                <a:xfrm>
                  <a:off x="6295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正方形/長方形 296"/>
                <p:cNvSpPr>
                  <a:spLocks noChangeAspect="1"/>
                </p:cNvSpPr>
                <p:nvPr/>
              </p:nvSpPr>
              <p:spPr>
                <a:xfrm>
                  <a:off x="6620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正方形/長方形 297"/>
                <p:cNvSpPr>
                  <a:spLocks noChangeAspect="1"/>
                </p:cNvSpPr>
                <p:nvPr/>
              </p:nvSpPr>
              <p:spPr>
                <a:xfrm>
                  <a:off x="69450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正方形/長方形 298"/>
                <p:cNvSpPr>
                  <a:spLocks noChangeAspect="1"/>
                </p:cNvSpPr>
                <p:nvPr/>
              </p:nvSpPr>
              <p:spPr>
                <a:xfrm>
                  <a:off x="7269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正方形/長方形 299"/>
                <p:cNvSpPr>
                  <a:spLocks noChangeAspect="1"/>
                </p:cNvSpPr>
                <p:nvPr/>
              </p:nvSpPr>
              <p:spPr>
                <a:xfrm>
                  <a:off x="7594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正方形/長方形 300"/>
                <p:cNvSpPr>
                  <a:spLocks noChangeAspect="1"/>
                </p:cNvSpPr>
                <p:nvPr/>
              </p:nvSpPr>
              <p:spPr>
                <a:xfrm>
                  <a:off x="7919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正方形/長方形 301"/>
                <p:cNvSpPr>
                  <a:spLocks noChangeAspect="1"/>
                </p:cNvSpPr>
                <p:nvPr/>
              </p:nvSpPr>
              <p:spPr>
                <a:xfrm>
                  <a:off x="5646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正方形/長方形 302"/>
                <p:cNvSpPr>
                  <a:spLocks noChangeAspect="1"/>
                </p:cNvSpPr>
                <p:nvPr/>
              </p:nvSpPr>
              <p:spPr>
                <a:xfrm>
                  <a:off x="5970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正方形/長方形 303"/>
                <p:cNvSpPr>
                  <a:spLocks noChangeAspect="1"/>
                </p:cNvSpPr>
                <p:nvPr/>
              </p:nvSpPr>
              <p:spPr>
                <a:xfrm>
                  <a:off x="6295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正方形/長方形 304"/>
                <p:cNvSpPr>
                  <a:spLocks noChangeAspect="1"/>
                </p:cNvSpPr>
                <p:nvPr/>
              </p:nvSpPr>
              <p:spPr>
                <a:xfrm>
                  <a:off x="6620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正方形/長方形 305"/>
                <p:cNvSpPr>
                  <a:spLocks noChangeAspect="1"/>
                </p:cNvSpPr>
                <p:nvPr/>
              </p:nvSpPr>
              <p:spPr>
                <a:xfrm>
                  <a:off x="6945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正方形/長方形 306"/>
                <p:cNvSpPr>
                  <a:spLocks noChangeAspect="1"/>
                </p:cNvSpPr>
                <p:nvPr/>
              </p:nvSpPr>
              <p:spPr>
                <a:xfrm>
                  <a:off x="7269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正方形/長方形 307"/>
                <p:cNvSpPr>
                  <a:spLocks noChangeAspect="1"/>
                </p:cNvSpPr>
                <p:nvPr/>
              </p:nvSpPr>
              <p:spPr>
                <a:xfrm>
                  <a:off x="7594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正方形/長方形 308"/>
                <p:cNvSpPr>
                  <a:spLocks noChangeAspect="1"/>
                </p:cNvSpPr>
                <p:nvPr/>
              </p:nvSpPr>
              <p:spPr>
                <a:xfrm>
                  <a:off x="7919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正方形/長方形 309"/>
                <p:cNvSpPr>
                  <a:spLocks noChangeAspect="1"/>
                </p:cNvSpPr>
                <p:nvPr/>
              </p:nvSpPr>
              <p:spPr>
                <a:xfrm>
                  <a:off x="5646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正方形/長方形 310"/>
                <p:cNvSpPr>
                  <a:spLocks noChangeAspect="1"/>
                </p:cNvSpPr>
                <p:nvPr/>
              </p:nvSpPr>
              <p:spPr>
                <a:xfrm>
                  <a:off x="5970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正方形/長方形 311"/>
                <p:cNvSpPr>
                  <a:spLocks noChangeAspect="1"/>
                </p:cNvSpPr>
                <p:nvPr/>
              </p:nvSpPr>
              <p:spPr>
                <a:xfrm>
                  <a:off x="6295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正方形/長方形 312"/>
                <p:cNvSpPr>
                  <a:spLocks noChangeAspect="1"/>
                </p:cNvSpPr>
                <p:nvPr/>
              </p:nvSpPr>
              <p:spPr>
                <a:xfrm>
                  <a:off x="6620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正方形/長方形 313"/>
                <p:cNvSpPr>
                  <a:spLocks noChangeAspect="1"/>
                </p:cNvSpPr>
                <p:nvPr/>
              </p:nvSpPr>
              <p:spPr>
                <a:xfrm>
                  <a:off x="6945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正方形/長方形 314"/>
                <p:cNvSpPr>
                  <a:spLocks noChangeAspect="1"/>
                </p:cNvSpPr>
                <p:nvPr/>
              </p:nvSpPr>
              <p:spPr>
                <a:xfrm>
                  <a:off x="7269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正方形/長方形 315"/>
                <p:cNvSpPr>
                  <a:spLocks noChangeAspect="1"/>
                </p:cNvSpPr>
                <p:nvPr/>
              </p:nvSpPr>
              <p:spPr>
                <a:xfrm>
                  <a:off x="7594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正方形/長方形 316"/>
                <p:cNvSpPr>
                  <a:spLocks noChangeAspect="1"/>
                </p:cNvSpPr>
                <p:nvPr/>
              </p:nvSpPr>
              <p:spPr>
                <a:xfrm>
                  <a:off x="7919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正方形/長方形 317"/>
                <p:cNvSpPr>
                  <a:spLocks noChangeAspect="1"/>
                </p:cNvSpPr>
                <p:nvPr/>
              </p:nvSpPr>
              <p:spPr>
                <a:xfrm>
                  <a:off x="5646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正方形/長方形 318"/>
                <p:cNvSpPr>
                  <a:spLocks noChangeAspect="1"/>
                </p:cNvSpPr>
                <p:nvPr/>
              </p:nvSpPr>
              <p:spPr>
                <a:xfrm>
                  <a:off x="5970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正方形/長方形 319"/>
                <p:cNvSpPr>
                  <a:spLocks noChangeAspect="1"/>
                </p:cNvSpPr>
                <p:nvPr/>
              </p:nvSpPr>
              <p:spPr>
                <a:xfrm>
                  <a:off x="6295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正方形/長方形 320"/>
                <p:cNvSpPr>
                  <a:spLocks noChangeAspect="1"/>
                </p:cNvSpPr>
                <p:nvPr/>
              </p:nvSpPr>
              <p:spPr>
                <a:xfrm>
                  <a:off x="6620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正方形/長方形 321"/>
                <p:cNvSpPr>
                  <a:spLocks noChangeAspect="1"/>
                </p:cNvSpPr>
                <p:nvPr/>
              </p:nvSpPr>
              <p:spPr>
                <a:xfrm>
                  <a:off x="6945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正方形/長方形 322"/>
                <p:cNvSpPr>
                  <a:spLocks noChangeAspect="1"/>
                </p:cNvSpPr>
                <p:nvPr/>
              </p:nvSpPr>
              <p:spPr>
                <a:xfrm>
                  <a:off x="7269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正方形/長方形 323"/>
                <p:cNvSpPr>
                  <a:spLocks noChangeAspect="1"/>
                </p:cNvSpPr>
                <p:nvPr/>
              </p:nvSpPr>
              <p:spPr>
                <a:xfrm>
                  <a:off x="7594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正方形/長方形 324"/>
                <p:cNvSpPr>
                  <a:spLocks noChangeAspect="1"/>
                </p:cNvSpPr>
                <p:nvPr/>
              </p:nvSpPr>
              <p:spPr>
                <a:xfrm>
                  <a:off x="7919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正方形/長方形 325"/>
                <p:cNvSpPr>
                  <a:spLocks noChangeAspect="1"/>
                </p:cNvSpPr>
                <p:nvPr/>
              </p:nvSpPr>
              <p:spPr>
                <a:xfrm>
                  <a:off x="5646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正方形/長方形 326"/>
                <p:cNvSpPr>
                  <a:spLocks noChangeAspect="1"/>
                </p:cNvSpPr>
                <p:nvPr/>
              </p:nvSpPr>
              <p:spPr>
                <a:xfrm>
                  <a:off x="5970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正方形/長方形 327"/>
                <p:cNvSpPr>
                  <a:spLocks noChangeAspect="1"/>
                </p:cNvSpPr>
                <p:nvPr/>
              </p:nvSpPr>
              <p:spPr>
                <a:xfrm>
                  <a:off x="6295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正方形/長方形 328"/>
                <p:cNvSpPr>
                  <a:spLocks noChangeAspect="1"/>
                </p:cNvSpPr>
                <p:nvPr/>
              </p:nvSpPr>
              <p:spPr>
                <a:xfrm>
                  <a:off x="6620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正方形/長方形 329"/>
                <p:cNvSpPr>
                  <a:spLocks noChangeAspect="1"/>
                </p:cNvSpPr>
                <p:nvPr/>
              </p:nvSpPr>
              <p:spPr>
                <a:xfrm>
                  <a:off x="6945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正方形/長方形 330"/>
                <p:cNvSpPr>
                  <a:spLocks noChangeAspect="1"/>
                </p:cNvSpPr>
                <p:nvPr/>
              </p:nvSpPr>
              <p:spPr>
                <a:xfrm>
                  <a:off x="7269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正方形/長方形 331"/>
                <p:cNvSpPr>
                  <a:spLocks noChangeAspect="1"/>
                </p:cNvSpPr>
                <p:nvPr/>
              </p:nvSpPr>
              <p:spPr>
                <a:xfrm>
                  <a:off x="7594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正方形/長方形 332"/>
                <p:cNvSpPr>
                  <a:spLocks noChangeAspect="1"/>
                </p:cNvSpPr>
                <p:nvPr/>
              </p:nvSpPr>
              <p:spPr>
                <a:xfrm>
                  <a:off x="7919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正方形/長方形 333"/>
                <p:cNvSpPr>
                  <a:spLocks noChangeAspect="1"/>
                </p:cNvSpPr>
                <p:nvPr/>
              </p:nvSpPr>
              <p:spPr>
                <a:xfrm>
                  <a:off x="5646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正方形/長方形 334"/>
                <p:cNvSpPr>
                  <a:spLocks noChangeAspect="1"/>
                </p:cNvSpPr>
                <p:nvPr/>
              </p:nvSpPr>
              <p:spPr>
                <a:xfrm>
                  <a:off x="5970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正方形/長方形 335"/>
                <p:cNvSpPr>
                  <a:spLocks noChangeAspect="1"/>
                </p:cNvSpPr>
                <p:nvPr/>
              </p:nvSpPr>
              <p:spPr>
                <a:xfrm>
                  <a:off x="6295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正方形/長方形 336"/>
                <p:cNvSpPr>
                  <a:spLocks noChangeAspect="1"/>
                </p:cNvSpPr>
                <p:nvPr/>
              </p:nvSpPr>
              <p:spPr>
                <a:xfrm>
                  <a:off x="6620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正方形/長方形 337"/>
                <p:cNvSpPr>
                  <a:spLocks noChangeAspect="1"/>
                </p:cNvSpPr>
                <p:nvPr/>
              </p:nvSpPr>
              <p:spPr>
                <a:xfrm>
                  <a:off x="6945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正方形/長方形 338"/>
                <p:cNvSpPr>
                  <a:spLocks noChangeAspect="1"/>
                </p:cNvSpPr>
                <p:nvPr/>
              </p:nvSpPr>
              <p:spPr>
                <a:xfrm>
                  <a:off x="7269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正方形/長方形 339"/>
                <p:cNvSpPr>
                  <a:spLocks noChangeAspect="1"/>
                </p:cNvSpPr>
                <p:nvPr/>
              </p:nvSpPr>
              <p:spPr>
                <a:xfrm>
                  <a:off x="7594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正方形/長方形 340"/>
                <p:cNvSpPr>
                  <a:spLocks noChangeAspect="1"/>
                </p:cNvSpPr>
                <p:nvPr/>
              </p:nvSpPr>
              <p:spPr>
                <a:xfrm>
                  <a:off x="7919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正方形/長方形 341"/>
                <p:cNvSpPr>
                  <a:spLocks noChangeAspect="1"/>
                </p:cNvSpPr>
                <p:nvPr/>
              </p:nvSpPr>
              <p:spPr>
                <a:xfrm>
                  <a:off x="5646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正方形/長方形 342"/>
                <p:cNvSpPr>
                  <a:spLocks noChangeAspect="1"/>
                </p:cNvSpPr>
                <p:nvPr/>
              </p:nvSpPr>
              <p:spPr>
                <a:xfrm>
                  <a:off x="5970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正方形/長方形 343"/>
                <p:cNvSpPr>
                  <a:spLocks noChangeAspect="1"/>
                </p:cNvSpPr>
                <p:nvPr/>
              </p:nvSpPr>
              <p:spPr>
                <a:xfrm>
                  <a:off x="6295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正方形/長方形 344"/>
                <p:cNvSpPr>
                  <a:spLocks noChangeAspect="1"/>
                </p:cNvSpPr>
                <p:nvPr/>
              </p:nvSpPr>
              <p:spPr>
                <a:xfrm>
                  <a:off x="6620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正方形/長方形 345"/>
                <p:cNvSpPr>
                  <a:spLocks noChangeAspect="1"/>
                </p:cNvSpPr>
                <p:nvPr/>
              </p:nvSpPr>
              <p:spPr>
                <a:xfrm>
                  <a:off x="6945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正方形/長方形 346"/>
                <p:cNvSpPr>
                  <a:spLocks noChangeAspect="1"/>
                </p:cNvSpPr>
                <p:nvPr/>
              </p:nvSpPr>
              <p:spPr>
                <a:xfrm>
                  <a:off x="7269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正方形/長方形 347"/>
                <p:cNvSpPr>
                  <a:spLocks noChangeAspect="1"/>
                </p:cNvSpPr>
                <p:nvPr/>
              </p:nvSpPr>
              <p:spPr>
                <a:xfrm>
                  <a:off x="7594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正方形/長方形 348"/>
                <p:cNvSpPr>
                  <a:spLocks noChangeAspect="1"/>
                </p:cNvSpPr>
                <p:nvPr/>
              </p:nvSpPr>
              <p:spPr>
                <a:xfrm>
                  <a:off x="7919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正方形/長方形 349"/>
                <p:cNvSpPr>
                  <a:spLocks noChangeAspect="1"/>
                </p:cNvSpPr>
                <p:nvPr/>
              </p:nvSpPr>
              <p:spPr>
                <a:xfrm>
                  <a:off x="5646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正方形/長方形 350"/>
                <p:cNvSpPr>
                  <a:spLocks noChangeAspect="1"/>
                </p:cNvSpPr>
                <p:nvPr/>
              </p:nvSpPr>
              <p:spPr>
                <a:xfrm>
                  <a:off x="5970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正方形/長方形 351"/>
                <p:cNvSpPr>
                  <a:spLocks noChangeAspect="1"/>
                </p:cNvSpPr>
                <p:nvPr/>
              </p:nvSpPr>
              <p:spPr>
                <a:xfrm>
                  <a:off x="6295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正方形/長方形 352"/>
                <p:cNvSpPr>
                  <a:spLocks noChangeAspect="1"/>
                </p:cNvSpPr>
                <p:nvPr/>
              </p:nvSpPr>
              <p:spPr>
                <a:xfrm>
                  <a:off x="6620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正方形/長方形 353"/>
                <p:cNvSpPr>
                  <a:spLocks noChangeAspect="1"/>
                </p:cNvSpPr>
                <p:nvPr/>
              </p:nvSpPr>
              <p:spPr>
                <a:xfrm>
                  <a:off x="6945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正方形/長方形 354"/>
                <p:cNvSpPr>
                  <a:spLocks noChangeAspect="1"/>
                </p:cNvSpPr>
                <p:nvPr/>
              </p:nvSpPr>
              <p:spPr>
                <a:xfrm>
                  <a:off x="7269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正方形/長方形 355"/>
                <p:cNvSpPr>
                  <a:spLocks noChangeAspect="1"/>
                </p:cNvSpPr>
                <p:nvPr/>
              </p:nvSpPr>
              <p:spPr>
                <a:xfrm>
                  <a:off x="7594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正方形/長方形 356"/>
                <p:cNvSpPr>
                  <a:spLocks noChangeAspect="1"/>
                </p:cNvSpPr>
                <p:nvPr/>
              </p:nvSpPr>
              <p:spPr>
                <a:xfrm>
                  <a:off x="7919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正方形/長方形 357"/>
                <p:cNvSpPr>
                  <a:spLocks noChangeAspect="1"/>
                </p:cNvSpPr>
                <p:nvPr/>
              </p:nvSpPr>
              <p:spPr>
                <a:xfrm>
                  <a:off x="5646077" y="2730151"/>
                  <a:ext cx="324750" cy="324750"/>
                </a:xfrm>
                <a:prstGeom prst="rect">
                  <a:avLst/>
                </a:prstGeom>
                <a:solidFill>
                  <a:schemeClr val="bg1"/>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3" name="図形グループ 358"/>
              <p:cNvGrpSpPr/>
              <p:nvPr/>
            </p:nvGrpSpPr>
            <p:grpSpPr>
              <a:xfrm>
                <a:off x="6473323" y="3826186"/>
                <a:ext cx="2598000" cy="2598000"/>
                <a:chOff x="5646077" y="2730151"/>
                <a:chExt cx="2598000" cy="2598000"/>
              </a:xfrm>
            </p:grpSpPr>
            <p:sp>
              <p:nvSpPr>
                <p:cNvPr id="229" name="正方形/長方形 359"/>
                <p:cNvSpPr>
                  <a:spLocks noChangeAspect="1"/>
                </p:cNvSpPr>
                <p:nvPr/>
              </p:nvSpPr>
              <p:spPr>
                <a:xfrm>
                  <a:off x="5970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正方形/長方形 360"/>
                <p:cNvSpPr>
                  <a:spLocks noChangeAspect="1"/>
                </p:cNvSpPr>
                <p:nvPr/>
              </p:nvSpPr>
              <p:spPr>
                <a:xfrm>
                  <a:off x="6295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正方形/長方形 361"/>
                <p:cNvSpPr>
                  <a:spLocks noChangeAspect="1"/>
                </p:cNvSpPr>
                <p:nvPr/>
              </p:nvSpPr>
              <p:spPr>
                <a:xfrm>
                  <a:off x="6620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正方形/長方形 362"/>
                <p:cNvSpPr>
                  <a:spLocks noChangeAspect="1"/>
                </p:cNvSpPr>
                <p:nvPr/>
              </p:nvSpPr>
              <p:spPr>
                <a:xfrm>
                  <a:off x="69450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正方形/長方形 363"/>
                <p:cNvSpPr>
                  <a:spLocks noChangeAspect="1"/>
                </p:cNvSpPr>
                <p:nvPr/>
              </p:nvSpPr>
              <p:spPr>
                <a:xfrm>
                  <a:off x="72698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正方形/長方形 364"/>
                <p:cNvSpPr>
                  <a:spLocks noChangeAspect="1"/>
                </p:cNvSpPr>
                <p:nvPr/>
              </p:nvSpPr>
              <p:spPr>
                <a:xfrm>
                  <a:off x="759457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正方形/長方形 365"/>
                <p:cNvSpPr>
                  <a:spLocks noChangeAspect="1"/>
                </p:cNvSpPr>
                <p:nvPr/>
              </p:nvSpPr>
              <p:spPr>
                <a:xfrm>
                  <a:off x="7919327" y="2730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正方形/長方形 366"/>
                <p:cNvSpPr>
                  <a:spLocks noChangeAspect="1"/>
                </p:cNvSpPr>
                <p:nvPr/>
              </p:nvSpPr>
              <p:spPr>
                <a:xfrm>
                  <a:off x="5646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正方形/長方形 367"/>
                <p:cNvSpPr>
                  <a:spLocks noChangeAspect="1"/>
                </p:cNvSpPr>
                <p:nvPr/>
              </p:nvSpPr>
              <p:spPr>
                <a:xfrm>
                  <a:off x="5970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正方形/長方形 368"/>
                <p:cNvSpPr>
                  <a:spLocks noChangeAspect="1"/>
                </p:cNvSpPr>
                <p:nvPr/>
              </p:nvSpPr>
              <p:spPr>
                <a:xfrm>
                  <a:off x="6295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正方形/長方形 369"/>
                <p:cNvSpPr>
                  <a:spLocks noChangeAspect="1"/>
                </p:cNvSpPr>
                <p:nvPr/>
              </p:nvSpPr>
              <p:spPr>
                <a:xfrm>
                  <a:off x="6620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正方形/長方形 370"/>
                <p:cNvSpPr>
                  <a:spLocks noChangeAspect="1"/>
                </p:cNvSpPr>
                <p:nvPr/>
              </p:nvSpPr>
              <p:spPr>
                <a:xfrm>
                  <a:off x="69450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正方形/長方形 371"/>
                <p:cNvSpPr>
                  <a:spLocks noChangeAspect="1"/>
                </p:cNvSpPr>
                <p:nvPr/>
              </p:nvSpPr>
              <p:spPr>
                <a:xfrm>
                  <a:off x="72698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正方形/長方形 372"/>
                <p:cNvSpPr>
                  <a:spLocks noChangeAspect="1"/>
                </p:cNvSpPr>
                <p:nvPr/>
              </p:nvSpPr>
              <p:spPr>
                <a:xfrm>
                  <a:off x="759457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正方形/長方形 373"/>
                <p:cNvSpPr>
                  <a:spLocks noChangeAspect="1"/>
                </p:cNvSpPr>
                <p:nvPr/>
              </p:nvSpPr>
              <p:spPr>
                <a:xfrm>
                  <a:off x="7919327" y="3054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正方形/長方形 374"/>
                <p:cNvSpPr>
                  <a:spLocks noChangeAspect="1"/>
                </p:cNvSpPr>
                <p:nvPr/>
              </p:nvSpPr>
              <p:spPr>
                <a:xfrm>
                  <a:off x="5646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正方形/長方形 375"/>
                <p:cNvSpPr>
                  <a:spLocks noChangeAspect="1"/>
                </p:cNvSpPr>
                <p:nvPr/>
              </p:nvSpPr>
              <p:spPr>
                <a:xfrm>
                  <a:off x="5970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正方形/長方形 376"/>
                <p:cNvSpPr>
                  <a:spLocks noChangeAspect="1"/>
                </p:cNvSpPr>
                <p:nvPr/>
              </p:nvSpPr>
              <p:spPr>
                <a:xfrm>
                  <a:off x="6295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正方形/長方形 377"/>
                <p:cNvSpPr>
                  <a:spLocks noChangeAspect="1"/>
                </p:cNvSpPr>
                <p:nvPr/>
              </p:nvSpPr>
              <p:spPr>
                <a:xfrm>
                  <a:off x="6620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正方形/長方形 378"/>
                <p:cNvSpPr>
                  <a:spLocks noChangeAspect="1"/>
                </p:cNvSpPr>
                <p:nvPr/>
              </p:nvSpPr>
              <p:spPr>
                <a:xfrm>
                  <a:off x="69450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正方形/長方形 379"/>
                <p:cNvSpPr>
                  <a:spLocks noChangeAspect="1"/>
                </p:cNvSpPr>
                <p:nvPr/>
              </p:nvSpPr>
              <p:spPr>
                <a:xfrm>
                  <a:off x="72698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正方形/長方形 380"/>
                <p:cNvSpPr>
                  <a:spLocks noChangeAspect="1"/>
                </p:cNvSpPr>
                <p:nvPr/>
              </p:nvSpPr>
              <p:spPr>
                <a:xfrm>
                  <a:off x="759457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正方形/長方形 381"/>
                <p:cNvSpPr>
                  <a:spLocks noChangeAspect="1"/>
                </p:cNvSpPr>
                <p:nvPr/>
              </p:nvSpPr>
              <p:spPr>
                <a:xfrm>
                  <a:off x="7919327" y="3379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正方形/長方形 382"/>
                <p:cNvSpPr>
                  <a:spLocks noChangeAspect="1"/>
                </p:cNvSpPr>
                <p:nvPr/>
              </p:nvSpPr>
              <p:spPr>
                <a:xfrm>
                  <a:off x="5646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正方形/長方形 383"/>
                <p:cNvSpPr>
                  <a:spLocks noChangeAspect="1"/>
                </p:cNvSpPr>
                <p:nvPr/>
              </p:nvSpPr>
              <p:spPr>
                <a:xfrm>
                  <a:off x="5970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正方形/長方形 384"/>
                <p:cNvSpPr>
                  <a:spLocks noChangeAspect="1"/>
                </p:cNvSpPr>
                <p:nvPr/>
              </p:nvSpPr>
              <p:spPr>
                <a:xfrm>
                  <a:off x="6295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正方形/長方形 385"/>
                <p:cNvSpPr>
                  <a:spLocks noChangeAspect="1"/>
                </p:cNvSpPr>
                <p:nvPr/>
              </p:nvSpPr>
              <p:spPr>
                <a:xfrm>
                  <a:off x="6620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正方形/長方形 386"/>
                <p:cNvSpPr>
                  <a:spLocks noChangeAspect="1"/>
                </p:cNvSpPr>
                <p:nvPr/>
              </p:nvSpPr>
              <p:spPr>
                <a:xfrm>
                  <a:off x="69450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正方形/長方形 387"/>
                <p:cNvSpPr>
                  <a:spLocks noChangeAspect="1"/>
                </p:cNvSpPr>
                <p:nvPr/>
              </p:nvSpPr>
              <p:spPr>
                <a:xfrm>
                  <a:off x="72698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正方形/長方形 388"/>
                <p:cNvSpPr>
                  <a:spLocks noChangeAspect="1"/>
                </p:cNvSpPr>
                <p:nvPr/>
              </p:nvSpPr>
              <p:spPr>
                <a:xfrm>
                  <a:off x="759457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正方形/長方形 389"/>
                <p:cNvSpPr>
                  <a:spLocks noChangeAspect="1"/>
                </p:cNvSpPr>
                <p:nvPr/>
              </p:nvSpPr>
              <p:spPr>
                <a:xfrm>
                  <a:off x="7919327" y="3704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正方形/長方形 390"/>
                <p:cNvSpPr>
                  <a:spLocks noChangeAspect="1"/>
                </p:cNvSpPr>
                <p:nvPr/>
              </p:nvSpPr>
              <p:spPr>
                <a:xfrm>
                  <a:off x="5646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正方形/長方形 391"/>
                <p:cNvSpPr>
                  <a:spLocks noChangeAspect="1"/>
                </p:cNvSpPr>
                <p:nvPr/>
              </p:nvSpPr>
              <p:spPr>
                <a:xfrm>
                  <a:off x="5970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正方形/長方形 392"/>
                <p:cNvSpPr>
                  <a:spLocks noChangeAspect="1"/>
                </p:cNvSpPr>
                <p:nvPr/>
              </p:nvSpPr>
              <p:spPr>
                <a:xfrm>
                  <a:off x="6295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正方形/長方形 393"/>
                <p:cNvSpPr>
                  <a:spLocks noChangeAspect="1"/>
                </p:cNvSpPr>
                <p:nvPr/>
              </p:nvSpPr>
              <p:spPr>
                <a:xfrm>
                  <a:off x="6620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正方形/長方形 394"/>
                <p:cNvSpPr>
                  <a:spLocks noChangeAspect="1"/>
                </p:cNvSpPr>
                <p:nvPr/>
              </p:nvSpPr>
              <p:spPr>
                <a:xfrm>
                  <a:off x="69450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正方形/長方形 395"/>
                <p:cNvSpPr>
                  <a:spLocks noChangeAspect="1"/>
                </p:cNvSpPr>
                <p:nvPr/>
              </p:nvSpPr>
              <p:spPr>
                <a:xfrm>
                  <a:off x="72698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正方形/長方形 396"/>
                <p:cNvSpPr>
                  <a:spLocks noChangeAspect="1"/>
                </p:cNvSpPr>
                <p:nvPr/>
              </p:nvSpPr>
              <p:spPr>
                <a:xfrm>
                  <a:off x="759457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正方形/長方形 397"/>
                <p:cNvSpPr>
                  <a:spLocks noChangeAspect="1"/>
                </p:cNvSpPr>
                <p:nvPr/>
              </p:nvSpPr>
              <p:spPr>
                <a:xfrm>
                  <a:off x="7919327" y="40291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正方形/長方形 398"/>
                <p:cNvSpPr>
                  <a:spLocks noChangeAspect="1"/>
                </p:cNvSpPr>
                <p:nvPr/>
              </p:nvSpPr>
              <p:spPr>
                <a:xfrm>
                  <a:off x="5646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正方形/長方形 399"/>
                <p:cNvSpPr>
                  <a:spLocks noChangeAspect="1"/>
                </p:cNvSpPr>
                <p:nvPr/>
              </p:nvSpPr>
              <p:spPr>
                <a:xfrm>
                  <a:off x="5970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正方形/長方形 400"/>
                <p:cNvSpPr>
                  <a:spLocks noChangeAspect="1"/>
                </p:cNvSpPr>
                <p:nvPr/>
              </p:nvSpPr>
              <p:spPr>
                <a:xfrm>
                  <a:off x="6295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正方形/長方形 401"/>
                <p:cNvSpPr>
                  <a:spLocks noChangeAspect="1"/>
                </p:cNvSpPr>
                <p:nvPr/>
              </p:nvSpPr>
              <p:spPr>
                <a:xfrm>
                  <a:off x="6620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正方形/長方形 402"/>
                <p:cNvSpPr>
                  <a:spLocks noChangeAspect="1"/>
                </p:cNvSpPr>
                <p:nvPr/>
              </p:nvSpPr>
              <p:spPr>
                <a:xfrm>
                  <a:off x="69450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正方形/長方形 403"/>
                <p:cNvSpPr>
                  <a:spLocks noChangeAspect="1"/>
                </p:cNvSpPr>
                <p:nvPr/>
              </p:nvSpPr>
              <p:spPr>
                <a:xfrm>
                  <a:off x="72698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正方形/長方形 404"/>
                <p:cNvSpPr>
                  <a:spLocks noChangeAspect="1"/>
                </p:cNvSpPr>
                <p:nvPr/>
              </p:nvSpPr>
              <p:spPr>
                <a:xfrm>
                  <a:off x="759457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正方形/長方形 405"/>
                <p:cNvSpPr>
                  <a:spLocks noChangeAspect="1"/>
                </p:cNvSpPr>
                <p:nvPr/>
              </p:nvSpPr>
              <p:spPr>
                <a:xfrm>
                  <a:off x="7919327" y="43539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正方形/長方形 406"/>
                <p:cNvSpPr>
                  <a:spLocks noChangeAspect="1"/>
                </p:cNvSpPr>
                <p:nvPr/>
              </p:nvSpPr>
              <p:spPr>
                <a:xfrm>
                  <a:off x="5646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正方形/長方形 407"/>
                <p:cNvSpPr>
                  <a:spLocks noChangeAspect="1"/>
                </p:cNvSpPr>
                <p:nvPr/>
              </p:nvSpPr>
              <p:spPr>
                <a:xfrm>
                  <a:off x="5970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正方形/長方形 408"/>
                <p:cNvSpPr>
                  <a:spLocks noChangeAspect="1"/>
                </p:cNvSpPr>
                <p:nvPr/>
              </p:nvSpPr>
              <p:spPr>
                <a:xfrm>
                  <a:off x="6295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正方形/長方形 409"/>
                <p:cNvSpPr>
                  <a:spLocks noChangeAspect="1"/>
                </p:cNvSpPr>
                <p:nvPr/>
              </p:nvSpPr>
              <p:spPr>
                <a:xfrm>
                  <a:off x="6620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正方形/長方形 410"/>
                <p:cNvSpPr>
                  <a:spLocks noChangeAspect="1"/>
                </p:cNvSpPr>
                <p:nvPr/>
              </p:nvSpPr>
              <p:spPr>
                <a:xfrm>
                  <a:off x="69450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正方形/長方形 411"/>
                <p:cNvSpPr>
                  <a:spLocks noChangeAspect="1"/>
                </p:cNvSpPr>
                <p:nvPr/>
              </p:nvSpPr>
              <p:spPr>
                <a:xfrm>
                  <a:off x="72698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正方形/長方形 412"/>
                <p:cNvSpPr>
                  <a:spLocks noChangeAspect="1"/>
                </p:cNvSpPr>
                <p:nvPr/>
              </p:nvSpPr>
              <p:spPr>
                <a:xfrm>
                  <a:off x="759457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正方形/長方形 413"/>
                <p:cNvSpPr>
                  <a:spLocks noChangeAspect="1"/>
                </p:cNvSpPr>
                <p:nvPr/>
              </p:nvSpPr>
              <p:spPr>
                <a:xfrm>
                  <a:off x="7919327" y="467865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正方形/長方形 414"/>
                <p:cNvSpPr>
                  <a:spLocks noChangeAspect="1"/>
                </p:cNvSpPr>
                <p:nvPr/>
              </p:nvSpPr>
              <p:spPr>
                <a:xfrm>
                  <a:off x="5646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正方形/長方形 415"/>
                <p:cNvSpPr>
                  <a:spLocks noChangeAspect="1"/>
                </p:cNvSpPr>
                <p:nvPr/>
              </p:nvSpPr>
              <p:spPr>
                <a:xfrm>
                  <a:off x="5970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正方形/長方形 416"/>
                <p:cNvSpPr>
                  <a:spLocks noChangeAspect="1"/>
                </p:cNvSpPr>
                <p:nvPr/>
              </p:nvSpPr>
              <p:spPr>
                <a:xfrm>
                  <a:off x="6295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正方形/長方形 417"/>
                <p:cNvSpPr>
                  <a:spLocks noChangeAspect="1"/>
                </p:cNvSpPr>
                <p:nvPr/>
              </p:nvSpPr>
              <p:spPr>
                <a:xfrm>
                  <a:off x="6620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正方形/長方形 418"/>
                <p:cNvSpPr>
                  <a:spLocks noChangeAspect="1"/>
                </p:cNvSpPr>
                <p:nvPr/>
              </p:nvSpPr>
              <p:spPr>
                <a:xfrm>
                  <a:off x="69450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正方形/長方形 419"/>
                <p:cNvSpPr>
                  <a:spLocks noChangeAspect="1"/>
                </p:cNvSpPr>
                <p:nvPr/>
              </p:nvSpPr>
              <p:spPr>
                <a:xfrm>
                  <a:off x="72698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正方形/長方形 420"/>
                <p:cNvSpPr>
                  <a:spLocks noChangeAspect="1"/>
                </p:cNvSpPr>
                <p:nvPr/>
              </p:nvSpPr>
              <p:spPr>
                <a:xfrm>
                  <a:off x="759457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正方形/長方形 421"/>
                <p:cNvSpPr>
                  <a:spLocks noChangeAspect="1"/>
                </p:cNvSpPr>
                <p:nvPr/>
              </p:nvSpPr>
              <p:spPr>
                <a:xfrm>
                  <a:off x="7919327" y="5003401"/>
                  <a:ext cx="324750" cy="324750"/>
                </a:xfrm>
                <a:prstGeom prst="rect">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正方形/長方形 422"/>
                <p:cNvSpPr>
                  <a:spLocks noChangeAspect="1"/>
                </p:cNvSpPr>
                <p:nvPr/>
              </p:nvSpPr>
              <p:spPr>
                <a:xfrm>
                  <a:off x="5646077" y="2730151"/>
                  <a:ext cx="324750" cy="324750"/>
                </a:xfrm>
                <a:prstGeom prst="rect">
                  <a:avLst/>
                </a:prstGeom>
                <a:solidFill>
                  <a:schemeClr val="bg1"/>
                </a:solidFill>
                <a:ln w="38100" cmpd="sng">
                  <a:solidFill>
                    <a:srgbClr val="FFAB0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224" name="直線矢印コネクタ 423"/>
              <p:cNvCxnSpPr>
                <a:stCxn id="371" idx="3"/>
                <a:endCxn id="356" idx="1"/>
              </p:cNvCxnSpPr>
              <p:nvPr/>
            </p:nvCxnSpPr>
            <p:spPr>
              <a:xfrm flipV="1">
                <a:off x="5030919" y="3339061"/>
                <a:ext cx="1277862" cy="586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 name="直線矢印コネクタ 424"/>
              <p:cNvCxnSpPr>
                <a:stCxn id="362" idx="3"/>
                <a:endCxn id="292" idx="1"/>
              </p:cNvCxnSpPr>
              <p:nvPr/>
            </p:nvCxnSpPr>
            <p:spPr>
              <a:xfrm flipV="1">
                <a:off x="5342398" y="3988561"/>
                <a:ext cx="1130925" cy="649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6" name="円/楕円 427"/>
              <p:cNvSpPr/>
              <p:nvPr/>
            </p:nvSpPr>
            <p:spPr>
              <a:xfrm>
                <a:off x="5251997" y="2822630"/>
                <a:ext cx="471181" cy="479052"/>
              </a:xfrm>
              <a:prstGeom prst="ellipse">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chemeClr val="bg1"/>
                    </a:solidFill>
                  </a:rPr>
                  <a:t>f</a:t>
                </a:r>
                <a:endParaRPr kumimoji="1" lang="ja-JP" altLang="en-US" dirty="0">
                  <a:solidFill>
                    <a:schemeClr val="bg1"/>
                  </a:solidFill>
                </a:endParaRPr>
              </a:p>
            </p:txBody>
          </p:sp>
          <p:sp>
            <p:nvSpPr>
              <p:cNvPr id="227" name="円/楕円 428"/>
              <p:cNvSpPr/>
              <p:nvPr/>
            </p:nvSpPr>
            <p:spPr>
              <a:xfrm>
                <a:off x="5404397" y="3386284"/>
                <a:ext cx="471181" cy="479052"/>
              </a:xfrm>
              <a:prstGeom prst="ellipse">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chemeClr val="bg1"/>
                    </a:solidFill>
                  </a:rPr>
                  <a:t>f</a:t>
                </a:r>
                <a:endParaRPr kumimoji="1" lang="ja-JP" altLang="en-US" dirty="0">
                  <a:solidFill>
                    <a:schemeClr val="bg1"/>
                  </a:solidFill>
                </a:endParaRPr>
              </a:p>
            </p:txBody>
          </p:sp>
          <p:sp>
            <p:nvSpPr>
              <p:cNvPr id="228" name="円/楕円 429"/>
              <p:cNvSpPr/>
              <p:nvPr/>
            </p:nvSpPr>
            <p:spPr>
              <a:xfrm>
                <a:off x="5530905" y="4150936"/>
                <a:ext cx="471181" cy="479052"/>
              </a:xfrm>
              <a:prstGeom prst="ellipse">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chemeClr val="bg1"/>
                    </a:solidFill>
                  </a:rPr>
                  <a:t>f</a:t>
                </a:r>
                <a:endParaRPr kumimoji="1" lang="ja-JP" altLang="en-US" dirty="0">
                  <a:solidFill>
                    <a:schemeClr val="bg1"/>
                  </a:solidFill>
                </a:endParaRPr>
              </a:p>
            </p:txBody>
          </p:sp>
        </p:grpSp>
      </p:grpSp>
      <p:sp>
        <p:nvSpPr>
          <p:cNvPr id="557" name="正方形/長方形 430"/>
          <p:cNvSpPr/>
          <p:nvPr/>
        </p:nvSpPr>
        <p:spPr bwMode="auto">
          <a:xfrm>
            <a:off x="618962" y="5258043"/>
            <a:ext cx="4998984" cy="137570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pic>
        <p:nvPicPr>
          <p:cNvPr id="558" name="図 431" descr="スクリーンショット 2014-03-05 14.29.21.png"/>
          <p:cNvPicPr>
            <a:picLocks noChangeAspect="1"/>
          </p:cNvPicPr>
          <p:nvPr/>
        </p:nvPicPr>
        <p:blipFill>
          <a:blip r:embed="rId6"/>
          <a:stretch>
            <a:fillRect/>
          </a:stretch>
        </p:blipFill>
        <p:spPr>
          <a:xfrm>
            <a:off x="903785" y="5272154"/>
            <a:ext cx="4524315" cy="1336332"/>
          </a:xfrm>
          <a:prstGeom prst="rect">
            <a:avLst/>
          </a:prstGeom>
        </p:spPr>
      </p:pic>
      <p:sp>
        <p:nvSpPr>
          <p:cNvPr id="559" name="正方形/長方形 432"/>
          <p:cNvSpPr/>
          <p:nvPr/>
        </p:nvSpPr>
        <p:spPr bwMode="auto">
          <a:xfrm>
            <a:off x="1914381" y="5861537"/>
            <a:ext cx="569580" cy="62959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dirty="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sp>
        <p:nvSpPr>
          <p:cNvPr id="560" name="テキスト ボックス 433"/>
          <p:cNvSpPr txBox="1"/>
          <p:nvPr/>
        </p:nvSpPr>
        <p:spPr>
          <a:xfrm>
            <a:off x="1365843" y="6481655"/>
            <a:ext cx="720308" cy="138499"/>
          </a:xfrm>
          <a:prstGeom prst="rect">
            <a:avLst/>
          </a:prstGeom>
          <a:solidFill>
            <a:srgbClr val="FFFFFF"/>
          </a:solidFill>
        </p:spPr>
        <p:txBody>
          <a:bodyPr wrap="square" lIns="0" tIns="0" rIns="0" bIns="0" rtlCol="0">
            <a:spAutoFit/>
          </a:bodyPr>
          <a:lstStyle/>
          <a:p>
            <a:r>
              <a:rPr kumimoji="1" lang="en-US" altLang="ja-JP" sz="900" dirty="0">
                <a:solidFill>
                  <a:srgbClr val="FF0000"/>
                </a:solidFill>
              </a:rPr>
              <a:t>Convolutions</a:t>
            </a:r>
            <a:endParaRPr kumimoji="1" lang="ja-JP" altLang="en-US" sz="900" dirty="0">
              <a:solidFill>
                <a:srgbClr val="FF0000"/>
              </a:solidFill>
            </a:endParaRPr>
          </a:p>
        </p:txBody>
      </p:sp>
      <p:sp>
        <p:nvSpPr>
          <p:cNvPr id="561" name="正方形/長方形 434"/>
          <p:cNvSpPr/>
          <p:nvPr/>
        </p:nvSpPr>
        <p:spPr bwMode="auto">
          <a:xfrm>
            <a:off x="1380604" y="6212792"/>
            <a:ext cx="113790" cy="12578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ja-JP" altLang="en-US" sz="1800" b="0" i="0" u="none" strike="noStrike" cap="none" normalizeH="0" baseline="0">
              <a:ln>
                <a:noFill/>
              </a:ln>
              <a:solidFill>
                <a:schemeClr val="tx1"/>
              </a:solidFill>
              <a:effectLst/>
              <a:latin typeface="Arial" panose="020B0604020202020204" pitchFamily="34" charset="0"/>
              <a:ea typeface="MS PGothic" panose="020B0600070205080204" charset="-128"/>
              <a:cs typeface="MS PGothic" panose="020B0600070205080204" charset="-128"/>
            </a:endParaRPr>
          </a:p>
        </p:txBody>
      </p:sp>
      <p:cxnSp>
        <p:nvCxnSpPr>
          <p:cNvPr id="562" name="直線コネクタ 435"/>
          <p:cNvCxnSpPr>
            <a:stCxn id="561" idx="0"/>
          </p:cNvCxnSpPr>
          <p:nvPr/>
        </p:nvCxnSpPr>
        <p:spPr bwMode="auto">
          <a:xfrm>
            <a:off x="1437499" y="6212792"/>
            <a:ext cx="894542" cy="119704"/>
          </a:xfrm>
          <a:prstGeom prst="line">
            <a:avLst/>
          </a:prstGeom>
          <a:solidFill>
            <a:schemeClr val="accent1"/>
          </a:solidFill>
          <a:ln w="12700" cap="flat" cmpd="sng" algn="ctr">
            <a:solidFill>
              <a:srgbClr val="FF0000"/>
            </a:solidFill>
            <a:prstDash val="solid"/>
            <a:round/>
            <a:headEnd type="none" w="med" len="med"/>
            <a:tailEnd type="none" w="med" len="med"/>
          </a:ln>
          <a:effectLst/>
        </p:spPr>
      </p:cxnSp>
      <p:cxnSp>
        <p:nvCxnSpPr>
          <p:cNvPr id="563" name="直線コネクタ 436"/>
          <p:cNvCxnSpPr>
            <a:stCxn id="561" idx="2"/>
          </p:cNvCxnSpPr>
          <p:nvPr/>
        </p:nvCxnSpPr>
        <p:spPr bwMode="auto">
          <a:xfrm>
            <a:off x="1437499" y="6338572"/>
            <a:ext cx="894542" cy="0"/>
          </a:xfrm>
          <a:prstGeom prst="line">
            <a:avLst/>
          </a:prstGeom>
          <a:solidFill>
            <a:schemeClr val="accent1"/>
          </a:solidFill>
          <a:ln w="12700" cap="flat" cmpd="sng" algn="ctr">
            <a:solidFill>
              <a:srgbClr val="FF0000"/>
            </a:solidFill>
            <a:prstDash val="solid"/>
            <a:round/>
            <a:headEnd type="none" w="med" len="med"/>
            <a:tailEnd type="none" w="med" len="med"/>
          </a:ln>
          <a:effectLst/>
        </p:spPr>
      </p:cxnSp>
      <p:cxnSp>
        <p:nvCxnSpPr>
          <p:cNvPr id="564" name="直線コネクタ 139"/>
          <p:cNvCxnSpPr/>
          <p:nvPr/>
        </p:nvCxnSpPr>
        <p:spPr bwMode="auto">
          <a:xfrm flipH="1">
            <a:off x="1810341" y="5781262"/>
            <a:ext cx="612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65" name="直線コネクタ 438"/>
          <p:cNvCxnSpPr/>
          <p:nvPr/>
        </p:nvCxnSpPr>
        <p:spPr bwMode="auto">
          <a:xfrm>
            <a:off x="1821993" y="5781262"/>
            <a:ext cx="0" cy="60584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66" name="直線コネクタ 441"/>
          <p:cNvCxnSpPr/>
          <p:nvPr/>
        </p:nvCxnSpPr>
        <p:spPr bwMode="auto">
          <a:xfrm flipH="1">
            <a:off x="2429074" y="5769612"/>
            <a:ext cx="1" cy="8027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67" name="直線コネクタ 443"/>
          <p:cNvCxnSpPr/>
          <p:nvPr/>
        </p:nvCxnSpPr>
        <p:spPr bwMode="auto">
          <a:xfrm flipH="1">
            <a:off x="1821993" y="6387109"/>
            <a:ext cx="9238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nvGrpSpPr>
          <p:cNvPr id="568" name="図形グループ 149"/>
          <p:cNvGrpSpPr/>
          <p:nvPr/>
        </p:nvGrpSpPr>
        <p:grpSpPr>
          <a:xfrm>
            <a:off x="1665615" y="5637868"/>
            <a:ext cx="613992" cy="622041"/>
            <a:chOff x="2511718" y="5740300"/>
            <a:chExt cx="613992" cy="622041"/>
          </a:xfrm>
        </p:grpSpPr>
        <p:cxnSp>
          <p:nvCxnSpPr>
            <p:cNvPr id="569" name="直線コネクタ 439"/>
            <p:cNvCxnSpPr/>
            <p:nvPr/>
          </p:nvCxnSpPr>
          <p:spPr bwMode="auto">
            <a:xfrm flipH="1">
              <a:off x="2511718" y="5756494"/>
              <a:ext cx="612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0" name="直線コネクタ 440"/>
            <p:cNvCxnSpPr/>
            <p:nvPr/>
          </p:nvCxnSpPr>
          <p:spPr bwMode="auto">
            <a:xfrm>
              <a:off x="2523370" y="5756494"/>
              <a:ext cx="0" cy="60584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1" name="直線コネクタ 442"/>
            <p:cNvCxnSpPr/>
            <p:nvPr/>
          </p:nvCxnSpPr>
          <p:spPr bwMode="auto">
            <a:xfrm flipH="1">
              <a:off x="3125709" y="5740300"/>
              <a:ext cx="1" cy="8027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2" name="直線コネクタ 444"/>
            <p:cNvCxnSpPr/>
            <p:nvPr/>
          </p:nvCxnSpPr>
          <p:spPr bwMode="auto">
            <a:xfrm flipH="1">
              <a:off x="2523370" y="6345803"/>
              <a:ext cx="9238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grpSp>
        <p:nvGrpSpPr>
          <p:cNvPr id="573" name="図形グループ 445"/>
          <p:cNvGrpSpPr/>
          <p:nvPr/>
        </p:nvGrpSpPr>
        <p:grpSpPr>
          <a:xfrm>
            <a:off x="1721325" y="5711176"/>
            <a:ext cx="613992" cy="622041"/>
            <a:chOff x="2511718" y="5740300"/>
            <a:chExt cx="613992" cy="622041"/>
          </a:xfrm>
        </p:grpSpPr>
        <p:cxnSp>
          <p:nvCxnSpPr>
            <p:cNvPr id="574" name="直線コネクタ 446"/>
            <p:cNvCxnSpPr/>
            <p:nvPr/>
          </p:nvCxnSpPr>
          <p:spPr bwMode="auto">
            <a:xfrm flipH="1">
              <a:off x="2511718" y="5756494"/>
              <a:ext cx="612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5" name="直線コネクタ 447"/>
            <p:cNvCxnSpPr/>
            <p:nvPr/>
          </p:nvCxnSpPr>
          <p:spPr bwMode="auto">
            <a:xfrm>
              <a:off x="2523370" y="5756494"/>
              <a:ext cx="0" cy="60584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6" name="直線コネクタ 448"/>
            <p:cNvCxnSpPr/>
            <p:nvPr/>
          </p:nvCxnSpPr>
          <p:spPr bwMode="auto">
            <a:xfrm flipH="1">
              <a:off x="3125709" y="5740300"/>
              <a:ext cx="1" cy="80275"/>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7" name="直線コネクタ 449"/>
            <p:cNvCxnSpPr/>
            <p:nvPr/>
          </p:nvCxnSpPr>
          <p:spPr bwMode="auto">
            <a:xfrm flipH="1">
              <a:off x="2523370" y="6345803"/>
              <a:ext cx="9238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9.xml><?xml version="1.0" encoding="utf-8"?>
<p:tagLst xmlns:a="http://schemas.openxmlformats.org/drawingml/2006/main" xmlns:r="http://schemas.openxmlformats.org/officeDocument/2006/relationships" xmlns:p="http://schemas.openxmlformats.org/presentationml/2006/main">
  <p:tag name="TIMING" val="|73.9|7.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8.xml><?xml version="1.0" encoding="utf-8"?>
<p:tagLst xmlns:a="http://schemas.openxmlformats.org/drawingml/2006/main" xmlns:r="http://schemas.openxmlformats.org/officeDocument/2006/relationships" xmlns:p="http://schemas.openxmlformats.org/presentationml/2006/main">
  <p:tag name="TIMING" val="|15.1|4.1|9.2|46.7"/>
</p:tagLst>
</file>

<file path=ppt/tags/tag29.xml><?xml version="1.0" encoding="utf-8"?>
<p:tagLst xmlns:a="http://schemas.openxmlformats.org/drawingml/2006/main" xmlns:r="http://schemas.openxmlformats.org/officeDocument/2006/relationships" xmlns:p="http://schemas.openxmlformats.org/presentationml/2006/main">
  <p:tag name="TIMING" val="|6|7.1|3|4.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IMING" val="|10.3|1.7|4.8"/>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5.xml><?xml version="1.0" encoding="utf-8"?>
<p:tagLst xmlns:a="http://schemas.openxmlformats.org/drawingml/2006/main" xmlns:r="http://schemas.openxmlformats.org/officeDocument/2006/relationships" xmlns:p="http://schemas.openxmlformats.org/presentationml/2006/main">
  <p:tag name="TIMING" val="|261.5|3"/>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9949</TotalTime>
  <Words>7458</Words>
  <Application>Microsoft Office PowerPoint</Application>
  <PresentationFormat>全屏显示(4:3)</PresentationFormat>
  <Paragraphs>1338</Paragraphs>
  <Slides>138</Slides>
  <Notes>44</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138</vt:i4>
      </vt:variant>
    </vt:vector>
  </HeadingPairs>
  <TitlesOfParts>
    <vt:vector size="156" baseType="lpstr">
      <vt:lpstr>Alibaba PuHuiTi</vt:lpstr>
      <vt:lpstr>Alibaba PuHuiTi Medium</vt:lpstr>
      <vt:lpstr>Alibaba Sans</vt:lpstr>
      <vt:lpstr>Helvetica Neue Medium</vt:lpstr>
      <vt:lpstr>阿里巴巴普惠体 B</vt:lpstr>
      <vt:lpstr>阿里巴巴普惠体 R</vt:lpstr>
      <vt:lpstr>微软雅黑</vt:lpstr>
      <vt:lpstr>微软雅黑</vt:lpstr>
      <vt:lpstr>Arial</vt:lpstr>
      <vt:lpstr>Calibri</vt:lpstr>
      <vt:lpstr>Cambria Math</vt:lpstr>
      <vt:lpstr>Wingdings</vt:lpstr>
      <vt:lpstr>主题5</vt:lpstr>
      <vt:lpstr>think-cell Slide</vt:lpstr>
      <vt:lpstr>Document</vt:lpstr>
      <vt:lpstr>Equation</vt:lpstr>
      <vt:lpstr>Formula</vt:lpstr>
      <vt:lpstr>Equation.KSEE3</vt:lpstr>
      <vt:lpstr>PowerPoint 演示文稿</vt:lpstr>
      <vt:lpstr>PowerPoint 演示文稿</vt:lpstr>
      <vt:lpstr>2016年AI界的爆炸新闻</vt:lpstr>
      <vt:lpstr>AlphaGo中的机器学习</vt:lpstr>
      <vt:lpstr>2022年AI界的爆炸新闻</vt:lpstr>
      <vt:lpstr>2022年AI界的爆炸新闻</vt:lpstr>
      <vt:lpstr>人工神经网络</vt:lpstr>
      <vt:lpstr>真正的神经元</vt:lpstr>
      <vt:lpstr>神经通信</vt:lpstr>
      <vt:lpstr>真正的神经元学习</vt:lpstr>
      <vt:lpstr>PowerPoint 演示文稿</vt:lpstr>
      <vt:lpstr>人工神经网络简史</vt:lpstr>
      <vt:lpstr>人工神经网络</vt:lpstr>
      <vt:lpstr>感知机模型</vt:lpstr>
      <vt:lpstr>训练感知机</vt:lpstr>
      <vt:lpstr>感知机性质</vt:lpstr>
      <vt:lpstr>感知机属性</vt:lpstr>
      <vt:lpstr>隐含层和反向传播（1986~）</vt:lpstr>
      <vt:lpstr>隐含层和反向传播（1986~）</vt:lpstr>
      <vt:lpstr>隐含层和反向传播（1986~）</vt:lpstr>
      <vt:lpstr>单层/多层计算</vt:lpstr>
      <vt:lpstr>非线性激活函数</vt:lpstr>
      <vt:lpstr>PowerPoint 演示文稿</vt:lpstr>
      <vt:lpstr>普适逼近定理</vt:lpstr>
      <vt:lpstr>普适逼近定理</vt:lpstr>
      <vt:lpstr>PowerPoint 演示文稿</vt:lpstr>
      <vt:lpstr>隐含层和反向传播算法（1986~）</vt:lpstr>
      <vt:lpstr>通过反向传播学习神经网络</vt:lpstr>
      <vt:lpstr>通过反向传播学习神经网络</vt:lpstr>
      <vt:lpstr>预测输出</vt:lpstr>
      <vt:lpstr>预测输出</vt:lpstr>
      <vt:lpstr>预测输出</vt:lpstr>
      <vt:lpstr>反向传播进行参数学习</vt:lpstr>
      <vt:lpstr>反向传播进行参数学习</vt:lpstr>
      <vt:lpstr>PowerPoint 演示文稿</vt:lpstr>
      <vt:lpstr>一个反向传播的例子</vt:lpstr>
      <vt:lpstr>一个反向传播的例子</vt:lpstr>
      <vt:lpstr>让我们做一些简单运算</vt:lpstr>
      <vt:lpstr>让我们做一些简单运算</vt:lpstr>
      <vt:lpstr>一个Google的Demo</vt:lpstr>
      <vt:lpstr>PowerPoint 演示文稿</vt:lpstr>
      <vt:lpstr>PowerPoint 演示文稿</vt:lpstr>
      <vt:lpstr>激活函数</vt:lpstr>
      <vt:lpstr>非线性激活函数</vt:lpstr>
      <vt:lpstr>激活函数</vt:lpstr>
      <vt:lpstr>激活函数</vt:lpstr>
      <vt:lpstr>激活函数</vt:lpstr>
      <vt:lpstr>激活函数</vt:lpstr>
      <vt:lpstr>激活函数</vt:lpstr>
      <vt:lpstr>损失函数</vt:lpstr>
      <vt:lpstr>误差/损失函数</vt:lpstr>
      <vt:lpstr>误差/损失函数</vt:lpstr>
      <vt:lpstr>PowerPoint 演示文稿</vt:lpstr>
      <vt:lpstr>什么是深度学习？</vt:lpstr>
      <vt:lpstr>深度神经网络 (DNN)</vt:lpstr>
      <vt:lpstr>训练深度网络的难点</vt:lpstr>
      <vt:lpstr>大数据时代新的AI时代</vt:lpstr>
      <vt:lpstr>图像数据集：ImageNet</vt:lpstr>
      <vt:lpstr>文本数据集：Wikipedia</vt:lpstr>
      <vt:lpstr>行为数据集:Criteo</vt:lpstr>
      <vt:lpstr>通过 GPU 计算</vt:lpstr>
      <vt:lpstr>CPU 的工作原理</vt:lpstr>
      <vt:lpstr>GPU 的工作原理</vt:lpstr>
      <vt:lpstr>PowerPoint 演示文稿</vt:lpstr>
      <vt:lpstr>PowerPoint 演示文稿</vt:lpstr>
      <vt:lpstr>ReLU函数</vt:lpstr>
      <vt:lpstr>梯度消失问题</vt:lpstr>
      <vt:lpstr>激活函数</vt:lpstr>
      <vt:lpstr>深度残差网络</vt:lpstr>
      <vt:lpstr>ResNet：深度残差网络</vt:lpstr>
      <vt:lpstr>ResNet：深度残差网络</vt:lpstr>
      <vt:lpstr>残差网络在ImageNet上的表现</vt:lpstr>
      <vt:lpstr>批标准化</vt:lpstr>
      <vt:lpstr>批标准化（Batch Normalization）</vt:lpstr>
      <vt:lpstr>批标准化实验</vt:lpstr>
      <vt:lpstr>PowerPoint 演示文稿</vt:lpstr>
      <vt:lpstr>PowerPoint 演示文稿</vt:lpstr>
      <vt:lpstr>深度信念网络</vt:lpstr>
      <vt:lpstr>差的局部最小值</vt:lpstr>
      <vt:lpstr>预训练：寻找一个好的网络初始化</vt:lpstr>
      <vt:lpstr>受限玻尔兹曼机（RBM）</vt:lpstr>
      <vt:lpstr>深度信念网络（DBN）</vt:lpstr>
      <vt:lpstr>潜在因子分析</vt:lpstr>
      <vt:lpstr>Adam 算法</vt:lpstr>
      <vt:lpstr>带动量的梯度算法</vt:lpstr>
      <vt:lpstr>各类梯度方法的效果对比</vt:lpstr>
      <vt:lpstr>Adam实验</vt:lpstr>
      <vt:lpstr>PowerPoint 演示文稿</vt:lpstr>
      <vt:lpstr>神经网络正则化</vt:lpstr>
      <vt:lpstr>Dropout实验</vt:lpstr>
      <vt:lpstr>REVIEW：训练深度网络的难点及近年发展</vt:lpstr>
      <vt:lpstr>PowerPoint 演示文稿</vt:lpstr>
      <vt:lpstr>PowerPoint 演示文稿</vt:lpstr>
      <vt:lpstr>卷积神经网络</vt:lpstr>
      <vt:lpstr>卷积神经网络：感受野</vt:lpstr>
      <vt:lpstr>卷积神经网络</vt:lpstr>
      <vt:lpstr>卷积神经网络(CNN)</vt:lpstr>
      <vt:lpstr>卷积层</vt:lpstr>
      <vt:lpstr>卷积层</vt:lpstr>
      <vt:lpstr>下采样池化层</vt:lpstr>
      <vt:lpstr>使用案例</vt:lpstr>
      <vt:lpstr>使用案例：面部识别</vt:lpstr>
      <vt:lpstr>使用案例：数字识别</vt:lpstr>
      <vt:lpstr>更一般的图像识别</vt:lpstr>
      <vt:lpstr>ImageNet图像分类天梯图</vt:lpstr>
      <vt:lpstr>使用案例：文本分类</vt:lpstr>
      <vt:lpstr>文本分类实验</vt:lpstr>
      <vt:lpstr>PowerPoint 演示文稿</vt:lpstr>
      <vt:lpstr>循环神经网络(RNN)</vt:lpstr>
      <vt:lpstr>循环神经网络(RNN)</vt:lpstr>
      <vt:lpstr>RNN工作原理图示</vt:lpstr>
      <vt:lpstr>RNN的工作方式</vt:lpstr>
      <vt:lpstr>RNN的工作方式</vt:lpstr>
      <vt:lpstr>RNN的工作方式</vt:lpstr>
      <vt:lpstr>RNN的反向传播学习</vt:lpstr>
      <vt:lpstr>不同的RNNs</vt:lpstr>
      <vt:lpstr>使用案例：语言模型</vt:lpstr>
      <vt:lpstr>  使用案例：机器翻译</vt:lpstr>
      <vt:lpstr>  RNN的问题</vt:lpstr>
      <vt:lpstr>PowerPoint 演示文稿</vt:lpstr>
      <vt:lpstr>  长短期记忆网络(LSTM)</vt:lpstr>
      <vt:lpstr>  LSTM细胞</vt:lpstr>
      <vt:lpstr>  LSTM工作原理图示</vt:lpstr>
      <vt:lpstr>  LSTM工作原理图示</vt:lpstr>
      <vt:lpstr>  LSTM工作原理图示</vt:lpstr>
      <vt:lpstr>  LSTM工作原理图示</vt:lpstr>
      <vt:lpstr>PowerPoint 演示文稿</vt:lpstr>
      <vt:lpstr>  使用案例：文本生成</vt:lpstr>
      <vt:lpstr>  使用案例：命名实体识别</vt:lpstr>
      <vt:lpstr>  词嵌入(Word Embedding)</vt:lpstr>
      <vt:lpstr>  词嵌入的卓越属性</vt:lpstr>
      <vt:lpstr>  神经语言模型</vt:lpstr>
      <vt:lpstr>  基于RNN的语言模型</vt:lpstr>
      <vt:lpstr>  学习视觉语言对齐</vt:lpstr>
      <vt:lpstr>  学习生成图像描述</vt:lpstr>
      <vt:lpstr>  神经网络及深度学习总结</vt:lpstr>
      <vt:lpstr>  参考资料</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CS3612-W4</dc:title>
  <dc:creator>Weinan Zhang</dc:creator>
  <cp:lastModifiedBy>Hanye Zhao</cp:lastModifiedBy>
  <cp:revision>189</cp:revision>
  <cp:lastPrinted>2022-03-23T19:24:48Z</cp:lastPrinted>
  <dcterms:created xsi:type="dcterms:W3CDTF">2019-04-27T16:00:00Z</dcterms:created>
  <dcterms:modified xsi:type="dcterms:W3CDTF">2023-07-05T12:53:40Z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